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xlsx" ContentType="application/vnd.openxmlformats-officedocument.spreadsheetml.sheet"/>
  <Default Extension="bin" ContentType="application/vnd.openxmlformats-officedocument.oleObject"/>
  <Default Extension="png" ContentType="image/png"/>
  <Default Extension="gif" ContentType="image/gi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6" r:id="rId3"/>
    <p:sldId id="390" r:id="rId4"/>
    <p:sldId id="429" r:id="rId5"/>
    <p:sldId id="465" r:id="rId6"/>
    <p:sldId id="445" r:id="rId8"/>
    <p:sldId id="447" r:id="rId9"/>
    <p:sldId id="503" r:id="rId10"/>
    <p:sldId id="505" r:id="rId11"/>
    <p:sldId id="449" r:id="rId12"/>
    <p:sldId id="506" r:id="rId13"/>
    <p:sldId id="394" r:id="rId14"/>
    <p:sldId id="466" r:id="rId15"/>
    <p:sldId id="430" r:id="rId16"/>
    <p:sldId id="500" r:id="rId17"/>
    <p:sldId id="406" r:id="rId18"/>
    <p:sldId id="501" r:id="rId19"/>
    <p:sldId id="431" r:id="rId20"/>
    <p:sldId id="417" r:id="rId21"/>
    <p:sldId id="416" r:id="rId22"/>
    <p:sldId id="502" r:id="rId23"/>
    <p:sldId id="428" r:id="rId24"/>
    <p:sldId id="427" r:id="rId25"/>
    <p:sldId id="420" r:id="rId26"/>
    <p:sldId id="421" r:id="rId27"/>
    <p:sldId id="425" r:id="rId28"/>
    <p:sldId id="426"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18" userDrawn="1">
          <p15:clr>
            <a:srgbClr val="A4A3A4"/>
          </p15:clr>
        </p15:guide>
        <p15:guide id="2" pos="382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5FF"/>
    <a:srgbClr val="FFC000"/>
    <a:srgbClr val="1D2088"/>
    <a:srgbClr val="1D2A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4983" autoAdjust="0"/>
    <p:restoredTop sz="94660"/>
  </p:normalViewPr>
  <p:slideViewPr>
    <p:cSldViewPr snapToGrid="0" showGuides="1">
      <p:cViewPr varScale="1">
        <p:scale>
          <a:sx n="92" d="100"/>
          <a:sy n="92" d="100"/>
        </p:scale>
        <p:origin x="-96" y="-264"/>
      </p:cViewPr>
      <p:guideLst>
        <p:guide orient="horz" pos="2418"/>
        <p:guide pos="382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tags" Target="tags/tag44.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package" Target="../embeddings/Workbook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baseline="0">
                <a:solidFill>
                  <a:schemeClr val="tx1">
                    <a:lumMod val="75000"/>
                    <a:lumOff val="25000"/>
                  </a:schemeClr>
                </a:solidFill>
                <a:latin typeface="+mn-lt"/>
                <a:ea typeface="+mn-ea"/>
                <a:cs typeface="+mn-cs"/>
              </a:defRPr>
            </a:pPr>
            <a:r>
              <a:rPr lang="en-US" altLang="zh-CN"/>
              <a:t>Turnover(M.USD)</a:t>
            </a:r>
            <a:endParaRPr lang="en-US" altLang="zh-CN"/>
          </a:p>
        </c:rich>
      </c:tx>
      <c:layout/>
      <c:overlay val="0"/>
      <c:spPr>
        <a:noFill/>
        <a:ln>
          <a:noFill/>
        </a:ln>
        <a:effectLst/>
      </c:spPr>
    </c:title>
    <c:autoTitleDeleted val="0"/>
    <c:plotArea>
      <c:layout/>
      <c:barChart>
        <c:barDir val="col"/>
        <c:grouping val="clustered"/>
        <c:varyColors val="0"/>
        <c:ser>
          <c:idx val="0"/>
          <c:order val="0"/>
          <c:tx>
            <c:strRef>
              <c:f>"Turnover"</c:f>
              <c:strCache>
                <c:ptCount val="1"/>
                <c:pt idx="0">
                  <c:v>Turnover</c:v>
                </c:pt>
              </c:strCache>
            </c:strRef>
          </c:tx>
          <c:spPr>
            <a:solidFill>
              <a:schemeClr val="accent1"/>
            </a:solidFill>
            <a:ln>
              <a:noFill/>
            </a:ln>
            <a:effectLst/>
          </c:spPr>
          <c:invertIfNegative val="0"/>
          <c:dLbls>
            <c:delete val="1"/>
          </c:dLbls>
          <c:cat>
            <c:numRef>
              <c:f>Sheet1!$A$2:$A$8</c:f>
              <c:numCache>
                <c:formatCode>General</c:formatCode>
                <c:ptCount val="7"/>
                <c:pt idx="0">
                  <c:v>2015</c:v>
                </c:pt>
                <c:pt idx="1">
                  <c:v>2017</c:v>
                </c:pt>
                <c:pt idx="2">
                  <c:v>2019</c:v>
                </c:pt>
                <c:pt idx="3">
                  <c:v>2021</c:v>
                </c:pt>
                <c:pt idx="4">
                  <c:v>2022</c:v>
                </c:pt>
                <c:pt idx="5">
                  <c:v>2023</c:v>
                </c:pt>
                <c:pt idx="6">
                  <c:v>2024</c:v>
                </c:pt>
              </c:numCache>
            </c:numRef>
          </c:cat>
          <c:val>
            <c:numRef>
              <c:f>Sheet1!$B$2:$B$8</c:f>
              <c:numCache>
                <c:formatCode>General</c:formatCode>
                <c:ptCount val="7"/>
                <c:pt idx="0">
                  <c:v>7.94</c:v>
                </c:pt>
                <c:pt idx="1">
                  <c:v>14.83</c:v>
                </c:pt>
                <c:pt idx="2">
                  <c:v>17.77</c:v>
                </c:pt>
                <c:pt idx="3">
                  <c:v>17.9</c:v>
                </c:pt>
                <c:pt idx="4" c:formatCode="0.00_ ">
                  <c:v>20.5</c:v>
                </c:pt>
                <c:pt idx="5">
                  <c:v>21.5</c:v>
                </c:pt>
                <c:pt idx="6">
                  <c:v>22.11</c:v>
                </c:pt>
              </c:numCache>
            </c:numRef>
          </c:val>
        </c:ser>
        <c:dLbls>
          <c:showLegendKey val="0"/>
          <c:showVal val="0"/>
          <c:showCatName val="0"/>
          <c:showSerName val="0"/>
          <c:showPercent val="0"/>
          <c:showBubbleSize val="0"/>
        </c:dLbls>
        <c:gapWidth val="216"/>
        <c:overlap val="-32"/>
        <c:axId val="581048181"/>
        <c:axId val="866265873"/>
      </c:barChart>
      <c:catAx>
        <c:axId val="58104818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866265873"/>
        <c:crosses val="autoZero"/>
        <c:auto val="1"/>
        <c:lblAlgn val="ctr"/>
        <c:lblOffset val="100"/>
        <c:noMultiLvlLbl val="0"/>
      </c:catAx>
      <c:valAx>
        <c:axId val="866265873"/>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81048181"/>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dTable>
      <c:spPr>
        <a:noFill/>
        <a:ln>
          <a:noFill/>
        </a:ln>
        <a:effectLst/>
      </c:spPr>
    </c:plotArea>
    <c:plotVisOnly val="1"/>
    <c:dispBlanksAs val="gap"/>
    <c:showDLblsOverMax val="0"/>
    <c:extLst>
      <c:ext uri="{0b15fc19-7d7d-44ad-8c2d-2c3a37ce22c3}">
        <chartProps xmlns="https://web.wps.cn/et/2018/main" chartId="{d7a31976-a721-44d5-8199-16182a3fc92b}"/>
      </c:ext>
    </c:extLst>
  </c:chart>
  <c:spPr>
    <a:noFill/>
    <a:ln>
      <a:solidFill>
        <a:schemeClr val="accent1"/>
      </a:solid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400" b="1" i="0" u="none" strike="noStrike" kern="1200" baseline="0">
                <a:solidFill>
                  <a:schemeClr val="tx1">
                    <a:lumMod val="75000"/>
                    <a:lumOff val="25000"/>
                  </a:schemeClr>
                </a:solidFill>
                <a:latin typeface="+mn-lt"/>
                <a:ea typeface="+mn-ea"/>
                <a:cs typeface="+mn-cs"/>
              </a:defRPr>
            </a:pPr>
            <a:r>
              <a:rPr lang="en-US" altLang="zh-CN"/>
              <a:t>Production Capacity(M.PCS)</a:t>
            </a:r>
            <a:endParaRPr lang="en-US" altLang="zh-CN"/>
          </a:p>
        </c:rich>
      </c:tx>
      <c:layout/>
      <c:overlay val="0"/>
      <c:spPr>
        <a:noFill/>
        <a:ln>
          <a:noFill/>
        </a:ln>
        <a:effectLst/>
      </c:spPr>
    </c:title>
    <c:autoTitleDeleted val="0"/>
    <c:plotArea>
      <c:layout/>
      <c:barChart>
        <c:barDir val="col"/>
        <c:grouping val="clustered"/>
        <c:varyColors val="0"/>
        <c:ser>
          <c:idx val="1"/>
          <c:order val="0"/>
          <c:tx>
            <c:strRef>
              <c:f>"Capacity"</c:f>
              <c:strCache>
                <c:ptCount val="1"/>
                <c:pt idx="0">
                  <c:v>Capacity</c:v>
                </c:pt>
              </c:strCache>
            </c:strRef>
          </c:tx>
          <c:spPr>
            <a:solidFill>
              <a:schemeClr val="accent2"/>
            </a:solidFill>
            <a:ln>
              <a:noFill/>
            </a:ln>
            <a:effectLst/>
          </c:spPr>
          <c:invertIfNegative val="0"/>
          <c:dLbls>
            <c:delete val="1"/>
          </c:dLbls>
          <c:cat>
            <c:numRef>
              <c:f>Sheet1!$A$2:$A$8</c:f>
              <c:numCache>
                <c:formatCode>General</c:formatCode>
                <c:ptCount val="7"/>
                <c:pt idx="0">
                  <c:v>2015</c:v>
                </c:pt>
                <c:pt idx="1">
                  <c:v>2017</c:v>
                </c:pt>
                <c:pt idx="2">
                  <c:v>2019</c:v>
                </c:pt>
                <c:pt idx="3">
                  <c:v>2021</c:v>
                </c:pt>
                <c:pt idx="4">
                  <c:v>2022</c:v>
                </c:pt>
                <c:pt idx="5">
                  <c:v>2023</c:v>
                </c:pt>
                <c:pt idx="6">
                  <c:v>2024</c:v>
                </c:pt>
              </c:numCache>
            </c:numRef>
          </c:cat>
          <c:val>
            <c:numRef>
              <c:f>Sheet1!$B$2:$B$8</c:f>
              <c:numCache>
                <c:formatCode>General</c:formatCode>
                <c:ptCount val="7"/>
                <c:pt idx="0">
                  <c:v>280</c:v>
                </c:pt>
                <c:pt idx="1">
                  <c:v>330</c:v>
                </c:pt>
                <c:pt idx="2">
                  <c:v>400</c:v>
                </c:pt>
                <c:pt idx="3">
                  <c:v>420</c:v>
                </c:pt>
                <c:pt idx="4">
                  <c:v>430</c:v>
                </c:pt>
                <c:pt idx="5">
                  <c:v>450</c:v>
                </c:pt>
                <c:pt idx="6">
                  <c:v>455</c:v>
                </c:pt>
              </c:numCache>
            </c:numRef>
          </c:val>
        </c:ser>
        <c:dLbls>
          <c:showLegendKey val="0"/>
          <c:showVal val="0"/>
          <c:showCatName val="0"/>
          <c:showSerName val="0"/>
          <c:showPercent val="0"/>
          <c:showBubbleSize val="0"/>
        </c:dLbls>
        <c:gapWidth val="216"/>
        <c:overlap val="-32"/>
        <c:axId val="461807976"/>
        <c:axId val="562516115"/>
      </c:barChart>
      <c:catAx>
        <c:axId val="461807976"/>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562516115"/>
        <c:crosses val="autoZero"/>
        <c:auto val="1"/>
        <c:lblAlgn val="ctr"/>
        <c:lblOffset val="100"/>
        <c:noMultiLvlLbl val="0"/>
      </c:catAx>
      <c:valAx>
        <c:axId val="562516115"/>
        <c:scaling>
          <c:orientation val="minMax"/>
        </c:scaling>
        <c:delete val="0"/>
        <c:axPos val="l"/>
        <c:majorGridlines>
          <c:spPr>
            <a:ln w="9525" cap="flat" cmpd="sng" algn="ctr">
              <a:solidFill>
                <a:schemeClr val="lt1">
                  <a:lumMod val="90200"/>
                </a:schemeClr>
              </a:solidFill>
              <a:round/>
            </a:ln>
            <a:effectLst/>
          </c:spPr>
        </c:majorGridlines>
        <c:numFmt formatCode="General" sourceLinked="1"/>
        <c:majorTickMark val="none"/>
        <c:minorTickMark val="none"/>
        <c:tickLblPos val="nextTo"/>
        <c:spPr>
          <a:noFill/>
          <a:ln>
            <a:noFill/>
          </a:ln>
          <a:effectLst/>
        </c:spPr>
        <c:txPr>
          <a:bodyPr rot="-6000000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crossAx val="4618079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0" vertOverflow="ellipsis" vert="horz" wrap="square" anchor="ctr" anchorCtr="1"/>
          <a:lstStyle/>
          <a:p>
            <a:pPr>
              <a:defRPr lang="zh-CN" sz="900" b="0" i="0" u="none" strike="noStrike" kern="1200" baseline="0">
                <a:solidFill>
                  <a:schemeClr val="tx1">
                    <a:lumMod val="65000"/>
                    <a:lumOff val="35000"/>
                  </a:schemeClr>
                </a:solidFill>
                <a:latin typeface="+mn-lt"/>
                <a:ea typeface="+mn-ea"/>
                <a:cs typeface="+mn-cs"/>
              </a:defRPr>
            </a:pPr>
          </a:p>
        </c:txPr>
      </c:dTable>
      <c:spPr>
        <a:noFill/>
        <a:ln>
          <a:noFill/>
        </a:ln>
        <a:effectLst/>
      </c:spPr>
    </c:plotArea>
    <c:plotVisOnly val="1"/>
    <c:dispBlanksAs val="gap"/>
    <c:showDLblsOverMax val="0"/>
    <c:extLst>
      <c:ext uri="{0b15fc19-7d7d-44ad-8c2d-2c3a37ce22c3}">
        <chartProps xmlns="https://web.wps.cn/et/2018/main" chartId="{79fb5584-3025-43a8-9d2a-512be779fc0b}"/>
      </c:ext>
    </c:extLst>
  </c:chart>
  <c:spPr>
    <a:noFill/>
    <a:ln>
      <a:solidFill>
        <a:schemeClr val="accent1"/>
      </a:solid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03">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003">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noFill/>
      </a:ln>
      <a:effectLst/>
    </cs:spPr>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530225" y="2416810"/>
            <a:ext cx="10515600" cy="1325563"/>
          </a:xfr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fld>
            <a:endParaRPr lang="zh-CN" altLang="en-US"/>
          </a:p>
        </p:txBody>
      </p:sp>
      <p:sp>
        <p:nvSpPr>
          <p:cNvPr id="32" name="任意多边形 31"/>
          <p:cNvSpPr/>
          <p:nvPr userDrawn="1"/>
        </p:nvSpPr>
        <p:spPr>
          <a:xfrm>
            <a:off x="10088880" y="341630"/>
            <a:ext cx="1639570" cy="4425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3" h="783">
                <a:moveTo>
                  <a:pt x="0" y="60"/>
                </a:moveTo>
                <a:cubicBezTo>
                  <a:pt x="0" y="27"/>
                  <a:pt x="27" y="0"/>
                  <a:pt x="60" y="0"/>
                </a:cubicBezTo>
                <a:cubicBezTo>
                  <a:pt x="92" y="0"/>
                  <a:pt x="119" y="27"/>
                  <a:pt x="119" y="60"/>
                </a:cubicBezTo>
                <a:cubicBezTo>
                  <a:pt x="119" y="92"/>
                  <a:pt x="92" y="119"/>
                  <a:pt x="60" y="119"/>
                </a:cubicBezTo>
                <a:cubicBezTo>
                  <a:pt x="27" y="119"/>
                  <a:pt x="0" y="92"/>
                  <a:pt x="0" y="60"/>
                </a:cubicBezTo>
                <a:close/>
                <a:moveTo>
                  <a:pt x="348" y="60"/>
                </a:moveTo>
                <a:cubicBezTo>
                  <a:pt x="348" y="27"/>
                  <a:pt x="375" y="0"/>
                  <a:pt x="408" y="0"/>
                </a:cubicBezTo>
                <a:cubicBezTo>
                  <a:pt x="440" y="0"/>
                  <a:pt x="467" y="27"/>
                  <a:pt x="467" y="60"/>
                </a:cubicBezTo>
                <a:cubicBezTo>
                  <a:pt x="467" y="92"/>
                  <a:pt x="440" y="119"/>
                  <a:pt x="408" y="119"/>
                </a:cubicBezTo>
                <a:cubicBezTo>
                  <a:pt x="375" y="119"/>
                  <a:pt x="348" y="92"/>
                  <a:pt x="348" y="60"/>
                </a:cubicBezTo>
                <a:close/>
                <a:moveTo>
                  <a:pt x="696" y="60"/>
                </a:moveTo>
                <a:cubicBezTo>
                  <a:pt x="696" y="27"/>
                  <a:pt x="723" y="0"/>
                  <a:pt x="756" y="0"/>
                </a:cubicBezTo>
                <a:cubicBezTo>
                  <a:pt x="788" y="0"/>
                  <a:pt x="815" y="27"/>
                  <a:pt x="815" y="60"/>
                </a:cubicBezTo>
                <a:cubicBezTo>
                  <a:pt x="815" y="92"/>
                  <a:pt x="788" y="119"/>
                  <a:pt x="756" y="119"/>
                </a:cubicBezTo>
                <a:cubicBezTo>
                  <a:pt x="723" y="119"/>
                  <a:pt x="696" y="92"/>
                  <a:pt x="696" y="60"/>
                </a:cubicBezTo>
                <a:close/>
                <a:moveTo>
                  <a:pt x="1044" y="60"/>
                </a:moveTo>
                <a:cubicBezTo>
                  <a:pt x="1044" y="27"/>
                  <a:pt x="1071" y="0"/>
                  <a:pt x="1104" y="0"/>
                </a:cubicBezTo>
                <a:cubicBezTo>
                  <a:pt x="1136" y="0"/>
                  <a:pt x="1163" y="27"/>
                  <a:pt x="1163" y="60"/>
                </a:cubicBezTo>
                <a:cubicBezTo>
                  <a:pt x="1163" y="92"/>
                  <a:pt x="1136" y="119"/>
                  <a:pt x="1104" y="119"/>
                </a:cubicBezTo>
                <a:cubicBezTo>
                  <a:pt x="1071" y="119"/>
                  <a:pt x="1044" y="92"/>
                  <a:pt x="1044" y="60"/>
                </a:cubicBezTo>
                <a:close/>
                <a:moveTo>
                  <a:pt x="1392" y="60"/>
                </a:moveTo>
                <a:cubicBezTo>
                  <a:pt x="1392" y="27"/>
                  <a:pt x="1419" y="0"/>
                  <a:pt x="1452" y="0"/>
                </a:cubicBezTo>
                <a:cubicBezTo>
                  <a:pt x="1484" y="0"/>
                  <a:pt x="1511" y="27"/>
                  <a:pt x="1511" y="60"/>
                </a:cubicBezTo>
                <a:cubicBezTo>
                  <a:pt x="1511" y="92"/>
                  <a:pt x="1484" y="119"/>
                  <a:pt x="1452" y="119"/>
                </a:cubicBezTo>
                <a:cubicBezTo>
                  <a:pt x="1419" y="119"/>
                  <a:pt x="1392" y="92"/>
                  <a:pt x="1392" y="60"/>
                </a:cubicBezTo>
                <a:close/>
                <a:moveTo>
                  <a:pt x="1740" y="60"/>
                </a:moveTo>
                <a:cubicBezTo>
                  <a:pt x="1740" y="27"/>
                  <a:pt x="1767" y="0"/>
                  <a:pt x="1800" y="0"/>
                </a:cubicBezTo>
                <a:cubicBezTo>
                  <a:pt x="1832" y="0"/>
                  <a:pt x="1859" y="27"/>
                  <a:pt x="1859" y="60"/>
                </a:cubicBezTo>
                <a:cubicBezTo>
                  <a:pt x="1859" y="92"/>
                  <a:pt x="1832" y="119"/>
                  <a:pt x="1800" y="119"/>
                </a:cubicBezTo>
                <a:cubicBezTo>
                  <a:pt x="1767" y="119"/>
                  <a:pt x="1740" y="92"/>
                  <a:pt x="1740" y="60"/>
                </a:cubicBezTo>
                <a:close/>
                <a:moveTo>
                  <a:pt x="2088" y="60"/>
                </a:moveTo>
                <a:cubicBezTo>
                  <a:pt x="2088" y="27"/>
                  <a:pt x="2115" y="0"/>
                  <a:pt x="2148" y="0"/>
                </a:cubicBezTo>
                <a:cubicBezTo>
                  <a:pt x="2180" y="0"/>
                  <a:pt x="2207" y="27"/>
                  <a:pt x="2207" y="60"/>
                </a:cubicBezTo>
                <a:cubicBezTo>
                  <a:pt x="2207" y="92"/>
                  <a:pt x="2180" y="119"/>
                  <a:pt x="2148" y="119"/>
                </a:cubicBezTo>
                <a:cubicBezTo>
                  <a:pt x="2115" y="119"/>
                  <a:pt x="2088" y="92"/>
                  <a:pt x="2088" y="60"/>
                </a:cubicBezTo>
                <a:close/>
                <a:moveTo>
                  <a:pt x="2436" y="60"/>
                </a:moveTo>
                <a:cubicBezTo>
                  <a:pt x="2436" y="27"/>
                  <a:pt x="2463" y="0"/>
                  <a:pt x="2496" y="0"/>
                </a:cubicBezTo>
                <a:cubicBezTo>
                  <a:pt x="2528" y="0"/>
                  <a:pt x="2555" y="27"/>
                  <a:pt x="2555" y="60"/>
                </a:cubicBezTo>
                <a:cubicBezTo>
                  <a:pt x="2555" y="92"/>
                  <a:pt x="2528" y="119"/>
                  <a:pt x="2496" y="119"/>
                </a:cubicBezTo>
                <a:cubicBezTo>
                  <a:pt x="2463" y="119"/>
                  <a:pt x="2436" y="92"/>
                  <a:pt x="2436" y="60"/>
                </a:cubicBezTo>
                <a:close/>
                <a:moveTo>
                  <a:pt x="2784" y="60"/>
                </a:moveTo>
                <a:cubicBezTo>
                  <a:pt x="2784" y="27"/>
                  <a:pt x="2811" y="0"/>
                  <a:pt x="2844" y="0"/>
                </a:cubicBezTo>
                <a:cubicBezTo>
                  <a:pt x="2876" y="0"/>
                  <a:pt x="2903" y="27"/>
                  <a:pt x="2903" y="60"/>
                </a:cubicBezTo>
                <a:cubicBezTo>
                  <a:pt x="2903" y="92"/>
                  <a:pt x="2876" y="119"/>
                  <a:pt x="2844" y="119"/>
                </a:cubicBezTo>
                <a:cubicBezTo>
                  <a:pt x="2811" y="119"/>
                  <a:pt x="2784" y="92"/>
                  <a:pt x="2784" y="60"/>
                </a:cubicBezTo>
                <a:close/>
                <a:moveTo>
                  <a:pt x="0" y="392"/>
                </a:moveTo>
                <a:cubicBezTo>
                  <a:pt x="0" y="359"/>
                  <a:pt x="27" y="332"/>
                  <a:pt x="60" y="332"/>
                </a:cubicBezTo>
                <a:cubicBezTo>
                  <a:pt x="92" y="332"/>
                  <a:pt x="119" y="359"/>
                  <a:pt x="119" y="392"/>
                </a:cubicBezTo>
                <a:cubicBezTo>
                  <a:pt x="119" y="424"/>
                  <a:pt x="92" y="451"/>
                  <a:pt x="60" y="451"/>
                </a:cubicBezTo>
                <a:cubicBezTo>
                  <a:pt x="27" y="451"/>
                  <a:pt x="0" y="424"/>
                  <a:pt x="0" y="392"/>
                </a:cubicBezTo>
                <a:close/>
                <a:moveTo>
                  <a:pt x="348" y="392"/>
                </a:moveTo>
                <a:cubicBezTo>
                  <a:pt x="348" y="359"/>
                  <a:pt x="375" y="332"/>
                  <a:pt x="408" y="332"/>
                </a:cubicBezTo>
                <a:cubicBezTo>
                  <a:pt x="440" y="332"/>
                  <a:pt x="467" y="359"/>
                  <a:pt x="467" y="392"/>
                </a:cubicBezTo>
                <a:cubicBezTo>
                  <a:pt x="467" y="424"/>
                  <a:pt x="440" y="451"/>
                  <a:pt x="408" y="451"/>
                </a:cubicBezTo>
                <a:cubicBezTo>
                  <a:pt x="375" y="451"/>
                  <a:pt x="348" y="424"/>
                  <a:pt x="348" y="392"/>
                </a:cubicBezTo>
                <a:close/>
                <a:moveTo>
                  <a:pt x="696" y="392"/>
                </a:moveTo>
                <a:cubicBezTo>
                  <a:pt x="696" y="359"/>
                  <a:pt x="723" y="332"/>
                  <a:pt x="756" y="332"/>
                </a:cubicBezTo>
                <a:cubicBezTo>
                  <a:pt x="788" y="332"/>
                  <a:pt x="815" y="359"/>
                  <a:pt x="815" y="392"/>
                </a:cubicBezTo>
                <a:cubicBezTo>
                  <a:pt x="815" y="424"/>
                  <a:pt x="788" y="451"/>
                  <a:pt x="756" y="451"/>
                </a:cubicBezTo>
                <a:cubicBezTo>
                  <a:pt x="723" y="451"/>
                  <a:pt x="696" y="424"/>
                  <a:pt x="696" y="392"/>
                </a:cubicBezTo>
                <a:close/>
                <a:moveTo>
                  <a:pt x="1044" y="392"/>
                </a:moveTo>
                <a:cubicBezTo>
                  <a:pt x="1044" y="359"/>
                  <a:pt x="1071" y="332"/>
                  <a:pt x="1104" y="332"/>
                </a:cubicBezTo>
                <a:cubicBezTo>
                  <a:pt x="1136" y="332"/>
                  <a:pt x="1163" y="359"/>
                  <a:pt x="1163" y="392"/>
                </a:cubicBezTo>
                <a:cubicBezTo>
                  <a:pt x="1163" y="424"/>
                  <a:pt x="1136" y="451"/>
                  <a:pt x="1104" y="451"/>
                </a:cubicBezTo>
                <a:cubicBezTo>
                  <a:pt x="1071" y="451"/>
                  <a:pt x="1044" y="424"/>
                  <a:pt x="1044" y="392"/>
                </a:cubicBezTo>
                <a:close/>
                <a:moveTo>
                  <a:pt x="1392" y="392"/>
                </a:moveTo>
                <a:cubicBezTo>
                  <a:pt x="1392" y="359"/>
                  <a:pt x="1419" y="332"/>
                  <a:pt x="1452" y="332"/>
                </a:cubicBezTo>
                <a:cubicBezTo>
                  <a:pt x="1484" y="332"/>
                  <a:pt x="1511" y="359"/>
                  <a:pt x="1511" y="392"/>
                </a:cubicBezTo>
                <a:cubicBezTo>
                  <a:pt x="1511" y="424"/>
                  <a:pt x="1484" y="451"/>
                  <a:pt x="1452" y="451"/>
                </a:cubicBezTo>
                <a:cubicBezTo>
                  <a:pt x="1419" y="451"/>
                  <a:pt x="1392" y="424"/>
                  <a:pt x="1392" y="392"/>
                </a:cubicBezTo>
                <a:close/>
                <a:moveTo>
                  <a:pt x="1740" y="392"/>
                </a:moveTo>
                <a:cubicBezTo>
                  <a:pt x="1740" y="359"/>
                  <a:pt x="1767" y="332"/>
                  <a:pt x="1800" y="332"/>
                </a:cubicBezTo>
                <a:cubicBezTo>
                  <a:pt x="1832" y="332"/>
                  <a:pt x="1859" y="359"/>
                  <a:pt x="1859" y="392"/>
                </a:cubicBezTo>
                <a:cubicBezTo>
                  <a:pt x="1859" y="424"/>
                  <a:pt x="1832" y="451"/>
                  <a:pt x="1800" y="451"/>
                </a:cubicBezTo>
                <a:cubicBezTo>
                  <a:pt x="1767" y="451"/>
                  <a:pt x="1740" y="424"/>
                  <a:pt x="1740" y="392"/>
                </a:cubicBezTo>
                <a:close/>
                <a:moveTo>
                  <a:pt x="2088" y="392"/>
                </a:moveTo>
                <a:cubicBezTo>
                  <a:pt x="2088" y="359"/>
                  <a:pt x="2115" y="332"/>
                  <a:pt x="2148" y="332"/>
                </a:cubicBezTo>
                <a:cubicBezTo>
                  <a:pt x="2180" y="332"/>
                  <a:pt x="2207" y="359"/>
                  <a:pt x="2207" y="392"/>
                </a:cubicBezTo>
                <a:cubicBezTo>
                  <a:pt x="2207" y="424"/>
                  <a:pt x="2180" y="451"/>
                  <a:pt x="2148" y="451"/>
                </a:cubicBezTo>
                <a:cubicBezTo>
                  <a:pt x="2115" y="451"/>
                  <a:pt x="2088" y="424"/>
                  <a:pt x="2088" y="392"/>
                </a:cubicBezTo>
                <a:close/>
                <a:moveTo>
                  <a:pt x="2436" y="392"/>
                </a:moveTo>
                <a:cubicBezTo>
                  <a:pt x="2436" y="359"/>
                  <a:pt x="2463" y="332"/>
                  <a:pt x="2496" y="332"/>
                </a:cubicBezTo>
                <a:cubicBezTo>
                  <a:pt x="2528" y="332"/>
                  <a:pt x="2555" y="359"/>
                  <a:pt x="2555" y="392"/>
                </a:cubicBezTo>
                <a:cubicBezTo>
                  <a:pt x="2555" y="424"/>
                  <a:pt x="2528" y="451"/>
                  <a:pt x="2496" y="451"/>
                </a:cubicBezTo>
                <a:cubicBezTo>
                  <a:pt x="2463" y="451"/>
                  <a:pt x="2436" y="424"/>
                  <a:pt x="2436" y="392"/>
                </a:cubicBezTo>
                <a:close/>
                <a:moveTo>
                  <a:pt x="2784" y="392"/>
                </a:moveTo>
                <a:cubicBezTo>
                  <a:pt x="2784" y="359"/>
                  <a:pt x="2811" y="332"/>
                  <a:pt x="2844" y="332"/>
                </a:cubicBezTo>
                <a:cubicBezTo>
                  <a:pt x="2876" y="332"/>
                  <a:pt x="2903" y="359"/>
                  <a:pt x="2903" y="392"/>
                </a:cubicBezTo>
                <a:cubicBezTo>
                  <a:pt x="2903" y="424"/>
                  <a:pt x="2876" y="451"/>
                  <a:pt x="2844" y="451"/>
                </a:cubicBezTo>
                <a:cubicBezTo>
                  <a:pt x="2811" y="451"/>
                  <a:pt x="2784" y="424"/>
                  <a:pt x="2784" y="392"/>
                </a:cubicBezTo>
                <a:close/>
                <a:moveTo>
                  <a:pt x="0" y="724"/>
                </a:moveTo>
                <a:cubicBezTo>
                  <a:pt x="0" y="691"/>
                  <a:pt x="27" y="664"/>
                  <a:pt x="60" y="664"/>
                </a:cubicBezTo>
                <a:cubicBezTo>
                  <a:pt x="92" y="664"/>
                  <a:pt x="119" y="691"/>
                  <a:pt x="119" y="724"/>
                </a:cubicBezTo>
                <a:cubicBezTo>
                  <a:pt x="119" y="756"/>
                  <a:pt x="92" y="783"/>
                  <a:pt x="60" y="783"/>
                </a:cubicBezTo>
                <a:cubicBezTo>
                  <a:pt x="27" y="783"/>
                  <a:pt x="0" y="756"/>
                  <a:pt x="0" y="724"/>
                </a:cubicBezTo>
                <a:close/>
                <a:moveTo>
                  <a:pt x="348" y="724"/>
                </a:moveTo>
                <a:cubicBezTo>
                  <a:pt x="348" y="691"/>
                  <a:pt x="375" y="664"/>
                  <a:pt x="408" y="664"/>
                </a:cubicBezTo>
                <a:cubicBezTo>
                  <a:pt x="440" y="664"/>
                  <a:pt x="467" y="691"/>
                  <a:pt x="467" y="724"/>
                </a:cubicBezTo>
                <a:cubicBezTo>
                  <a:pt x="467" y="756"/>
                  <a:pt x="440" y="783"/>
                  <a:pt x="408" y="783"/>
                </a:cubicBezTo>
                <a:cubicBezTo>
                  <a:pt x="375" y="783"/>
                  <a:pt x="348" y="756"/>
                  <a:pt x="348" y="724"/>
                </a:cubicBezTo>
                <a:close/>
                <a:moveTo>
                  <a:pt x="696" y="724"/>
                </a:moveTo>
                <a:cubicBezTo>
                  <a:pt x="696" y="691"/>
                  <a:pt x="723" y="664"/>
                  <a:pt x="756" y="664"/>
                </a:cubicBezTo>
                <a:cubicBezTo>
                  <a:pt x="788" y="664"/>
                  <a:pt x="815" y="691"/>
                  <a:pt x="815" y="724"/>
                </a:cubicBezTo>
                <a:cubicBezTo>
                  <a:pt x="815" y="756"/>
                  <a:pt x="788" y="783"/>
                  <a:pt x="756" y="783"/>
                </a:cubicBezTo>
                <a:cubicBezTo>
                  <a:pt x="723" y="783"/>
                  <a:pt x="696" y="756"/>
                  <a:pt x="696" y="724"/>
                </a:cubicBezTo>
                <a:close/>
                <a:moveTo>
                  <a:pt x="1044" y="724"/>
                </a:moveTo>
                <a:cubicBezTo>
                  <a:pt x="1044" y="691"/>
                  <a:pt x="1071" y="664"/>
                  <a:pt x="1104" y="664"/>
                </a:cubicBezTo>
                <a:cubicBezTo>
                  <a:pt x="1136" y="664"/>
                  <a:pt x="1163" y="691"/>
                  <a:pt x="1163" y="724"/>
                </a:cubicBezTo>
                <a:cubicBezTo>
                  <a:pt x="1163" y="756"/>
                  <a:pt x="1136" y="783"/>
                  <a:pt x="1104" y="783"/>
                </a:cubicBezTo>
                <a:cubicBezTo>
                  <a:pt x="1071" y="783"/>
                  <a:pt x="1044" y="756"/>
                  <a:pt x="1044" y="724"/>
                </a:cubicBezTo>
                <a:close/>
                <a:moveTo>
                  <a:pt x="1392" y="724"/>
                </a:moveTo>
                <a:cubicBezTo>
                  <a:pt x="1392" y="691"/>
                  <a:pt x="1419" y="664"/>
                  <a:pt x="1452" y="664"/>
                </a:cubicBezTo>
                <a:cubicBezTo>
                  <a:pt x="1484" y="664"/>
                  <a:pt x="1511" y="691"/>
                  <a:pt x="1511" y="724"/>
                </a:cubicBezTo>
                <a:cubicBezTo>
                  <a:pt x="1511" y="756"/>
                  <a:pt x="1484" y="783"/>
                  <a:pt x="1452" y="783"/>
                </a:cubicBezTo>
                <a:cubicBezTo>
                  <a:pt x="1419" y="783"/>
                  <a:pt x="1392" y="756"/>
                  <a:pt x="1392" y="724"/>
                </a:cubicBezTo>
                <a:close/>
                <a:moveTo>
                  <a:pt x="1740" y="724"/>
                </a:moveTo>
                <a:cubicBezTo>
                  <a:pt x="1740" y="691"/>
                  <a:pt x="1767" y="664"/>
                  <a:pt x="1800" y="664"/>
                </a:cubicBezTo>
                <a:cubicBezTo>
                  <a:pt x="1832" y="664"/>
                  <a:pt x="1859" y="691"/>
                  <a:pt x="1859" y="724"/>
                </a:cubicBezTo>
                <a:cubicBezTo>
                  <a:pt x="1859" y="756"/>
                  <a:pt x="1832" y="783"/>
                  <a:pt x="1800" y="783"/>
                </a:cubicBezTo>
                <a:cubicBezTo>
                  <a:pt x="1767" y="783"/>
                  <a:pt x="1740" y="756"/>
                  <a:pt x="1740" y="724"/>
                </a:cubicBezTo>
                <a:close/>
                <a:moveTo>
                  <a:pt x="2088" y="724"/>
                </a:moveTo>
                <a:cubicBezTo>
                  <a:pt x="2088" y="691"/>
                  <a:pt x="2115" y="664"/>
                  <a:pt x="2148" y="664"/>
                </a:cubicBezTo>
                <a:cubicBezTo>
                  <a:pt x="2180" y="664"/>
                  <a:pt x="2207" y="691"/>
                  <a:pt x="2207" y="724"/>
                </a:cubicBezTo>
                <a:cubicBezTo>
                  <a:pt x="2207" y="756"/>
                  <a:pt x="2180" y="783"/>
                  <a:pt x="2148" y="783"/>
                </a:cubicBezTo>
                <a:cubicBezTo>
                  <a:pt x="2115" y="783"/>
                  <a:pt x="2088" y="756"/>
                  <a:pt x="2088" y="724"/>
                </a:cubicBezTo>
                <a:close/>
                <a:moveTo>
                  <a:pt x="2436" y="724"/>
                </a:moveTo>
                <a:cubicBezTo>
                  <a:pt x="2436" y="691"/>
                  <a:pt x="2463" y="664"/>
                  <a:pt x="2496" y="664"/>
                </a:cubicBezTo>
                <a:cubicBezTo>
                  <a:pt x="2528" y="664"/>
                  <a:pt x="2555" y="691"/>
                  <a:pt x="2555" y="724"/>
                </a:cubicBezTo>
                <a:cubicBezTo>
                  <a:pt x="2555" y="756"/>
                  <a:pt x="2528" y="783"/>
                  <a:pt x="2496" y="783"/>
                </a:cubicBezTo>
                <a:cubicBezTo>
                  <a:pt x="2463" y="783"/>
                  <a:pt x="2436" y="756"/>
                  <a:pt x="2436" y="724"/>
                </a:cubicBezTo>
                <a:close/>
                <a:moveTo>
                  <a:pt x="2784" y="724"/>
                </a:moveTo>
                <a:cubicBezTo>
                  <a:pt x="2784" y="691"/>
                  <a:pt x="2811" y="664"/>
                  <a:pt x="2844" y="664"/>
                </a:cubicBezTo>
                <a:cubicBezTo>
                  <a:pt x="2876" y="664"/>
                  <a:pt x="2903" y="691"/>
                  <a:pt x="2903" y="724"/>
                </a:cubicBezTo>
                <a:cubicBezTo>
                  <a:pt x="2903" y="756"/>
                  <a:pt x="2876" y="783"/>
                  <a:pt x="2844" y="783"/>
                </a:cubicBezTo>
                <a:cubicBezTo>
                  <a:pt x="2811" y="783"/>
                  <a:pt x="2784" y="756"/>
                  <a:pt x="2784" y="724"/>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9" name="矩形 8"/>
          <p:cNvSpPr/>
          <p:nvPr userDrawn="1"/>
        </p:nvSpPr>
        <p:spPr>
          <a:xfrm>
            <a:off x="-3810" y="6452235"/>
            <a:ext cx="12196445" cy="403860"/>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userDrawn="1"/>
        </p:nvSpPr>
        <p:spPr>
          <a:xfrm>
            <a:off x="3948113" y="6463030"/>
            <a:ext cx="4292600" cy="368300"/>
          </a:xfrm>
          <a:prstGeom prst="rect">
            <a:avLst/>
          </a:prstGeom>
          <a:noFill/>
        </p:spPr>
        <p:txBody>
          <a:bodyPr wrap="square" rtlCol="0">
            <a:spAutoFit/>
          </a:bodyPr>
          <a:p>
            <a:r>
              <a:rPr lang="en-US" altLang="zh-CN">
                <a:solidFill>
                  <a:srgbClr val="1D2A75"/>
                </a:solidFill>
              </a:rPr>
              <a:t>Web: </a:t>
            </a:r>
            <a:r>
              <a:rPr lang="zh-CN" altLang="en-US">
                <a:solidFill>
                  <a:srgbClr val="1D2A75"/>
                </a:solidFill>
              </a:rPr>
              <a:t>www.fpiconn.com / www.sz-fpi.com</a:t>
            </a:r>
            <a:endParaRPr lang="zh-CN" altLang="en-US">
              <a:solidFill>
                <a:srgbClr val="1D2A75"/>
              </a:solidFill>
            </a:endParaRPr>
          </a:p>
        </p:txBody>
      </p:sp>
      <p:cxnSp>
        <p:nvCxnSpPr>
          <p:cNvPr id="6" name="直接连接符 5"/>
          <p:cNvCxnSpPr/>
          <p:nvPr userDrawn="1"/>
        </p:nvCxnSpPr>
        <p:spPr>
          <a:xfrm>
            <a:off x="386715" y="1003300"/>
            <a:ext cx="11341735" cy="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7" name="任意多边形 6"/>
          <p:cNvSpPr/>
          <p:nvPr userDrawn="1"/>
        </p:nvSpPr>
        <p:spPr>
          <a:xfrm>
            <a:off x="157480" y="6539570"/>
            <a:ext cx="1639570" cy="2549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82" h="401">
                <a:moveTo>
                  <a:pt x="2530" y="296"/>
                </a:moveTo>
                <a:cubicBezTo>
                  <a:pt x="2558" y="296"/>
                  <a:pt x="2582" y="320"/>
                  <a:pt x="2582" y="349"/>
                </a:cubicBezTo>
                <a:cubicBezTo>
                  <a:pt x="2582" y="377"/>
                  <a:pt x="2558" y="401"/>
                  <a:pt x="2530" y="401"/>
                </a:cubicBezTo>
                <a:cubicBezTo>
                  <a:pt x="2500" y="401"/>
                  <a:pt x="2476" y="377"/>
                  <a:pt x="2476" y="349"/>
                </a:cubicBezTo>
                <a:cubicBezTo>
                  <a:pt x="2476" y="320"/>
                  <a:pt x="2500" y="296"/>
                  <a:pt x="2530" y="296"/>
                </a:cubicBezTo>
                <a:close/>
                <a:moveTo>
                  <a:pt x="2220" y="296"/>
                </a:moveTo>
                <a:cubicBezTo>
                  <a:pt x="2248" y="296"/>
                  <a:pt x="2272" y="320"/>
                  <a:pt x="2272" y="349"/>
                </a:cubicBezTo>
                <a:cubicBezTo>
                  <a:pt x="2272" y="377"/>
                  <a:pt x="2248" y="401"/>
                  <a:pt x="2220" y="401"/>
                </a:cubicBezTo>
                <a:cubicBezTo>
                  <a:pt x="2191" y="401"/>
                  <a:pt x="2167" y="377"/>
                  <a:pt x="2167" y="349"/>
                </a:cubicBezTo>
                <a:cubicBezTo>
                  <a:pt x="2167" y="320"/>
                  <a:pt x="2191" y="296"/>
                  <a:pt x="2220" y="296"/>
                </a:cubicBezTo>
                <a:close/>
                <a:moveTo>
                  <a:pt x="1910" y="296"/>
                </a:moveTo>
                <a:cubicBezTo>
                  <a:pt x="1939" y="296"/>
                  <a:pt x="1963" y="320"/>
                  <a:pt x="1963" y="349"/>
                </a:cubicBezTo>
                <a:cubicBezTo>
                  <a:pt x="1963" y="377"/>
                  <a:pt x="1939" y="401"/>
                  <a:pt x="1910" y="401"/>
                </a:cubicBezTo>
                <a:cubicBezTo>
                  <a:pt x="1881" y="401"/>
                  <a:pt x="1857" y="377"/>
                  <a:pt x="1857" y="349"/>
                </a:cubicBezTo>
                <a:cubicBezTo>
                  <a:pt x="1857" y="320"/>
                  <a:pt x="1881" y="296"/>
                  <a:pt x="1910" y="296"/>
                </a:cubicBezTo>
                <a:close/>
                <a:moveTo>
                  <a:pt x="1601" y="296"/>
                </a:moveTo>
                <a:cubicBezTo>
                  <a:pt x="1629" y="296"/>
                  <a:pt x="1653" y="320"/>
                  <a:pt x="1653" y="349"/>
                </a:cubicBezTo>
                <a:cubicBezTo>
                  <a:pt x="1653" y="377"/>
                  <a:pt x="1629" y="401"/>
                  <a:pt x="1601" y="401"/>
                </a:cubicBezTo>
                <a:cubicBezTo>
                  <a:pt x="1572" y="401"/>
                  <a:pt x="1548" y="377"/>
                  <a:pt x="1548" y="349"/>
                </a:cubicBezTo>
                <a:cubicBezTo>
                  <a:pt x="1548" y="320"/>
                  <a:pt x="1572" y="296"/>
                  <a:pt x="1601" y="296"/>
                </a:cubicBezTo>
                <a:close/>
                <a:moveTo>
                  <a:pt x="1291" y="296"/>
                </a:moveTo>
                <a:cubicBezTo>
                  <a:pt x="1320" y="296"/>
                  <a:pt x="1344" y="320"/>
                  <a:pt x="1344" y="349"/>
                </a:cubicBezTo>
                <a:cubicBezTo>
                  <a:pt x="1344" y="377"/>
                  <a:pt x="1320" y="401"/>
                  <a:pt x="1291" y="401"/>
                </a:cubicBezTo>
                <a:cubicBezTo>
                  <a:pt x="1262" y="401"/>
                  <a:pt x="1238" y="377"/>
                  <a:pt x="1238" y="349"/>
                </a:cubicBezTo>
                <a:cubicBezTo>
                  <a:pt x="1238" y="320"/>
                  <a:pt x="1262" y="296"/>
                  <a:pt x="1291" y="296"/>
                </a:cubicBezTo>
                <a:close/>
                <a:moveTo>
                  <a:pt x="982" y="296"/>
                </a:moveTo>
                <a:cubicBezTo>
                  <a:pt x="1010" y="296"/>
                  <a:pt x="1034" y="320"/>
                  <a:pt x="1034" y="349"/>
                </a:cubicBezTo>
                <a:cubicBezTo>
                  <a:pt x="1034" y="377"/>
                  <a:pt x="1010" y="401"/>
                  <a:pt x="982" y="401"/>
                </a:cubicBezTo>
                <a:cubicBezTo>
                  <a:pt x="953" y="401"/>
                  <a:pt x="929" y="377"/>
                  <a:pt x="929" y="349"/>
                </a:cubicBezTo>
                <a:cubicBezTo>
                  <a:pt x="929" y="320"/>
                  <a:pt x="953" y="296"/>
                  <a:pt x="982" y="296"/>
                </a:cubicBezTo>
                <a:close/>
                <a:moveTo>
                  <a:pt x="672" y="296"/>
                </a:moveTo>
                <a:cubicBezTo>
                  <a:pt x="701" y="296"/>
                  <a:pt x="725" y="320"/>
                  <a:pt x="725" y="349"/>
                </a:cubicBezTo>
                <a:cubicBezTo>
                  <a:pt x="725" y="377"/>
                  <a:pt x="701" y="401"/>
                  <a:pt x="672" y="401"/>
                </a:cubicBezTo>
                <a:cubicBezTo>
                  <a:pt x="643" y="401"/>
                  <a:pt x="619" y="377"/>
                  <a:pt x="619" y="349"/>
                </a:cubicBezTo>
                <a:cubicBezTo>
                  <a:pt x="619" y="320"/>
                  <a:pt x="643" y="296"/>
                  <a:pt x="672" y="296"/>
                </a:cubicBezTo>
                <a:close/>
                <a:moveTo>
                  <a:pt x="363" y="296"/>
                </a:moveTo>
                <a:cubicBezTo>
                  <a:pt x="391" y="296"/>
                  <a:pt x="415" y="320"/>
                  <a:pt x="415" y="349"/>
                </a:cubicBezTo>
                <a:cubicBezTo>
                  <a:pt x="415" y="377"/>
                  <a:pt x="391" y="401"/>
                  <a:pt x="363" y="401"/>
                </a:cubicBezTo>
                <a:cubicBezTo>
                  <a:pt x="334" y="401"/>
                  <a:pt x="310" y="377"/>
                  <a:pt x="310" y="349"/>
                </a:cubicBezTo>
                <a:cubicBezTo>
                  <a:pt x="310" y="320"/>
                  <a:pt x="334" y="296"/>
                  <a:pt x="363" y="296"/>
                </a:cubicBezTo>
                <a:close/>
                <a:moveTo>
                  <a:pt x="53" y="296"/>
                </a:moveTo>
                <a:cubicBezTo>
                  <a:pt x="82" y="296"/>
                  <a:pt x="106" y="320"/>
                  <a:pt x="106" y="349"/>
                </a:cubicBezTo>
                <a:cubicBezTo>
                  <a:pt x="106" y="377"/>
                  <a:pt x="82" y="401"/>
                  <a:pt x="53" y="401"/>
                </a:cubicBezTo>
                <a:cubicBezTo>
                  <a:pt x="24" y="401"/>
                  <a:pt x="0" y="377"/>
                  <a:pt x="0" y="349"/>
                </a:cubicBezTo>
                <a:cubicBezTo>
                  <a:pt x="0" y="320"/>
                  <a:pt x="24" y="296"/>
                  <a:pt x="53" y="296"/>
                </a:cubicBezTo>
                <a:close/>
                <a:moveTo>
                  <a:pt x="2530" y="0"/>
                </a:moveTo>
                <a:cubicBezTo>
                  <a:pt x="2558" y="0"/>
                  <a:pt x="2582" y="24"/>
                  <a:pt x="2582" y="53"/>
                </a:cubicBezTo>
                <a:cubicBezTo>
                  <a:pt x="2582" y="82"/>
                  <a:pt x="2558" y="106"/>
                  <a:pt x="2530" y="106"/>
                </a:cubicBezTo>
                <a:cubicBezTo>
                  <a:pt x="2500" y="106"/>
                  <a:pt x="2476" y="82"/>
                  <a:pt x="2476" y="53"/>
                </a:cubicBezTo>
                <a:cubicBezTo>
                  <a:pt x="2476" y="24"/>
                  <a:pt x="2500" y="0"/>
                  <a:pt x="2530" y="0"/>
                </a:cubicBezTo>
                <a:close/>
                <a:moveTo>
                  <a:pt x="2220" y="0"/>
                </a:moveTo>
                <a:cubicBezTo>
                  <a:pt x="2248" y="0"/>
                  <a:pt x="2272" y="24"/>
                  <a:pt x="2272" y="53"/>
                </a:cubicBezTo>
                <a:cubicBezTo>
                  <a:pt x="2272" y="82"/>
                  <a:pt x="2248" y="106"/>
                  <a:pt x="2220" y="106"/>
                </a:cubicBezTo>
                <a:cubicBezTo>
                  <a:pt x="2191" y="106"/>
                  <a:pt x="2167" y="82"/>
                  <a:pt x="2167" y="53"/>
                </a:cubicBezTo>
                <a:cubicBezTo>
                  <a:pt x="2167" y="24"/>
                  <a:pt x="2191" y="0"/>
                  <a:pt x="2220" y="0"/>
                </a:cubicBezTo>
                <a:close/>
                <a:moveTo>
                  <a:pt x="1910" y="0"/>
                </a:moveTo>
                <a:cubicBezTo>
                  <a:pt x="1939" y="0"/>
                  <a:pt x="1963" y="24"/>
                  <a:pt x="1963" y="53"/>
                </a:cubicBezTo>
                <a:cubicBezTo>
                  <a:pt x="1963" y="82"/>
                  <a:pt x="1939" y="106"/>
                  <a:pt x="1910" y="106"/>
                </a:cubicBezTo>
                <a:cubicBezTo>
                  <a:pt x="1881" y="106"/>
                  <a:pt x="1857" y="82"/>
                  <a:pt x="1857" y="53"/>
                </a:cubicBezTo>
                <a:cubicBezTo>
                  <a:pt x="1857" y="24"/>
                  <a:pt x="1881" y="0"/>
                  <a:pt x="1910" y="0"/>
                </a:cubicBezTo>
                <a:close/>
                <a:moveTo>
                  <a:pt x="1601" y="0"/>
                </a:moveTo>
                <a:cubicBezTo>
                  <a:pt x="1629" y="0"/>
                  <a:pt x="1653" y="24"/>
                  <a:pt x="1653" y="53"/>
                </a:cubicBezTo>
                <a:cubicBezTo>
                  <a:pt x="1653" y="82"/>
                  <a:pt x="1629" y="106"/>
                  <a:pt x="1601" y="106"/>
                </a:cubicBezTo>
                <a:cubicBezTo>
                  <a:pt x="1572" y="106"/>
                  <a:pt x="1548" y="82"/>
                  <a:pt x="1548" y="53"/>
                </a:cubicBezTo>
                <a:cubicBezTo>
                  <a:pt x="1548" y="24"/>
                  <a:pt x="1572" y="0"/>
                  <a:pt x="1601" y="0"/>
                </a:cubicBezTo>
                <a:close/>
                <a:moveTo>
                  <a:pt x="1291" y="0"/>
                </a:moveTo>
                <a:cubicBezTo>
                  <a:pt x="1320" y="0"/>
                  <a:pt x="1344" y="24"/>
                  <a:pt x="1344" y="53"/>
                </a:cubicBezTo>
                <a:cubicBezTo>
                  <a:pt x="1344" y="82"/>
                  <a:pt x="1320" y="106"/>
                  <a:pt x="1291" y="106"/>
                </a:cubicBezTo>
                <a:cubicBezTo>
                  <a:pt x="1262" y="106"/>
                  <a:pt x="1238" y="82"/>
                  <a:pt x="1238" y="53"/>
                </a:cubicBezTo>
                <a:cubicBezTo>
                  <a:pt x="1238" y="24"/>
                  <a:pt x="1262" y="0"/>
                  <a:pt x="1291" y="0"/>
                </a:cubicBezTo>
                <a:close/>
                <a:moveTo>
                  <a:pt x="982" y="0"/>
                </a:moveTo>
                <a:cubicBezTo>
                  <a:pt x="1010" y="0"/>
                  <a:pt x="1034" y="24"/>
                  <a:pt x="1034" y="53"/>
                </a:cubicBezTo>
                <a:cubicBezTo>
                  <a:pt x="1034" y="82"/>
                  <a:pt x="1010" y="106"/>
                  <a:pt x="982" y="106"/>
                </a:cubicBezTo>
                <a:cubicBezTo>
                  <a:pt x="953" y="106"/>
                  <a:pt x="929" y="82"/>
                  <a:pt x="929" y="53"/>
                </a:cubicBezTo>
                <a:cubicBezTo>
                  <a:pt x="929" y="24"/>
                  <a:pt x="953" y="0"/>
                  <a:pt x="982" y="0"/>
                </a:cubicBezTo>
                <a:close/>
                <a:moveTo>
                  <a:pt x="672" y="0"/>
                </a:moveTo>
                <a:cubicBezTo>
                  <a:pt x="701" y="0"/>
                  <a:pt x="725" y="24"/>
                  <a:pt x="725" y="53"/>
                </a:cubicBezTo>
                <a:cubicBezTo>
                  <a:pt x="725" y="82"/>
                  <a:pt x="701" y="106"/>
                  <a:pt x="672" y="106"/>
                </a:cubicBezTo>
                <a:cubicBezTo>
                  <a:pt x="643" y="106"/>
                  <a:pt x="619" y="82"/>
                  <a:pt x="619" y="53"/>
                </a:cubicBezTo>
                <a:cubicBezTo>
                  <a:pt x="619" y="24"/>
                  <a:pt x="643" y="0"/>
                  <a:pt x="672" y="0"/>
                </a:cubicBezTo>
                <a:close/>
                <a:moveTo>
                  <a:pt x="363" y="0"/>
                </a:moveTo>
                <a:cubicBezTo>
                  <a:pt x="391" y="0"/>
                  <a:pt x="415" y="24"/>
                  <a:pt x="415" y="53"/>
                </a:cubicBezTo>
                <a:cubicBezTo>
                  <a:pt x="415" y="82"/>
                  <a:pt x="391" y="106"/>
                  <a:pt x="363" y="106"/>
                </a:cubicBezTo>
                <a:cubicBezTo>
                  <a:pt x="334" y="106"/>
                  <a:pt x="310" y="82"/>
                  <a:pt x="310" y="53"/>
                </a:cubicBezTo>
                <a:cubicBezTo>
                  <a:pt x="310" y="24"/>
                  <a:pt x="334" y="0"/>
                  <a:pt x="363" y="0"/>
                </a:cubicBezTo>
                <a:close/>
                <a:moveTo>
                  <a:pt x="53" y="0"/>
                </a:moveTo>
                <a:cubicBezTo>
                  <a:pt x="82" y="0"/>
                  <a:pt x="106" y="24"/>
                  <a:pt x="106" y="53"/>
                </a:cubicBezTo>
                <a:cubicBezTo>
                  <a:pt x="106" y="82"/>
                  <a:pt x="82" y="106"/>
                  <a:pt x="53" y="106"/>
                </a:cubicBezTo>
                <a:cubicBezTo>
                  <a:pt x="24" y="106"/>
                  <a:pt x="0" y="82"/>
                  <a:pt x="0" y="53"/>
                </a:cubicBezTo>
                <a:cubicBezTo>
                  <a:pt x="0" y="24"/>
                  <a:pt x="24" y="0"/>
                  <a:pt x="53" y="0"/>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2" name="任意多边形 11"/>
          <p:cNvSpPr/>
          <p:nvPr userDrawn="1"/>
        </p:nvSpPr>
        <p:spPr>
          <a:xfrm>
            <a:off x="10413365" y="6539570"/>
            <a:ext cx="1639570" cy="2549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82" h="401">
                <a:moveTo>
                  <a:pt x="2530" y="296"/>
                </a:moveTo>
                <a:cubicBezTo>
                  <a:pt x="2558" y="296"/>
                  <a:pt x="2582" y="320"/>
                  <a:pt x="2582" y="349"/>
                </a:cubicBezTo>
                <a:cubicBezTo>
                  <a:pt x="2582" y="377"/>
                  <a:pt x="2558" y="401"/>
                  <a:pt x="2530" y="401"/>
                </a:cubicBezTo>
                <a:cubicBezTo>
                  <a:pt x="2500" y="401"/>
                  <a:pt x="2476" y="377"/>
                  <a:pt x="2476" y="349"/>
                </a:cubicBezTo>
                <a:cubicBezTo>
                  <a:pt x="2476" y="320"/>
                  <a:pt x="2500" y="296"/>
                  <a:pt x="2530" y="296"/>
                </a:cubicBezTo>
                <a:close/>
                <a:moveTo>
                  <a:pt x="2220" y="296"/>
                </a:moveTo>
                <a:cubicBezTo>
                  <a:pt x="2248" y="296"/>
                  <a:pt x="2272" y="320"/>
                  <a:pt x="2272" y="349"/>
                </a:cubicBezTo>
                <a:cubicBezTo>
                  <a:pt x="2272" y="377"/>
                  <a:pt x="2248" y="401"/>
                  <a:pt x="2220" y="401"/>
                </a:cubicBezTo>
                <a:cubicBezTo>
                  <a:pt x="2191" y="401"/>
                  <a:pt x="2167" y="377"/>
                  <a:pt x="2167" y="349"/>
                </a:cubicBezTo>
                <a:cubicBezTo>
                  <a:pt x="2167" y="320"/>
                  <a:pt x="2191" y="296"/>
                  <a:pt x="2220" y="296"/>
                </a:cubicBezTo>
                <a:close/>
                <a:moveTo>
                  <a:pt x="1910" y="296"/>
                </a:moveTo>
                <a:cubicBezTo>
                  <a:pt x="1939" y="296"/>
                  <a:pt x="1963" y="320"/>
                  <a:pt x="1963" y="349"/>
                </a:cubicBezTo>
                <a:cubicBezTo>
                  <a:pt x="1963" y="377"/>
                  <a:pt x="1939" y="401"/>
                  <a:pt x="1910" y="401"/>
                </a:cubicBezTo>
                <a:cubicBezTo>
                  <a:pt x="1881" y="401"/>
                  <a:pt x="1857" y="377"/>
                  <a:pt x="1857" y="349"/>
                </a:cubicBezTo>
                <a:cubicBezTo>
                  <a:pt x="1857" y="320"/>
                  <a:pt x="1881" y="296"/>
                  <a:pt x="1910" y="296"/>
                </a:cubicBezTo>
                <a:close/>
                <a:moveTo>
                  <a:pt x="1601" y="296"/>
                </a:moveTo>
                <a:cubicBezTo>
                  <a:pt x="1629" y="296"/>
                  <a:pt x="1653" y="320"/>
                  <a:pt x="1653" y="349"/>
                </a:cubicBezTo>
                <a:cubicBezTo>
                  <a:pt x="1653" y="377"/>
                  <a:pt x="1629" y="401"/>
                  <a:pt x="1601" y="401"/>
                </a:cubicBezTo>
                <a:cubicBezTo>
                  <a:pt x="1572" y="401"/>
                  <a:pt x="1548" y="377"/>
                  <a:pt x="1548" y="349"/>
                </a:cubicBezTo>
                <a:cubicBezTo>
                  <a:pt x="1548" y="320"/>
                  <a:pt x="1572" y="296"/>
                  <a:pt x="1601" y="296"/>
                </a:cubicBezTo>
                <a:close/>
                <a:moveTo>
                  <a:pt x="1291" y="296"/>
                </a:moveTo>
                <a:cubicBezTo>
                  <a:pt x="1320" y="296"/>
                  <a:pt x="1344" y="320"/>
                  <a:pt x="1344" y="349"/>
                </a:cubicBezTo>
                <a:cubicBezTo>
                  <a:pt x="1344" y="377"/>
                  <a:pt x="1320" y="401"/>
                  <a:pt x="1291" y="401"/>
                </a:cubicBezTo>
                <a:cubicBezTo>
                  <a:pt x="1262" y="401"/>
                  <a:pt x="1238" y="377"/>
                  <a:pt x="1238" y="349"/>
                </a:cubicBezTo>
                <a:cubicBezTo>
                  <a:pt x="1238" y="320"/>
                  <a:pt x="1262" y="296"/>
                  <a:pt x="1291" y="296"/>
                </a:cubicBezTo>
                <a:close/>
                <a:moveTo>
                  <a:pt x="982" y="296"/>
                </a:moveTo>
                <a:cubicBezTo>
                  <a:pt x="1010" y="296"/>
                  <a:pt x="1034" y="320"/>
                  <a:pt x="1034" y="349"/>
                </a:cubicBezTo>
                <a:cubicBezTo>
                  <a:pt x="1034" y="377"/>
                  <a:pt x="1010" y="401"/>
                  <a:pt x="982" y="401"/>
                </a:cubicBezTo>
                <a:cubicBezTo>
                  <a:pt x="953" y="401"/>
                  <a:pt x="929" y="377"/>
                  <a:pt x="929" y="349"/>
                </a:cubicBezTo>
                <a:cubicBezTo>
                  <a:pt x="929" y="320"/>
                  <a:pt x="953" y="296"/>
                  <a:pt x="982" y="296"/>
                </a:cubicBezTo>
                <a:close/>
                <a:moveTo>
                  <a:pt x="672" y="296"/>
                </a:moveTo>
                <a:cubicBezTo>
                  <a:pt x="701" y="296"/>
                  <a:pt x="725" y="320"/>
                  <a:pt x="725" y="349"/>
                </a:cubicBezTo>
                <a:cubicBezTo>
                  <a:pt x="725" y="377"/>
                  <a:pt x="701" y="401"/>
                  <a:pt x="672" y="401"/>
                </a:cubicBezTo>
                <a:cubicBezTo>
                  <a:pt x="643" y="401"/>
                  <a:pt x="619" y="377"/>
                  <a:pt x="619" y="349"/>
                </a:cubicBezTo>
                <a:cubicBezTo>
                  <a:pt x="619" y="320"/>
                  <a:pt x="643" y="296"/>
                  <a:pt x="672" y="296"/>
                </a:cubicBezTo>
                <a:close/>
                <a:moveTo>
                  <a:pt x="363" y="296"/>
                </a:moveTo>
                <a:cubicBezTo>
                  <a:pt x="391" y="296"/>
                  <a:pt x="415" y="320"/>
                  <a:pt x="415" y="349"/>
                </a:cubicBezTo>
                <a:cubicBezTo>
                  <a:pt x="415" y="377"/>
                  <a:pt x="391" y="401"/>
                  <a:pt x="363" y="401"/>
                </a:cubicBezTo>
                <a:cubicBezTo>
                  <a:pt x="334" y="401"/>
                  <a:pt x="310" y="377"/>
                  <a:pt x="310" y="349"/>
                </a:cubicBezTo>
                <a:cubicBezTo>
                  <a:pt x="310" y="320"/>
                  <a:pt x="334" y="296"/>
                  <a:pt x="363" y="296"/>
                </a:cubicBezTo>
                <a:close/>
                <a:moveTo>
                  <a:pt x="53" y="296"/>
                </a:moveTo>
                <a:cubicBezTo>
                  <a:pt x="82" y="296"/>
                  <a:pt x="106" y="320"/>
                  <a:pt x="106" y="349"/>
                </a:cubicBezTo>
                <a:cubicBezTo>
                  <a:pt x="106" y="377"/>
                  <a:pt x="82" y="401"/>
                  <a:pt x="53" y="401"/>
                </a:cubicBezTo>
                <a:cubicBezTo>
                  <a:pt x="24" y="401"/>
                  <a:pt x="0" y="377"/>
                  <a:pt x="0" y="349"/>
                </a:cubicBezTo>
                <a:cubicBezTo>
                  <a:pt x="0" y="320"/>
                  <a:pt x="24" y="296"/>
                  <a:pt x="53" y="296"/>
                </a:cubicBezTo>
                <a:close/>
                <a:moveTo>
                  <a:pt x="2530" y="0"/>
                </a:moveTo>
                <a:cubicBezTo>
                  <a:pt x="2558" y="0"/>
                  <a:pt x="2582" y="24"/>
                  <a:pt x="2582" y="53"/>
                </a:cubicBezTo>
                <a:cubicBezTo>
                  <a:pt x="2582" y="82"/>
                  <a:pt x="2558" y="106"/>
                  <a:pt x="2530" y="106"/>
                </a:cubicBezTo>
                <a:cubicBezTo>
                  <a:pt x="2500" y="106"/>
                  <a:pt x="2476" y="82"/>
                  <a:pt x="2476" y="53"/>
                </a:cubicBezTo>
                <a:cubicBezTo>
                  <a:pt x="2476" y="24"/>
                  <a:pt x="2500" y="0"/>
                  <a:pt x="2530" y="0"/>
                </a:cubicBezTo>
                <a:close/>
                <a:moveTo>
                  <a:pt x="2220" y="0"/>
                </a:moveTo>
                <a:cubicBezTo>
                  <a:pt x="2248" y="0"/>
                  <a:pt x="2272" y="24"/>
                  <a:pt x="2272" y="53"/>
                </a:cubicBezTo>
                <a:cubicBezTo>
                  <a:pt x="2272" y="82"/>
                  <a:pt x="2248" y="106"/>
                  <a:pt x="2220" y="106"/>
                </a:cubicBezTo>
                <a:cubicBezTo>
                  <a:pt x="2191" y="106"/>
                  <a:pt x="2167" y="82"/>
                  <a:pt x="2167" y="53"/>
                </a:cubicBezTo>
                <a:cubicBezTo>
                  <a:pt x="2167" y="24"/>
                  <a:pt x="2191" y="0"/>
                  <a:pt x="2220" y="0"/>
                </a:cubicBezTo>
                <a:close/>
                <a:moveTo>
                  <a:pt x="1910" y="0"/>
                </a:moveTo>
                <a:cubicBezTo>
                  <a:pt x="1939" y="0"/>
                  <a:pt x="1963" y="24"/>
                  <a:pt x="1963" y="53"/>
                </a:cubicBezTo>
                <a:cubicBezTo>
                  <a:pt x="1963" y="82"/>
                  <a:pt x="1939" y="106"/>
                  <a:pt x="1910" y="106"/>
                </a:cubicBezTo>
                <a:cubicBezTo>
                  <a:pt x="1881" y="106"/>
                  <a:pt x="1857" y="82"/>
                  <a:pt x="1857" y="53"/>
                </a:cubicBezTo>
                <a:cubicBezTo>
                  <a:pt x="1857" y="24"/>
                  <a:pt x="1881" y="0"/>
                  <a:pt x="1910" y="0"/>
                </a:cubicBezTo>
                <a:close/>
                <a:moveTo>
                  <a:pt x="1601" y="0"/>
                </a:moveTo>
                <a:cubicBezTo>
                  <a:pt x="1629" y="0"/>
                  <a:pt x="1653" y="24"/>
                  <a:pt x="1653" y="53"/>
                </a:cubicBezTo>
                <a:cubicBezTo>
                  <a:pt x="1653" y="82"/>
                  <a:pt x="1629" y="106"/>
                  <a:pt x="1601" y="106"/>
                </a:cubicBezTo>
                <a:cubicBezTo>
                  <a:pt x="1572" y="106"/>
                  <a:pt x="1548" y="82"/>
                  <a:pt x="1548" y="53"/>
                </a:cubicBezTo>
                <a:cubicBezTo>
                  <a:pt x="1548" y="24"/>
                  <a:pt x="1572" y="0"/>
                  <a:pt x="1601" y="0"/>
                </a:cubicBezTo>
                <a:close/>
                <a:moveTo>
                  <a:pt x="1291" y="0"/>
                </a:moveTo>
                <a:cubicBezTo>
                  <a:pt x="1320" y="0"/>
                  <a:pt x="1344" y="24"/>
                  <a:pt x="1344" y="53"/>
                </a:cubicBezTo>
                <a:cubicBezTo>
                  <a:pt x="1344" y="82"/>
                  <a:pt x="1320" y="106"/>
                  <a:pt x="1291" y="106"/>
                </a:cubicBezTo>
                <a:cubicBezTo>
                  <a:pt x="1262" y="106"/>
                  <a:pt x="1238" y="82"/>
                  <a:pt x="1238" y="53"/>
                </a:cubicBezTo>
                <a:cubicBezTo>
                  <a:pt x="1238" y="24"/>
                  <a:pt x="1262" y="0"/>
                  <a:pt x="1291" y="0"/>
                </a:cubicBezTo>
                <a:close/>
                <a:moveTo>
                  <a:pt x="982" y="0"/>
                </a:moveTo>
                <a:cubicBezTo>
                  <a:pt x="1010" y="0"/>
                  <a:pt x="1034" y="24"/>
                  <a:pt x="1034" y="53"/>
                </a:cubicBezTo>
                <a:cubicBezTo>
                  <a:pt x="1034" y="82"/>
                  <a:pt x="1010" y="106"/>
                  <a:pt x="982" y="106"/>
                </a:cubicBezTo>
                <a:cubicBezTo>
                  <a:pt x="953" y="106"/>
                  <a:pt x="929" y="82"/>
                  <a:pt x="929" y="53"/>
                </a:cubicBezTo>
                <a:cubicBezTo>
                  <a:pt x="929" y="24"/>
                  <a:pt x="953" y="0"/>
                  <a:pt x="982" y="0"/>
                </a:cubicBezTo>
                <a:close/>
                <a:moveTo>
                  <a:pt x="672" y="0"/>
                </a:moveTo>
                <a:cubicBezTo>
                  <a:pt x="701" y="0"/>
                  <a:pt x="725" y="24"/>
                  <a:pt x="725" y="53"/>
                </a:cubicBezTo>
                <a:cubicBezTo>
                  <a:pt x="725" y="82"/>
                  <a:pt x="701" y="106"/>
                  <a:pt x="672" y="106"/>
                </a:cubicBezTo>
                <a:cubicBezTo>
                  <a:pt x="643" y="106"/>
                  <a:pt x="619" y="82"/>
                  <a:pt x="619" y="53"/>
                </a:cubicBezTo>
                <a:cubicBezTo>
                  <a:pt x="619" y="24"/>
                  <a:pt x="643" y="0"/>
                  <a:pt x="672" y="0"/>
                </a:cubicBezTo>
                <a:close/>
                <a:moveTo>
                  <a:pt x="363" y="0"/>
                </a:moveTo>
                <a:cubicBezTo>
                  <a:pt x="391" y="0"/>
                  <a:pt x="415" y="24"/>
                  <a:pt x="415" y="53"/>
                </a:cubicBezTo>
                <a:cubicBezTo>
                  <a:pt x="415" y="82"/>
                  <a:pt x="391" y="106"/>
                  <a:pt x="363" y="106"/>
                </a:cubicBezTo>
                <a:cubicBezTo>
                  <a:pt x="334" y="106"/>
                  <a:pt x="310" y="82"/>
                  <a:pt x="310" y="53"/>
                </a:cubicBezTo>
                <a:cubicBezTo>
                  <a:pt x="310" y="24"/>
                  <a:pt x="334" y="0"/>
                  <a:pt x="363" y="0"/>
                </a:cubicBezTo>
                <a:close/>
                <a:moveTo>
                  <a:pt x="53" y="0"/>
                </a:moveTo>
                <a:cubicBezTo>
                  <a:pt x="82" y="0"/>
                  <a:pt x="106" y="24"/>
                  <a:pt x="106" y="53"/>
                </a:cubicBezTo>
                <a:cubicBezTo>
                  <a:pt x="106" y="82"/>
                  <a:pt x="82" y="106"/>
                  <a:pt x="53" y="106"/>
                </a:cubicBezTo>
                <a:cubicBezTo>
                  <a:pt x="24" y="106"/>
                  <a:pt x="0" y="82"/>
                  <a:pt x="0" y="53"/>
                </a:cubicBezTo>
                <a:cubicBezTo>
                  <a:pt x="0" y="24"/>
                  <a:pt x="24" y="0"/>
                  <a:pt x="53" y="0"/>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1" name="文本框 10"/>
          <p:cNvSpPr txBox="1"/>
          <p:nvPr userDrawn="1"/>
        </p:nvSpPr>
        <p:spPr>
          <a:xfrm>
            <a:off x="1195705" y="261938"/>
            <a:ext cx="3667125" cy="629920"/>
          </a:xfrm>
          <a:prstGeom prst="rect">
            <a:avLst/>
          </a:prstGeom>
          <a:noFill/>
        </p:spPr>
        <p:txBody>
          <a:bodyPr wrap="square" rtlCol="0">
            <a:spAutoFit/>
          </a:bodyPr>
          <a:p>
            <a:r>
              <a:rPr lang="zh-CN" altLang="en-US" sz="2200" b="1">
                <a:ln>
                  <a:noFill/>
                </a:ln>
                <a:solidFill>
                  <a:srgbClr val="1D2A75"/>
                </a:solidFill>
                <a:latin typeface="宋体" panose="02010600030101010101" pitchFamily="2" charset="-122"/>
                <a:ea typeface="宋体" panose="02010600030101010101" pitchFamily="2" charset="-122"/>
                <a:cs typeface="+mn-lt"/>
              </a:rPr>
              <a:t>深圳富明精密工业有限公司</a:t>
            </a:r>
            <a:endParaRPr lang="zh-CN" altLang="en-US" sz="2200" b="1">
              <a:ln>
                <a:noFill/>
              </a:ln>
              <a:solidFill>
                <a:srgbClr val="1D2A75"/>
              </a:solidFill>
              <a:latin typeface="宋体" panose="02010600030101010101" pitchFamily="2" charset="-122"/>
              <a:ea typeface="宋体" panose="02010600030101010101" pitchFamily="2" charset="-122"/>
              <a:cs typeface="+mn-lt"/>
            </a:endParaRPr>
          </a:p>
          <a:p>
            <a:r>
              <a:rPr lang="zh-CN" altLang="en-US" sz="1300" b="1">
                <a:ln>
                  <a:noFill/>
                </a:ln>
                <a:solidFill>
                  <a:srgbClr val="1D2A75"/>
                </a:solidFill>
                <a:ea typeface="+mn-lt"/>
                <a:cs typeface="+mn-lt"/>
              </a:rPr>
              <a:t>Shenzhen Forman Precision Industry Co.,Ltd.</a:t>
            </a:r>
            <a:endParaRPr lang="zh-CN" altLang="en-US" sz="1300" b="1">
              <a:ln>
                <a:noFill/>
              </a:ln>
              <a:solidFill>
                <a:srgbClr val="1D2A75"/>
              </a:solidFill>
              <a:ea typeface="+mn-lt"/>
              <a:cs typeface="+mn-lt"/>
            </a:endParaRPr>
          </a:p>
        </p:txBody>
      </p:sp>
      <p:pic>
        <p:nvPicPr>
          <p:cNvPr id="13" name="图片 12" descr="logo"/>
          <p:cNvPicPr>
            <a:picLocks noChangeAspect="1"/>
          </p:cNvPicPr>
          <p:nvPr userDrawn="1"/>
        </p:nvPicPr>
        <p:blipFill>
          <a:blip r:embed="rId2"/>
          <a:srcRect l="16097" t="1961" r="17289" b="6624"/>
          <a:stretch>
            <a:fillRect/>
          </a:stretch>
        </p:blipFill>
        <p:spPr>
          <a:xfrm>
            <a:off x="502285" y="262255"/>
            <a:ext cx="591185" cy="61087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
        <p:nvSpPr>
          <p:cNvPr id="9" name="矩形 8"/>
          <p:cNvSpPr/>
          <p:nvPr userDrawn="1"/>
        </p:nvSpPr>
        <p:spPr>
          <a:xfrm>
            <a:off x="-3810" y="6452235"/>
            <a:ext cx="12196445" cy="403860"/>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userDrawn="1"/>
        </p:nvSpPr>
        <p:spPr>
          <a:xfrm>
            <a:off x="3948113" y="6463030"/>
            <a:ext cx="4292600" cy="368300"/>
          </a:xfrm>
          <a:prstGeom prst="rect">
            <a:avLst/>
          </a:prstGeom>
          <a:noFill/>
        </p:spPr>
        <p:txBody>
          <a:bodyPr wrap="square" rtlCol="0">
            <a:spAutoFit/>
          </a:bodyPr>
          <a:p>
            <a:r>
              <a:rPr lang="en-US" altLang="zh-CN">
                <a:solidFill>
                  <a:srgbClr val="1D2A75"/>
                </a:solidFill>
              </a:rPr>
              <a:t>Web: </a:t>
            </a:r>
            <a:r>
              <a:rPr lang="zh-CN" altLang="en-US">
                <a:solidFill>
                  <a:srgbClr val="1D2A75"/>
                </a:solidFill>
              </a:rPr>
              <a:t>www.fpiconn.com / www.sz-fpi.com</a:t>
            </a:r>
            <a:endParaRPr lang="zh-CN" altLang="en-US">
              <a:solidFill>
                <a:srgbClr val="1D2A75"/>
              </a:solidFill>
            </a:endParaRPr>
          </a:p>
        </p:txBody>
      </p:sp>
      <p:sp>
        <p:nvSpPr>
          <p:cNvPr id="19" name="任意多边形 18"/>
          <p:cNvSpPr/>
          <p:nvPr userDrawn="1"/>
        </p:nvSpPr>
        <p:spPr>
          <a:xfrm>
            <a:off x="157480" y="6539570"/>
            <a:ext cx="1639570" cy="2549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82" h="401">
                <a:moveTo>
                  <a:pt x="2530" y="296"/>
                </a:moveTo>
                <a:cubicBezTo>
                  <a:pt x="2558" y="296"/>
                  <a:pt x="2582" y="320"/>
                  <a:pt x="2582" y="349"/>
                </a:cubicBezTo>
                <a:cubicBezTo>
                  <a:pt x="2582" y="377"/>
                  <a:pt x="2558" y="401"/>
                  <a:pt x="2530" y="401"/>
                </a:cubicBezTo>
                <a:cubicBezTo>
                  <a:pt x="2500" y="401"/>
                  <a:pt x="2476" y="377"/>
                  <a:pt x="2476" y="349"/>
                </a:cubicBezTo>
                <a:cubicBezTo>
                  <a:pt x="2476" y="320"/>
                  <a:pt x="2500" y="296"/>
                  <a:pt x="2530" y="296"/>
                </a:cubicBezTo>
                <a:close/>
                <a:moveTo>
                  <a:pt x="2220" y="296"/>
                </a:moveTo>
                <a:cubicBezTo>
                  <a:pt x="2248" y="296"/>
                  <a:pt x="2272" y="320"/>
                  <a:pt x="2272" y="349"/>
                </a:cubicBezTo>
                <a:cubicBezTo>
                  <a:pt x="2272" y="377"/>
                  <a:pt x="2248" y="401"/>
                  <a:pt x="2220" y="401"/>
                </a:cubicBezTo>
                <a:cubicBezTo>
                  <a:pt x="2191" y="401"/>
                  <a:pt x="2167" y="377"/>
                  <a:pt x="2167" y="349"/>
                </a:cubicBezTo>
                <a:cubicBezTo>
                  <a:pt x="2167" y="320"/>
                  <a:pt x="2191" y="296"/>
                  <a:pt x="2220" y="296"/>
                </a:cubicBezTo>
                <a:close/>
                <a:moveTo>
                  <a:pt x="1910" y="296"/>
                </a:moveTo>
                <a:cubicBezTo>
                  <a:pt x="1939" y="296"/>
                  <a:pt x="1963" y="320"/>
                  <a:pt x="1963" y="349"/>
                </a:cubicBezTo>
                <a:cubicBezTo>
                  <a:pt x="1963" y="377"/>
                  <a:pt x="1939" y="401"/>
                  <a:pt x="1910" y="401"/>
                </a:cubicBezTo>
                <a:cubicBezTo>
                  <a:pt x="1881" y="401"/>
                  <a:pt x="1857" y="377"/>
                  <a:pt x="1857" y="349"/>
                </a:cubicBezTo>
                <a:cubicBezTo>
                  <a:pt x="1857" y="320"/>
                  <a:pt x="1881" y="296"/>
                  <a:pt x="1910" y="296"/>
                </a:cubicBezTo>
                <a:close/>
                <a:moveTo>
                  <a:pt x="1601" y="296"/>
                </a:moveTo>
                <a:cubicBezTo>
                  <a:pt x="1629" y="296"/>
                  <a:pt x="1653" y="320"/>
                  <a:pt x="1653" y="349"/>
                </a:cubicBezTo>
                <a:cubicBezTo>
                  <a:pt x="1653" y="377"/>
                  <a:pt x="1629" y="401"/>
                  <a:pt x="1601" y="401"/>
                </a:cubicBezTo>
                <a:cubicBezTo>
                  <a:pt x="1572" y="401"/>
                  <a:pt x="1548" y="377"/>
                  <a:pt x="1548" y="349"/>
                </a:cubicBezTo>
                <a:cubicBezTo>
                  <a:pt x="1548" y="320"/>
                  <a:pt x="1572" y="296"/>
                  <a:pt x="1601" y="296"/>
                </a:cubicBezTo>
                <a:close/>
                <a:moveTo>
                  <a:pt x="1291" y="296"/>
                </a:moveTo>
                <a:cubicBezTo>
                  <a:pt x="1320" y="296"/>
                  <a:pt x="1344" y="320"/>
                  <a:pt x="1344" y="349"/>
                </a:cubicBezTo>
                <a:cubicBezTo>
                  <a:pt x="1344" y="377"/>
                  <a:pt x="1320" y="401"/>
                  <a:pt x="1291" y="401"/>
                </a:cubicBezTo>
                <a:cubicBezTo>
                  <a:pt x="1262" y="401"/>
                  <a:pt x="1238" y="377"/>
                  <a:pt x="1238" y="349"/>
                </a:cubicBezTo>
                <a:cubicBezTo>
                  <a:pt x="1238" y="320"/>
                  <a:pt x="1262" y="296"/>
                  <a:pt x="1291" y="296"/>
                </a:cubicBezTo>
                <a:close/>
                <a:moveTo>
                  <a:pt x="982" y="296"/>
                </a:moveTo>
                <a:cubicBezTo>
                  <a:pt x="1010" y="296"/>
                  <a:pt x="1034" y="320"/>
                  <a:pt x="1034" y="349"/>
                </a:cubicBezTo>
                <a:cubicBezTo>
                  <a:pt x="1034" y="377"/>
                  <a:pt x="1010" y="401"/>
                  <a:pt x="982" y="401"/>
                </a:cubicBezTo>
                <a:cubicBezTo>
                  <a:pt x="953" y="401"/>
                  <a:pt x="929" y="377"/>
                  <a:pt x="929" y="349"/>
                </a:cubicBezTo>
                <a:cubicBezTo>
                  <a:pt x="929" y="320"/>
                  <a:pt x="953" y="296"/>
                  <a:pt x="982" y="296"/>
                </a:cubicBezTo>
                <a:close/>
                <a:moveTo>
                  <a:pt x="672" y="296"/>
                </a:moveTo>
                <a:cubicBezTo>
                  <a:pt x="701" y="296"/>
                  <a:pt x="725" y="320"/>
                  <a:pt x="725" y="349"/>
                </a:cubicBezTo>
                <a:cubicBezTo>
                  <a:pt x="725" y="377"/>
                  <a:pt x="701" y="401"/>
                  <a:pt x="672" y="401"/>
                </a:cubicBezTo>
                <a:cubicBezTo>
                  <a:pt x="643" y="401"/>
                  <a:pt x="619" y="377"/>
                  <a:pt x="619" y="349"/>
                </a:cubicBezTo>
                <a:cubicBezTo>
                  <a:pt x="619" y="320"/>
                  <a:pt x="643" y="296"/>
                  <a:pt x="672" y="296"/>
                </a:cubicBezTo>
                <a:close/>
                <a:moveTo>
                  <a:pt x="363" y="296"/>
                </a:moveTo>
                <a:cubicBezTo>
                  <a:pt x="391" y="296"/>
                  <a:pt x="415" y="320"/>
                  <a:pt x="415" y="349"/>
                </a:cubicBezTo>
                <a:cubicBezTo>
                  <a:pt x="415" y="377"/>
                  <a:pt x="391" y="401"/>
                  <a:pt x="363" y="401"/>
                </a:cubicBezTo>
                <a:cubicBezTo>
                  <a:pt x="334" y="401"/>
                  <a:pt x="310" y="377"/>
                  <a:pt x="310" y="349"/>
                </a:cubicBezTo>
                <a:cubicBezTo>
                  <a:pt x="310" y="320"/>
                  <a:pt x="334" y="296"/>
                  <a:pt x="363" y="296"/>
                </a:cubicBezTo>
                <a:close/>
                <a:moveTo>
                  <a:pt x="53" y="296"/>
                </a:moveTo>
                <a:cubicBezTo>
                  <a:pt x="82" y="296"/>
                  <a:pt x="106" y="320"/>
                  <a:pt x="106" y="349"/>
                </a:cubicBezTo>
                <a:cubicBezTo>
                  <a:pt x="106" y="377"/>
                  <a:pt x="82" y="401"/>
                  <a:pt x="53" y="401"/>
                </a:cubicBezTo>
                <a:cubicBezTo>
                  <a:pt x="24" y="401"/>
                  <a:pt x="0" y="377"/>
                  <a:pt x="0" y="349"/>
                </a:cubicBezTo>
                <a:cubicBezTo>
                  <a:pt x="0" y="320"/>
                  <a:pt x="24" y="296"/>
                  <a:pt x="53" y="296"/>
                </a:cubicBezTo>
                <a:close/>
                <a:moveTo>
                  <a:pt x="2530" y="0"/>
                </a:moveTo>
                <a:cubicBezTo>
                  <a:pt x="2558" y="0"/>
                  <a:pt x="2582" y="24"/>
                  <a:pt x="2582" y="53"/>
                </a:cubicBezTo>
                <a:cubicBezTo>
                  <a:pt x="2582" y="82"/>
                  <a:pt x="2558" y="106"/>
                  <a:pt x="2530" y="106"/>
                </a:cubicBezTo>
                <a:cubicBezTo>
                  <a:pt x="2500" y="106"/>
                  <a:pt x="2476" y="82"/>
                  <a:pt x="2476" y="53"/>
                </a:cubicBezTo>
                <a:cubicBezTo>
                  <a:pt x="2476" y="24"/>
                  <a:pt x="2500" y="0"/>
                  <a:pt x="2530" y="0"/>
                </a:cubicBezTo>
                <a:close/>
                <a:moveTo>
                  <a:pt x="2220" y="0"/>
                </a:moveTo>
                <a:cubicBezTo>
                  <a:pt x="2248" y="0"/>
                  <a:pt x="2272" y="24"/>
                  <a:pt x="2272" y="53"/>
                </a:cubicBezTo>
                <a:cubicBezTo>
                  <a:pt x="2272" y="82"/>
                  <a:pt x="2248" y="106"/>
                  <a:pt x="2220" y="106"/>
                </a:cubicBezTo>
                <a:cubicBezTo>
                  <a:pt x="2191" y="106"/>
                  <a:pt x="2167" y="82"/>
                  <a:pt x="2167" y="53"/>
                </a:cubicBezTo>
                <a:cubicBezTo>
                  <a:pt x="2167" y="24"/>
                  <a:pt x="2191" y="0"/>
                  <a:pt x="2220" y="0"/>
                </a:cubicBezTo>
                <a:close/>
                <a:moveTo>
                  <a:pt x="1910" y="0"/>
                </a:moveTo>
                <a:cubicBezTo>
                  <a:pt x="1939" y="0"/>
                  <a:pt x="1963" y="24"/>
                  <a:pt x="1963" y="53"/>
                </a:cubicBezTo>
                <a:cubicBezTo>
                  <a:pt x="1963" y="82"/>
                  <a:pt x="1939" y="106"/>
                  <a:pt x="1910" y="106"/>
                </a:cubicBezTo>
                <a:cubicBezTo>
                  <a:pt x="1881" y="106"/>
                  <a:pt x="1857" y="82"/>
                  <a:pt x="1857" y="53"/>
                </a:cubicBezTo>
                <a:cubicBezTo>
                  <a:pt x="1857" y="24"/>
                  <a:pt x="1881" y="0"/>
                  <a:pt x="1910" y="0"/>
                </a:cubicBezTo>
                <a:close/>
                <a:moveTo>
                  <a:pt x="1601" y="0"/>
                </a:moveTo>
                <a:cubicBezTo>
                  <a:pt x="1629" y="0"/>
                  <a:pt x="1653" y="24"/>
                  <a:pt x="1653" y="53"/>
                </a:cubicBezTo>
                <a:cubicBezTo>
                  <a:pt x="1653" y="82"/>
                  <a:pt x="1629" y="106"/>
                  <a:pt x="1601" y="106"/>
                </a:cubicBezTo>
                <a:cubicBezTo>
                  <a:pt x="1572" y="106"/>
                  <a:pt x="1548" y="82"/>
                  <a:pt x="1548" y="53"/>
                </a:cubicBezTo>
                <a:cubicBezTo>
                  <a:pt x="1548" y="24"/>
                  <a:pt x="1572" y="0"/>
                  <a:pt x="1601" y="0"/>
                </a:cubicBezTo>
                <a:close/>
                <a:moveTo>
                  <a:pt x="1291" y="0"/>
                </a:moveTo>
                <a:cubicBezTo>
                  <a:pt x="1320" y="0"/>
                  <a:pt x="1344" y="24"/>
                  <a:pt x="1344" y="53"/>
                </a:cubicBezTo>
                <a:cubicBezTo>
                  <a:pt x="1344" y="82"/>
                  <a:pt x="1320" y="106"/>
                  <a:pt x="1291" y="106"/>
                </a:cubicBezTo>
                <a:cubicBezTo>
                  <a:pt x="1262" y="106"/>
                  <a:pt x="1238" y="82"/>
                  <a:pt x="1238" y="53"/>
                </a:cubicBezTo>
                <a:cubicBezTo>
                  <a:pt x="1238" y="24"/>
                  <a:pt x="1262" y="0"/>
                  <a:pt x="1291" y="0"/>
                </a:cubicBezTo>
                <a:close/>
                <a:moveTo>
                  <a:pt x="982" y="0"/>
                </a:moveTo>
                <a:cubicBezTo>
                  <a:pt x="1010" y="0"/>
                  <a:pt x="1034" y="24"/>
                  <a:pt x="1034" y="53"/>
                </a:cubicBezTo>
                <a:cubicBezTo>
                  <a:pt x="1034" y="82"/>
                  <a:pt x="1010" y="106"/>
                  <a:pt x="982" y="106"/>
                </a:cubicBezTo>
                <a:cubicBezTo>
                  <a:pt x="953" y="106"/>
                  <a:pt x="929" y="82"/>
                  <a:pt x="929" y="53"/>
                </a:cubicBezTo>
                <a:cubicBezTo>
                  <a:pt x="929" y="24"/>
                  <a:pt x="953" y="0"/>
                  <a:pt x="982" y="0"/>
                </a:cubicBezTo>
                <a:close/>
                <a:moveTo>
                  <a:pt x="672" y="0"/>
                </a:moveTo>
                <a:cubicBezTo>
                  <a:pt x="701" y="0"/>
                  <a:pt x="725" y="24"/>
                  <a:pt x="725" y="53"/>
                </a:cubicBezTo>
                <a:cubicBezTo>
                  <a:pt x="725" y="82"/>
                  <a:pt x="701" y="106"/>
                  <a:pt x="672" y="106"/>
                </a:cubicBezTo>
                <a:cubicBezTo>
                  <a:pt x="643" y="106"/>
                  <a:pt x="619" y="82"/>
                  <a:pt x="619" y="53"/>
                </a:cubicBezTo>
                <a:cubicBezTo>
                  <a:pt x="619" y="24"/>
                  <a:pt x="643" y="0"/>
                  <a:pt x="672" y="0"/>
                </a:cubicBezTo>
                <a:close/>
                <a:moveTo>
                  <a:pt x="363" y="0"/>
                </a:moveTo>
                <a:cubicBezTo>
                  <a:pt x="391" y="0"/>
                  <a:pt x="415" y="24"/>
                  <a:pt x="415" y="53"/>
                </a:cubicBezTo>
                <a:cubicBezTo>
                  <a:pt x="415" y="82"/>
                  <a:pt x="391" y="106"/>
                  <a:pt x="363" y="106"/>
                </a:cubicBezTo>
                <a:cubicBezTo>
                  <a:pt x="334" y="106"/>
                  <a:pt x="310" y="82"/>
                  <a:pt x="310" y="53"/>
                </a:cubicBezTo>
                <a:cubicBezTo>
                  <a:pt x="310" y="24"/>
                  <a:pt x="334" y="0"/>
                  <a:pt x="363" y="0"/>
                </a:cubicBezTo>
                <a:close/>
                <a:moveTo>
                  <a:pt x="53" y="0"/>
                </a:moveTo>
                <a:cubicBezTo>
                  <a:pt x="82" y="0"/>
                  <a:pt x="106" y="24"/>
                  <a:pt x="106" y="53"/>
                </a:cubicBezTo>
                <a:cubicBezTo>
                  <a:pt x="106" y="82"/>
                  <a:pt x="82" y="106"/>
                  <a:pt x="53" y="106"/>
                </a:cubicBezTo>
                <a:cubicBezTo>
                  <a:pt x="24" y="106"/>
                  <a:pt x="0" y="82"/>
                  <a:pt x="0" y="53"/>
                </a:cubicBezTo>
                <a:cubicBezTo>
                  <a:pt x="0" y="24"/>
                  <a:pt x="24" y="0"/>
                  <a:pt x="53" y="0"/>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cxnSp>
        <p:nvCxnSpPr>
          <p:cNvPr id="7" name="直接连接符 6"/>
          <p:cNvCxnSpPr/>
          <p:nvPr userDrawn="1"/>
        </p:nvCxnSpPr>
        <p:spPr>
          <a:xfrm>
            <a:off x="386715" y="1003300"/>
            <a:ext cx="11341735" cy="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11" name="任意多边形 10"/>
          <p:cNvSpPr/>
          <p:nvPr userDrawn="1"/>
        </p:nvSpPr>
        <p:spPr>
          <a:xfrm>
            <a:off x="10088880" y="341630"/>
            <a:ext cx="1639570" cy="4425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3" h="783">
                <a:moveTo>
                  <a:pt x="0" y="60"/>
                </a:moveTo>
                <a:cubicBezTo>
                  <a:pt x="0" y="27"/>
                  <a:pt x="27" y="0"/>
                  <a:pt x="60" y="0"/>
                </a:cubicBezTo>
                <a:cubicBezTo>
                  <a:pt x="92" y="0"/>
                  <a:pt x="119" y="27"/>
                  <a:pt x="119" y="60"/>
                </a:cubicBezTo>
                <a:cubicBezTo>
                  <a:pt x="119" y="92"/>
                  <a:pt x="92" y="119"/>
                  <a:pt x="60" y="119"/>
                </a:cubicBezTo>
                <a:cubicBezTo>
                  <a:pt x="27" y="119"/>
                  <a:pt x="0" y="92"/>
                  <a:pt x="0" y="60"/>
                </a:cubicBezTo>
                <a:close/>
                <a:moveTo>
                  <a:pt x="348" y="60"/>
                </a:moveTo>
                <a:cubicBezTo>
                  <a:pt x="348" y="27"/>
                  <a:pt x="375" y="0"/>
                  <a:pt x="408" y="0"/>
                </a:cubicBezTo>
                <a:cubicBezTo>
                  <a:pt x="440" y="0"/>
                  <a:pt x="467" y="27"/>
                  <a:pt x="467" y="60"/>
                </a:cubicBezTo>
                <a:cubicBezTo>
                  <a:pt x="467" y="92"/>
                  <a:pt x="440" y="119"/>
                  <a:pt x="408" y="119"/>
                </a:cubicBezTo>
                <a:cubicBezTo>
                  <a:pt x="375" y="119"/>
                  <a:pt x="348" y="92"/>
                  <a:pt x="348" y="60"/>
                </a:cubicBezTo>
                <a:close/>
                <a:moveTo>
                  <a:pt x="696" y="60"/>
                </a:moveTo>
                <a:cubicBezTo>
                  <a:pt x="696" y="27"/>
                  <a:pt x="723" y="0"/>
                  <a:pt x="756" y="0"/>
                </a:cubicBezTo>
                <a:cubicBezTo>
                  <a:pt x="788" y="0"/>
                  <a:pt x="815" y="27"/>
                  <a:pt x="815" y="60"/>
                </a:cubicBezTo>
                <a:cubicBezTo>
                  <a:pt x="815" y="92"/>
                  <a:pt x="788" y="119"/>
                  <a:pt x="756" y="119"/>
                </a:cubicBezTo>
                <a:cubicBezTo>
                  <a:pt x="723" y="119"/>
                  <a:pt x="696" y="92"/>
                  <a:pt x="696" y="60"/>
                </a:cubicBezTo>
                <a:close/>
                <a:moveTo>
                  <a:pt x="1044" y="60"/>
                </a:moveTo>
                <a:cubicBezTo>
                  <a:pt x="1044" y="27"/>
                  <a:pt x="1071" y="0"/>
                  <a:pt x="1104" y="0"/>
                </a:cubicBezTo>
                <a:cubicBezTo>
                  <a:pt x="1136" y="0"/>
                  <a:pt x="1163" y="27"/>
                  <a:pt x="1163" y="60"/>
                </a:cubicBezTo>
                <a:cubicBezTo>
                  <a:pt x="1163" y="92"/>
                  <a:pt x="1136" y="119"/>
                  <a:pt x="1104" y="119"/>
                </a:cubicBezTo>
                <a:cubicBezTo>
                  <a:pt x="1071" y="119"/>
                  <a:pt x="1044" y="92"/>
                  <a:pt x="1044" y="60"/>
                </a:cubicBezTo>
                <a:close/>
                <a:moveTo>
                  <a:pt x="1392" y="60"/>
                </a:moveTo>
                <a:cubicBezTo>
                  <a:pt x="1392" y="27"/>
                  <a:pt x="1419" y="0"/>
                  <a:pt x="1452" y="0"/>
                </a:cubicBezTo>
                <a:cubicBezTo>
                  <a:pt x="1484" y="0"/>
                  <a:pt x="1511" y="27"/>
                  <a:pt x="1511" y="60"/>
                </a:cubicBezTo>
                <a:cubicBezTo>
                  <a:pt x="1511" y="92"/>
                  <a:pt x="1484" y="119"/>
                  <a:pt x="1452" y="119"/>
                </a:cubicBezTo>
                <a:cubicBezTo>
                  <a:pt x="1419" y="119"/>
                  <a:pt x="1392" y="92"/>
                  <a:pt x="1392" y="60"/>
                </a:cubicBezTo>
                <a:close/>
                <a:moveTo>
                  <a:pt x="1740" y="60"/>
                </a:moveTo>
                <a:cubicBezTo>
                  <a:pt x="1740" y="27"/>
                  <a:pt x="1767" y="0"/>
                  <a:pt x="1800" y="0"/>
                </a:cubicBezTo>
                <a:cubicBezTo>
                  <a:pt x="1832" y="0"/>
                  <a:pt x="1859" y="27"/>
                  <a:pt x="1859" y="60"/>
                </a:cubicBezTo>
                <a:cubicBezTo>
                  <a:pt x="1859" y="92"/>
                  <a:pt x="1832" y="119"/>
                  <a:pt x="1800" y="119"/>
                </a:cubicBezTo>
                <a:cubicBezTo>
                  <a:pt x="1767" y="119"/>
                  <a:pt x="1740" y="92"/>
                  <a:pt x="1740" y="60"/>
                </a:cubicBezTo>
                <a:close/>
                <a:moveTo>
                  <a:pt x="2088" y="60"/>
                </a:moveTo>
                <a:cubicBezTo>
                  <a:pt x="2088" y="27"/>
                  <a:pt x="2115" y="0"/>
                  <a:pt x="2148" y="0"/>
                </a:cubicBezTo>
                <a:cubicBezTo>
                  <a:pt x="2180" y="0"/>
                  <a:pt x="2207" y="27"/>
                  <a:pt x="2207" y="60"/>
                </a:cubicBezTo>
                <a:cubicBezTo>
                  <a:pt x="2207" y="92"/>
                  <a:pt x="2180" y="119"/>
                  <a:pt x="2148" y="119"/>
                </a:cubicBezTo>
                <a:cubicBezTo>
                  <a:pt x="2115" y="119"/>
                  <a:pt x="2088" y="92"/>
                  <a:pt x="2088" y="60"/>
                </a:cubicBezTo>
                <a:close/>
                <a:moveTo>
                  <a:pt x="2436" y="60"/>
                </a:moveTo>
                <a:cubicBezTo>
                  <a:pt x="2436" y="27"/>
                  <a:pt x="2463" y="0"/>
                  <a:pt x="2496" y="0"/>
                </a:cubicBezTo>
                <a:cubicBezTo>
                  <a:pt x="2528" y="0"/>
                  <a:pt x="2555" y="27"/>
                  <a:pt x="2555" y="60"/>
                </a:cubicBezTo>
                <a:cubicBezTo>
                  <a:pt x="2555" y="92"/>
                  <a:pt x="2528" y="119"/>
                  <a:pt x="2496" y="119"/>
                </a:cubicBezTo>
                <a:cubicBezTo>
                  <a:pt x="2463" y="119"/>
                  <a:pt x="2436" y="92"/>
                  <a:pt x="2436" y="60"/>
                </a:cubicBezTo>
                <a:close/>
                <a:moveTo>
                  <a:pt x="2784" y="60"/>
                </a:moveTo>
                <a:cubicBezTo>
                  <a:pt x="2784" y="27"/>
                  <a:pt x="2811" y="0"/>
                  <a:pt x="2844" y="0"/>
                </a:cubicBezTo>
                <a:cubicBezTo>
                  <a:pt x="2876" y="0"/>
                  <a:pt x="2903" y="27"/>
                  <a:pt x="2903" y="60"/>
                </a:cubicBezTo>
                <a:cubicBezTo>
                  <a:pt x="2903" y="92"/>
                  <a:pt x="2876" y="119"/>
                  <a:pt x="2844" y="119"/>
                </a:cubicBezTo>
                <a:cubicBezTo>
                  <a:pt x="2811" y="119"/>
                  <a:pt x="2784" y="92"/>
                  <a:pt x="2784" y="60"/>
                </a:cubicBezTo>
                <a:close/>
                <a:moveTo>
                  <a:pt x="0" y="392"/>
                </a:moveTo>
                <a:cubicBezTo>
                  <a:pt x="0" y="359"/>
                  <a:pt x="27" y="332"/>
                  <a:pt x="60" y="332"/>
                </a:cubicBezTo>
                <a:cubicBezTo>
                  <a:pt x="92" y="332"/>
                  <a:pt x="119" y="359"/>
                  <a:pt x="119" y="392"/>
                </a:cubicBezTo>
                <a:cubicBezTo>
                  <a:pt x="119" y="424"/>
                  <a:pt x="92" y="451"/>
                  <a:pt x="60" y="451"/>
                </a:cubicBezTo>
                <a:cubicBezTo>
                  <a:pt x="27" y="451"/>
                  <a:pt x="0" y="424"/>
                  <a:pt x="0" y="392"/>
                </a:cubicBezTo>
                <a:close/>
                <a:moveTo>
                  <a:pt x="348" y="392"/>
                </a:moveTo>
                <a:cubicBezTo>
                  <a:pt x="348" y="359"/>
                  <a:pt x="375" y="332"/>
                  <a:pt x="408" y="332"/>
                </a:cubicBezTo>
                <a:cubicBezTo>
                  <a:pt x="440" y="332"/>
                  <a:pt x="467" y="359"/>
                  <a:pt x="467" y="392"/>
                </a:cubicBezTo>
                <a:cubicBezTo>
                  <a:pt x="467" y="424"/>
                  <a:pt x="440" y="451"/>
                  <a:pt x="408" y="451"/>
                </a:cubicBezTo>
                <a:cubicBezTo>
                  <a:pt x="375" y="451"/>
                  <a:pt x="348" y="424"/>
                  <a:pt x="348" y="392"/>
                </a:cubicBezTo>
                <a:close/>
                <a:moveTo>
                  <a:pt x="696" y="392"/>
                </a:moveTo>
                <a:cubicBezTo>
                  <a:pt x="696" y="359"/>
                  <a:pt x="723" y="332"/>
                  <a:pt x="756" y="332"/>
                </a:cubicBezTo>
                <a:cubicBezTo>
                  <a:pt x="788" y="332"/>
                  <a:pt x="815" y="359"/>
                  <a:pt x="815" y="392"/>
                </a:cubicBezTo>
                <a:cubicBezTo>
                  <a:pt x="815" y="424"/>
                  <a:pt x="788" y="451"/>
                  <a:pt x="756" y="451"/>
                </a:cubicBezTo>
                <a:cubicBezTo>
                  <a:pt x="723" y="451"/>
                  <a:pt x="696" y="424"/>
                  <a:pt x="696" y="392"/>
                </a:cubicBezTo>
                <a:close/>
                <a:moveTo>
                  <a:pt x="1044" y="392"/>
                </a:moveTo>
                <a:cubicBezTo>
                  <a:pt x="1044" y="359"/>
                  <a:pt x="1071" y="332"/>
                  <a:pt x="1104" y="332"/>
                </a:cubicBezTo>
                <a:cubicBezTo>
                  <a:pt x="1136" y="332"/>
                  <a:pt x="1163" y="359"/>
                  <a:pt x="1163" y="392"/>
                </a:cubicBezTo>
                <a:cubicBezTo>
                  <a:pt x="1163" y="424"/>
                  <a:pt x="1136" y="451"/>
                  <a:pt x="1104" y="451"/>
                </a:cubicBezTo>
                <a:cubicBezTo>
                  <a:pt x="1071" y="451"/>
                  <a:pt x="1044" y="424"/>
                  <a:pt x="1044" y="392"/>
                </a:cubicBezTo>
                <a:close/>
                <a:moveTo>
                  <a:pt x="1392" y="392"/>
                </a:moveTo>
                <a:cubicBezTo>
                  <a:pt x="1392" y="359"/>
                  <a:pt x="1419" y="332"/>
                  <a:pt x="1452" y="332"/>
                </a:cubicBezTo>
                <a:cubicBezTo>
                  <a:pt x="1484" y="332"/>
                  <a:pt x="1511" y="359"/>
                  <a:pt x="1511" y="392"/>
                </a:cubicBezTo>
                <a:cubicBezTo>
                  <a:pt x="1511" y="424"/>
                  <a:pt x="1484" y="451"/>
                  <a:pt x="1452" y="451"/>
                </a:cubicBezTo>
                <a:cubicBezTo>
                  <a:pt x="1419" y="451"/>
                  <a:pt x="1392" y="424"/>
                  <a:pt x="1392" y="392"/>
                </a:cubicBezTo>
                <a:close/>
                <a:moveTo>
                  <a:pt x="1740" y="392"/>
                </a:moveTo>
                <a:cubicBezTo>
                  <a:pt x="1740" y="359"/>
                  <a:pt x="1767" y="332"/>
                  <a:pt x="1800" y="332"/>
                </a:cubicBezTo>
                <a:cubicBezTo>
                  <a:pt x="1832" y="332"/>
                  <a:pt x="1859" y="359"/>
                  <a:pt x="1859" y="392"/>
                </a:cubicBezTo>
                <a:cubicBezTo>
                  <a:pt x="1859" y="424"/>
                  <a:pt x="1832" y="451"/>
                  <a:pt x="1800" y="451"/>
                </a:cubicBezTo>
                <a:cubicBezTo>
                  <a:pt x="1767" y="451"/>
                  <a:pt x="1740" y="424"/>
                  <a:pt x="1740" y="392"/>
                </a:cubicBezTo>
                <a:close/>
                <a:moveTo>
                  <a:pt x="2088" y="392"/>
                </a:moveTo>
                <a:cubicBezTo>
                  <a:pt x="2088" y="359"/>
                  <a:pt x="2115" y="332"/>
                  <a:pt x="2148" y="332"/>
                </a:cubicBezTo>
                <a:cubicBezTo>
                  <a:pt x="2180" y="332"/>
                  <a:pt x="2207" y="359"/>
                  <a:pt x="2207" y="392"/>
                </a:cubicBezTo>
                <a:cubicBezTo>
                  <a:pt x="2207" y="424"/>
                  <a:pt x="2180" y="451"/>
                  <a:pt x="2148" y="451"/>
                </a:cubicBezTo>
                <a:cubicBezTo>
                  <a:pt x="2115" y="451"/>
                  <a:pt x="2088" y="424"/>
                  <a:pt x="2088" y="392"/>
                </a:cubicBezTo>
                <a:close/>
                <a:moveTo>
                  <a:pt x="2436" y="392"/>
                </a:moveTo>
                <a:cubicBezTo>
                  <a:pt x="2436" y="359"/>
                  <a:pt x="2463" y="332"/>
                  <a:pt x="2496" y="332"/>
                </a:cubicBezTo>
                <a:cubicBezTo>
                  <a:pt x="2528" y="332"/>
                  <a:pt x="2555" y="359"/>
                  <a:pt x="2555" y="392"/>
                </a:cubicBezTo>
                <a:cubicBezTo>
                  <a:pt x="2555" y="424"/>
                  <a:pt x="2528" y="451"/>
                  <a:pt x="2496" y="451"/>
                </a:cubicBezTo>
                <a:cubicBezTo>
                  <a:pt x="2463" y="451"/>
                  <a:pt x="2436" y="424"/>
                  <a:pt x="2436" y="392"/>
                </a:cubicBezTo>
                <a:close/>
                <a:moveTo>
                  <a:pt x="2784" y="392"/>
                </a:moveTo>
                <a:cubicBezTo>
                  <a:pt x="2784" y="359"/>
                  <a:pt x="2811" y="332"/>
                  <a:pt x="2844" y="332"/>
                </a:cubicBezTo>
                <a:cubicBezTo>
                  <a:pt x="2876" y="332"/>
                  <a:pt x="2903" y="359"/>
                  <a:pt x="2903" y="392"/>
                </a:cubicBezTo>
                <a:cubicBezTo>
                  <a:pt x="2903" y="424"/>
                  <a:pt x="2876" y="451"/>
                  <a:pt x="2844" y="451"/>
                </a:cubicBezTo>
                <a:cubicBezTo>
                  <a:pt x="2811" y="451"/>
                  <a:pt x="2784" y="424"/>
                  <a:pt x="2784" y="392"/>
                </a:cubicBezTo>
                <a:close/>
                <a:moveTo>
                  <a:pt x="0" y="724"/>
                </a:moveTo>
                <a:cubicBezTo>
                  <a:pt x="0" y="691"/>
                  <a:pt x="27" y="664"/>
                  <a:pt x="60" y="664"/>
                </a:cubicBezTo>
                <a:cubicBezTo>
                  <a:pt x="92" y="664"/>
                  <a:pt x="119" y="691"/>
                  <a:pt x="119" y="724"/>
                </a:cubicBezTo>
                <a:cubicBezTo>
                  <a:pt x="119" y="756"/>
                  <a:pt x="92" y="783"/>
                  <a:pt x="60" y="783"/>
                </a:cubicBezTo>
                <a:cubicBezTo>
                  <a:pt x="27" y="783"/>
                  <a:pt x="0" y="756"/>
                  <a:pt x="0" y="724"/>
                </a:cubicBezTo>
                <a:close/>
                <a:moveTo>
                  <a:pt x="348" y="724"/>
                </a:moveTo>
                <a:cubicBezTo>
                  <a:pt x="348" y="691"/>
                  <a:pt x="375" y="664"/>
                  <a:pt x="408" y="664"/>
                </a:cubicBezTo>
                <a:cubicBezTo>
                  <a:pt x="440" y="664"/>
                  <a:pt x="467" y="691"/>
                  <a:pt x="467" y="724"/>
                </a:cubicBezTo>
                <a:cubicBezTo>
                  <a:pt x="467" y="756"/>
                  <a:pt x="440" y="783"/>
                  <a:pt x="408" y="783"/>
                </a:cubicBezTo>
                <a:cubicBezTo>
                  <a:pt x="375" y="783"/>
                  <a:pt x="348" y="756"/>
                  <a:pt x="348" y="724"/>
                </a:cubicBezTo>
                <a:close/>
                <a:moveTo>
                  <a:pt x="696" y="724"/>
                </a:moveTo>
                <a:cubicBezTo>
                  <a:pt x="696" y="691"/>
                  <a:pt x="723" y="664"/>
                  <a:pt x="756" y="664"/>
                </a:cubicBezTo>
                <a:cubicBezTo>
                  <a:pt x="788" y="664"/>
                  <a:pt x="815" y="691"/>
                  <a:pt x="815" y="724"/>
                </a:cubicBezTo>
                <a:cubicBezTo>
                  <a:pt x="815" y="756"/>
                  <a:pt x="788" y="783"/>
                  <a:pt x="756" y="783"/>
                </a:cubicBezTo>
                <a:cubicBezTo>
                  <a:pt x="723" y="783"/>
                  <a:pt x="696" y="756"/>
                  <a:pt x="696" y="724"/>
                </a:cubicBezTo>
                <a:close/>
                <a:moveTo>
                  <a:pt x="1044" y="724"/>
                </a:moveTo>
                <a:cubicBezTo>
                  <a:pt x="1044" y="691"/>
                  <a:pt x="1071" y="664"/>
                  <a:pt x="1104" y="664"/>
                </a:cubicBezTo>
                <a:cubicBezTo>
                  <a:pt x="1136" y="664"/>
                  <a:pt x="1163" y="691"/>
                  <a:pt x="1163" y="724"/>
                </a:cubicBezTo>
                <a:cubicBezTo>
                  <a:pt x="1163" y="756"/>
                  <a:pt x="1136" y="783"/>
                  <a:pt x="1104" y="783"/>
                </a:cubicBezTo>
                <a:cubicBezTo>
                  <a:pt x="1071" y="783"/>
                  <a:pt x="1044" y="756"/>
                  <a:pt x="1044" y="724"/>
                </a:cubicBezTo>
                <a:close/>
                <a:moveTo>
                  <a:pt x="1392" y="724"/>
                </a:moveTo>
                <a:cubicBezTo>
                  <a:pt x="1392" y="691"/>
                  <a:pt x="1419" y="664"/>
                  <a:pt x="1452" y="664"/>
                </a:cubicBezTo>
                <a:cubicBezTo>
                  <a:pt x="1484" y="664"/>
                  <a:pt x="1511" y="691"/>
                  <a:pt x="1511" y="724"/>
                </a:cubicBezTo>
                <a:cubicBezTo>
                  <a:pt x="1511" y="756"/>
                  <a:pt x="1484" y="783"/>
                  <a:pt x="1452" y="783"/>
                </a:cubicBezTo>
                <a:cubicBezTo>
                  <a:pt x="1419" y="783"/>
                  <a:pt x="1392" y="756"/>
                  <a:pt x="1392" y="724"/>
                </a:cubicBezTo>
                <a:close/>
                <a:moveTo>
                  <a:pt x="1740" y="724"/>
                </a:moveTo>
                <a:cubicBezTo>
                  <a:pt x="1740" y="691"/>
                  <a:pt x="1767" y="664"/>
                  <a:pt x="1800" y="664"/>
                </a:cubicBezTo>
                <a:cubicBezTo>
                  <a:pt x="1832" y="664"/>
                  <a:pt x="1859" y="691"/>
                  <a:pt x="1859" y="724"/>
                </a:cubicBezTo>
                <a:cubicBezTo>
                  <a:pt x="1859" y="756"/>
                  <a:pt x="1832" y="783"/>
                  <a:pt x="1800" y="783"/>
                </a:cubicBezTo>
                <a:cubicBezTo>
                  <a:pt x="1767" y="783"/>
                  <a:pt x="1740" y="756"/>
                  <a:pt x="1740" y="724"/>
                </a:cubicBezTo>
                <a:close/>
                <a:moveTo>
                  <a:pt x="2088" y="724"/>
                </a:moveTo>
                <a:cubicBezTo>
                  <a:pt x="2088" y="691"/>
                  <a:pt x="2115" y="664"/>
                  <a:pt x="2148" y="664"/>
                </a:cubicBezTo>
                <a:cubicBezTo>
                  <a:pt x="2180" y="664"/>
                  <a:pt x="2207" y="691"/>
                  <a:pt x="2207" y="724"/>
                </a:cubicBezTo>
                <a:cubicBezTo>
                  <a:pt x="2207" y="756"/>
                  <a:pt x="2180" y="783"/>
                  <a:pt x="2148" y="783"/>
                </a:cubicBezTo>
                <a:cubicBezTo>
                  <a:pt x="2115" y="783"/>
                  <a:pt x="2088" y="756"/>
                  <a:pt x="2088" y="724"/>
                </a:cubicBezTo>
                <a:close/>
                <a:moveTo>
                  <a:pt x="2436" y="724"/>
                </a:moveTo>
                <a:cubicBezTo>
                  <a:pt x="2436" y="691"/>
                  <a:pt x="2463" y="664"/>
                  <a:pt x="2496" y="664"/>
                </a:cubicBezTo>
                <a:cubicBezTo>
                  <a:pt x="2528" y="664"/>
                  <a:pt x="2555" y="691"/>
                  <a:pt x="2555" y="724"/>
                </a:cubicBezTo>
                <a:cubicBezTo>
                  <a:pt x="2555" y="756"/>
                  <a:pt x="2528" y="783"/>
                  <a:pt x="2496" y="783"/>
                </a:cubicBezTo>
                <a:cubicBezTo>
                  <a:pt x="2463" y="783"/>
                  <a:pt x="2436" y="756"/>
                  <a:pt x="2436" y="724"/>
                </a:cubicBezTo>
                <a:close/>
                <a:moveTo>
                  <a:pt x="2784" y="724"/>
                </a:moveTo>
                <a:cubicBezTo>
                  <a:pt x="2784" y="691"/>
                  <a:pt x="2811" y="664"/>
                  <a:pt x="2844" y="664"/>
                </a:cubicBezTo>
                <a:cubicBezTo>
                  <a:pt x="2876" y="664"/>
                  <a:pt x="2903" y="691"/>
                  <a:pt x="2903" y="724"/>
                </a:cubicBezTo>
                <a:cubicBezTo>
                  <a:pt x="2903" y="756"/>
                  <a:pt x="2876" y="783"/>
                  <a:pt x="2844" y="783"/>
                </a:cubicBezTo>
                <a:cubicBezTo>
                  <a:pt x="2811" y="783"/>
                  <a:pt x="2784" y="756"/>
                  <a:pt x="2784" y="724"/>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2" name="任意多边形 11"/>
          <p:cNvSpPr/>
          <p:nvPr userDrawn="1"/>
        </p:nvSpPr>
        <p:spPr>
          <a:xfrm>
            <a:off x="10413365" y="6539570"/>
            <a:ext cx="1639570" cy="2549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82" h="401">
                <a:moveTo>
                  <a:pt x="2530" y="296"/>
                </a:moveTo>
                <a:cubicBezTo>
                  <a:pt x="2558" y="296"/>
                  <a:pt x="2582" y="320"/>
                  <a:pt x="2582" y="349"/>
                </a:cubicBezTo>
                <a:cubicBezTo>
                  <a:pt x="2582" y="377"/>
                  <a:pt x="2558" y="401"/>
                  <a:pt x="2530" y="401"/>
                </a:cubicBezTo>
                <a:cubicBezTo>
                  <a:pt x="2500" y="401"/>
                  <a:pt x="2476" y="377"/>
                  <a:pt x="2476" y="349"/>
                </a:cubicBezTo>
                <a:cubicBezTo>
                  <a:pt x="2476" y="320"/>
                  <a:pt x="2500" y="296"/>
                  <a:pt x="2530" y="296"/>
                </a:cubicBezTo>
                <a:close/>
                <a:moveTo>
                  <a:pt x="2220" y="296"/>
                </a:moveTo>
                <a:cubicBezTo>
                  <a:pt x="2248" y="296"/>
                  <a:pt x="2272" y="320"/>
                  <a:pt x="2272" y="349"/>
                </a:cubicBezTo>
                <a:cubicBezTo>
                  <a:pt x="2272" y="377"/>
                  <a:pt x="2248" y="401"/>
                  <a:pt x="2220" y="401"/>
                </a:cubicBezTo>
                <a:cubicBezTo>
                  <a:pt x="2191" y="401"/>
                  <a:pt x="2167" y="377"/>
                  <a:pt x="2167" y="349"/>
                </a:cubicBezTo>
                <a:cubicBezTo>
                  <a:pt x="2167" y="320"/>
                  <a:pt x="2191" y="296"/>
                  <a:pt x="2220" y="296"/>
                </a:cubicBezTo>
                <a:close/>
                <a:moveTo>
                  <a:pt x="1910" y="296"/>
                </a:moveTo>
                <a:cubicBezTo>
                  <a:pt x="1939" y="296"/>
                  <a:pt x="1963" y="320"/>
                  <a:pt x="1963" y="349"/>
                </a:cubicBezTo>
                <a:cubicBezTo>
                  <a:pt x="1963" y="377"/>
                  <a:pt x="1939" y="401"/>
                  <a:pt x="1910" y="401"/>
                </a:cubicBezTo>
                <a:cubicBezTo>
                  <a:pt x="1881" y="401"/>
                  <a:pt x="1857" y="377"/>
                  <a:pt x="1857" y="349"/>
                </a:cubicBezTo>
                <a:cubicBezTo>
                  <a:pt x="1857" y="320"/>
                  <a:pt x="1881" y="296"/>
                  <a:pt x="1910" y="296"/>
                </a:cubicBezTo>
                <a:close/>
                <a:moveTo>
                  <a:pt x="1601" y="296"/>
                </a:moveTo>
                <a:cubicBezTo>
                  <a:pt x="1629" y="296"/>
                  <a:pt x="1653" y="320"/>
                  <a:pt x="1653" y="349"/>
                </a:cubicBezTo>
                <a:cubicBezTo>
                  <a:pt x="1653" y="377"/>
                  <a:pt x="1629" y="401"/>
                  <a:pt x="1601" y="401"/>
                </a:cubicBezTo>
                <a:cubicBezTo>
                  <a:pt x="1572" y="401"/>
                  <a:pt x="1548" y="377"/>
                  <a:pt x="1548" y="349"/>
                </a:cubicBezTo>
                <a:cubicBezTo>
                  <a:pt x="1548" y="320"/>
                  <a:pt x="1572" y="296"/>
                  <a:pt x="1601" y="296"/>
                </a:cubicBezTo>
                <a:close/>
                <a:moveTo>
                  <a:pt x="1291" y="296"/>
                </a:moveTo>
                <a:cubicBezTo>
                  <a:pt x="1320" y="296"/>
                  <a:pt x="1344" y="320"/>
                  <a:pt x="1344" y="349"/>
                </a:cubicBezTo>
                <a:cubicBezTo>
                  <a:pt x="1344" y="377"/>
                  <a:pt x="1320" y="401"/>
                  <a:pt x="1291" y="401"/>
                </a:cubicBezTo>
                <a:cubicBezTo>
                  <a:pt x="1262" y="401"/>
                  <a:pt x="1238" y="377"/>
                  <a:pt x="1238" y="349"/>
                </a:cubicBezTo>
                <a:cubicBezTo>
                  <a:pt x="1238" y="320"/>
                  <a:pt x="1262" y="296"/>
                  <a:pt x="1291" y="296"/>
                </a:cubicBezTo>
                <a:close/>
                <a:moveTo>
                  <a:pt x="982" y="296"/>
                </a:moveTo>
                <a:cubicBezTo>
                  <a:pt x="1010" y="296"/>
                  <a:pt x="1034" y="320"/>
                  <a:pt x="1034" y="349"/>
                </a:cubicBezTo>
                <a:cubicBezTo>
                  <a:pt x="1034" y="377"/>
                  <a:pt x="1010" y="401"/>
                  <a:pt x="982" y="401"/>
                </a:cubicBezTo>
                <a:cubicBezTo>
                  <a:pt x="953" y="401"/>
                  <a:pt x="929" y="377"/>
                  <a:pt x="929" y="349"/>
                </a:cubicBezTo>
                <a:cubicBezTo>
                  <a:pt x="929" y="320"/>
                  <a:pt x="953" y="296"/>
                  <a:pt x="982" y="296"/>
                </a:cubicBezTo>
                <a:close/>
                <a:moveTo>
                  <a:pt x="672" y="296"/>
                </a:moveTo>
                <a:cubicBezTo>
                  <a:pt x="701" y="296"/>
                  <a:pt x="725" y="320"/>
                  <a:pt x="725" y="349"/>
                </a:cubicBezTo>
                <a:cubicBezTo>
                  <a:pt x="725" y="377"/>
                  <a:pt x="701" y="401"/>
                  <a:pt x="672" y="401"/>
                </a:cubicBezTo>
                <a:cubicBezTo>
                  <a:pt x="643" y="401"/>
                  <a:pt x="619" y="377"/>
                  <a:pt x="619" y="349"/>
                </a:cubicBezTo>
                <a:cubicBezTo>
                  <a:pt x="619" y="320"/>
                  <a:pt x="643" y="296"/>
                  <a:pt x="672" y="296"/>
                </a:cubicBezTo>
                <a:close/>
                <a:moveTo>
                  <a:pt x="363" y="296"/>
                </a:moveTo>
                <a:cubicBezTo>
                  <a:pt x="391" y="296"/>
                  <a:pt x="415" y="320"/>
                  <a:pt x="415" y="349"/>
                </a:cubicBezTo>
                <a:cubicBezTo>
                  <a:pt x="415" y="377"/>
                  <a:pt x="391" y="401"/>
                  <a:pt x="363" y="401"/>
                </a:cubicBezTo>
                <a:cubicBezTo>
                  <a:pt x="334" y="401"/>
                  <a:pt x="310" y="377"/>
                  <a:pt x="310" y="349"/>
                </a:cubicBezTo>
                <a:cubicBezTo>
                  <a:pt x="310" y="320"/>
                  <a:pt x="334" y="296"/>
                  <a:pt x="363" y="296"/>
                </a:cubicBezTo>
                <a:close/>
                <a:moveTo>
                  <a:pt x="53" y="296"/>
                </a:moveTo>
                <a:cubicBezTo>
                  <a:pt x="82" y="296"/>
                  <a:pt x="106" y="320"/>
                  <a:pt x="106" y="349"/>
                </a:cubicBezTo>
                <a:cubicBezTo>
                  <a:pt x="106" y="377"/>
                  <a:pt x="82" y="401"/>
                  <a:pt x="53" y="401"/>
                </a:cubicBezTo>
                <a:cubicBezTo>
                  <a:pt x="24" y="401"/>
                  <a:pt x="0" y="377"/>
                  <a:pt x="0" y="349"/>
                </a:cubicBezTo>
                <a:cubicBezTo>
                  <a:pt x="0" y="320"/>
                  <a:pt x="24" y="296"/>
                  <a:pt x="53" y="296"/>
                </a:cubicBezTo>
                <a:close/>
                <a:moveTo>
                  <a:pt x="2530" y="0"/>
                </a:moveTo>
                <a:cubicBezTo>
                  <a:pt x="2558" y="0"/>
                  <a:pt x="2582" y="24"/>
                  <a:pt x="2582" y="53"/>
                </a:cubicBezTo>
                <a:cubicBezTo>
                  <a:pt x="2582" y="82"/>
                  <a:pt x="2558" y="106"/>
                  <a:pt x="2530" y="106"/>
                </a:cubicBezTo>
                <a:cubicBezTo>
                  <a:pt x="2500" y="106"/>
                  <a:pt x="2476" y="82"/>
                  <a:pt x="2476" y="53"/>
                </a:cubicBezTo>
                <a:cubicBezTo>
                  <a:pt x="2476" y="24"/>
                  <a:pt x="2500" y="0"/>
                  <a:pt x="2530" y="0"/>
                </a:cubicBezTo>
                <a:close/>
                <a:moveTo>
                  <a:pt x="2220" y="0"/>
                </a:moveTo>
                <a:cubicBezTo>
                  <a:pt x="2248" y="0"/>
                  <a:pt x="2272" y="24"/>
                  <a:pt x="2272" y="53"/>
                </a:cubicBezTo>
                <a:cubicBezTo>
                  <a:pt x="2272" y="82"/>
                  <a:pt x="2248" y="106"/>
                  <a:pt x="2220" y="106"/>
                </a:cubicBezTo>
                <a:cubicBezTo>
                  <a:pt x="2191" y="106"/>
                  <a:pt x="2167" y="82"/>
                  <a:pt x="2167" y="53"/>
                </a:cubicBezTo>
                <a:cubicBezTo>
                  <a:pt x="2167" y="24"/>
                  <a:pt x="2191" y="0"/>
                  <a:pt x="2220" y="0"/>
                </a:cubicBezTo>
                <a:close/>
                <a:moveTo>
                  <a:pt x="1910" y="0"/>
                </a:moveTo>
                <a:cubicBezTo>
                  <a:pt x="1939" y="0"/>
                  <a:pt x="1963" y="24"/>
                  <a:pt x="1963" y="53"/>
                </a:cubicBezTo>
                <a:cubicBezTo>
                  <a:pt x="1963" y="82"/>
                  <a:pt x="1939" y="106"/>
                  <a:pt x="1910" y="106"/>
                </a:cubicBezTo>
                <a:cubicBezTo>
                  <a:pt x="1881" y="106"/>
                  <a:pt x="1857" y="82"/>
                  <a:pt x="1857" y="53"/>
                </a:cubicBezTo>
                <a:cubicBezTo>
                  <a:pt x="1857" y="24"/>
                  <a:pt x="1881" y="0"/>
                  <a:pt x="1910" y="0"/>
                </a:cubicBezTo>
                <a:close/>
                <a:moveTo>
                  <a:pt x="1601" y="0"/>
                </a:moveTo>
                <a:cubicBezTo>
                  <a:pt x="1629" y="0"/>
                  <a:pt x="1653" y="24"/>
                  <a:pt x="1653" y="53"/>
                </a:cubicBezTo>
                <a:cubicBezTo>
                  <a:pt x="1653" y="82"/>
                  <a:pt x="1629" y="106"/>
                  <a:pt x="1601" y="106"/>
                </a:cubicBezTo>
                <a:cubicBezTo>
                  <a:pt x="1572" y="106"/>
                  <a:pt x="1548" y="82"/>
                  <a:pt x="1548" y="53"/>
                </a:cubicBezTo>
                <a:cubicBezTo>
                  <a:pt x="1548" y="24"/>
                  <a:pt x="1572" y="0"/>
                  <a:pt x="1601" y="0"/>
                </a:cubicBezTo>
                <a:close/>
                <a:moveTo>
                  <a:pt x="1291" y="0"/>
                </a:moveTo>
                <a:cubicBezTo>
                  <a:pt x="1320" y="0"/>
                  <a:pt x="1344" y="24"/>
                  <a:pt x="1344" y="53"/>
                </a:cubicBezTo>
                <a:cubicBezTo>
                  <a:pt x="1344" y="82"/>
                  <a:pt x="1320" y="106"/>
                  <a:pt x="1291" y="106"/>
                </a:cubicBezTo>
                <a:cubicBezTo>
                  <a:pt x="1262" y="106"/>
                  <a:pt x="1238" y="82"/>
                  <a:pt x="1238" y="53"/>
                </a:cubicBezTo>
                <a:cubicBezTo>
                  <a:pt x="1238" y="24"/>
                  <a:pt x="1262" y="0"/>
                  <a:pt x="1291" y="0"/>
                </a:cubicBezTo>
                <a:close/>
                <a:moveTo>
                  <a:pt x="982" y="0"/>
                </a:moveTo>
                <a:cubicBezTo>
                  <a:pt x="1010" y="0"/>
                  <a:pt x="1034" y="24"/>
                  <a:pt x="1034" y="53"/>
                </a:cubicBezTo>
                <a:cubicBezTo>
                  <a:pt x="1034" y="82"/>
                  <a:pt x="1010" y="106"/>
                  <a:pt x="982" y="106"/>
                </a:cubicBezTo>
                <a:cubicBezTo>
                  <a:pt x="953" y="106"/>
                  <a:pt x="929" y="82"/>
                  <a:pt x="929" y="53"/>
                </a:cubicBezTo>
                <a:cubicBezTo>
                  <a:pt x="929" y="24"/>
                  <a:pt x="953" y="0"/>
                  <a:pt x="982" y="0"/>
                </a:cubicBezTo>
                <a:close/>
                <a:moveTo>
                  <a:pt x="672" y="0"/>
                </a:moveTo>
                <a:cubicBezTo>
                  <a:pt x="701" y="0"/>
                  <a:pt x="725" y="24"/>
                  <a:pt x="725" y="53"/>
                </a:cubicBezTo>
                <a:cubicBezTo>
                  <a:pt x="725" y="82"/>
                  <a:pt x="701" y="106"/>
                  <a:pt x="672" y="106"/>
                </a:cubicBezTo>
                <a:cubicBezTo>
                  <a:pt x="643" y="106"/>
                  <a:pt x="619" y="82"/>
                  <a:pt x="619" y="53"/>
                </a:cubicBezTo>
                <a:cubicBezTo>
                  <a:pt x="619" y="24"/>
                  <a:pt x="643" y="0"/>
                  <a:pt x="672" y="0"/>
                </a:cubicBezTo>
                <a:close/>
                <a:moveTo>
                  <a:pt x="363" y="0"/>
                </a:moveTo>
                <a:cubicBezTo>
                  <a:pt x="391" y="0"/>
                  <a:pt x="415" y="24"/>
                  <a:pt x="415" y="53"/>
                </a:cubicBezTo>
                <a:cubicBezTo>
                  <a:pt x="415" y="82"/>
                  <a:pt x="391" y="106"/>
                  <a:pt x="363" y="106"/>
                </a:cubicBezTo>
                <a:cubicBezTo>
                  <a:pt x="334" y="106"/>
                  <a:pt x="310" y="82"/>
                  <a:pt x="310" y="53"/>
                </a:cubicBezTo>
                <a:cubicBezTo>
                  <a:pt x="310" y="24"/>
                  <a:pt x="334" y="0"/>
                  <a:pt x="363" y="0"/>
                </a:cubicBezTo>
                <a:close/>
                <a:moveTo>
                  <a:pt x="53" y="0"/>
                </a:moveTo>
                <a:cubicBezTo>
                  <a:pt x="82" y="0"/>
                  <a:pt x="106" y="24"/>
                  <a:pt x="106" y="53"/>
                </a:cubicBezTo>
                <a:cubicBezTo>
                  <a:pt x="106" y="82"/>
                  <a:pt x="82" y="106"/>
                  <a:pt x="53" y="106"/>
                </a:cubicBezTo>
                <a:cubicBezTo>
                  <a:pt x="24" y="106"/>
                  <a:pt x="0" y="82"/>
                  <a:pt x="0" y="53"/>
                </a:cubicBezTo>
                <a:cubicBezTo>
                  <a:pt x="0" y="24"/>
                  <a:pt x="24" y="0"/>
                  <a:pt x="53" y="0"/>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pic>
        <p:nvPicPr>
          <p:cNvPr id="13" name="图片 12" descr="logo"/>
          <p:cNvPicPr>
            <a:picLocks noChangeAspect="1"/>
          </p:cNvPicPr>
          <p:nvPr userDrawn="1"/>
        </p:nvPicPr>
        <p:blipFill>
          <a:blip r:embed="rId2"/>
          <a:srcRect l="16097" t="1961" r="17289" b="6624"/>
          <a:stretch>
            <a:fillRect/>
          </a:stretch>
        </p:blipFill>
        <p:spPr>
          <a:xfrm>
            <a:off x="502285" y="262255"/>
            <a:ext cx="591185" cy="610870"/>
          </a:xfrm>
          <a:prstGeom prst="rect">
            <a:avLst/>
          </a:prstGeom>
        </p:spPr>
      </p:pic>
      <p:sp>
        <p:nvSpPr>
          <p:cNvPr id="15" name="文本框 14"/>
          <p:cNvSpPr txBox="1"/>
          <p:nvPr userDrawn="1"/>
        </p:nvSpPr>
        <p:spPr>
          <a:xfrm>
            <a:off x="1195705" y="261938"/>
            <a:ext cx="3667125" cy="629920"/>
          </a:xfrm>
          <a:prstGeom prst="rect">
            <a:avLst/>
          </a:prstGeom>
          <a:noFill/>
        </p:spPr>
        <p:txBody>
          <a:bodyPr wrap="square" rtlCol="0">
            <a:spAutoFit/>
          </a:bodyPr>
          <a:p>
            <a:r>
              <a:rPr lang="zh-CN" altLang="en-US" sz="2200" b="1">
                <a:ln>
                  <a:noFill/>
                </a:ln>
                <a:solidFill>
                  <a:srgbClr val="1D2A75"/>
                </a:solidFill>
                <a:latin typeface="宋体" panose="02010600030101010101" pitchFamily="2" charset="-122"/>
                <a:ea typeface="宋体" panose="02010600030101010101" pitchFamily="2" charset="-122"/>
                <a:cs typeface="+mn-lt"/>
              </a:rPr>
              <a:t>深圳富明精密工业有限公司</a:t>
            </a:r>
            <a:endParaRPr lang="zh-CN" altLang="en-US" sz="2200" b="1">
              <a:ln>
                <a:noFill/>
              </a:ln>
              <a:solidFill>
                <a:srgbClr val="1D2A75"/>
              </a:solidFill>
              <a:latin typeface="宋体" panose="02010600030101010101" pitchFamily="2" charset="-122"/>
              <a:ea typeface="宋体" panose="02010600030101010101" pitchFamily="2" charset="-122"/>
              <a:cs typeface="+mn-lt"/>
            </a:endParaRPr>
          </a:p>
          <a:p>
            <a:r>
              <a:rPr lang="zh-CN" altLang="en-US" sz="1300" b="1">
                <a:ln>
                  <a:noFill/>
                </a:ln>
                <a:solidFill>
                  <a:srgbClr val="1D2A75"/>
                </a:solidFill>
                <a:ea typeface="+mn-lt"/>
                <a:cs typeface="+mn-lt"/>
              </a:rPr>
              <a:t>Shenzhen Forman Precision Industry Co.,Ltd.</a:t>
            </a:r>
            <a:endParaRPr lang="zh-CN" altLang="en-US" sz="1300" b="1">
              <a:ln>
                <a:noFill/>
              </a:ln>
              <a:solidFill>
                <a:srgbClr val="1D2A75"/>
              </a:solidFill>
              <a:ea typeface="+mn-lt"/>
              <a:cs typeface="+mn-l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1303020"/>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
        <p:nvSpPr>
          <p:cNvPr id="9" name="矩形 8"/>
          <p:cNvSpPr/>
          <p:nvPr userDrawn="1"/>
        </p:nvSpPr>
        <p:spPr>
          <a:xfrm>
            <a:off x="-3810" y="6452235"/>
            <a:ext cx="12196445" cy="403860"/>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userDrawn="1"/>
        </p:nvSpPr>
        <p:spPr>
          <a:xfrm>
            <a:off x="3948113" y="6463030"/>
            <a:ext cx="4292600" cy="368300"/>
          </a:xfrm>
          <a:prstGeom prst="rect">
            <a:avLst/>
          </a:prstGeom>
          <a:noFill/>
        </p:spPr>
        <p:txBody>
          <a:bodyPr wrap="square" rtlCol="0">
            <a:spAutoFit/>
          </a:bodyPr>
          <a:p>
            <a:r>
              <a:rPr lang="en-US" altLang="zh-CN">
                <a:solidFill>
                  <a:srgbClr val="1D2A75"/>
                </a:solidFill>
              </a:rPr>
              <a:t>Web: </a:t>
            </a:r>
            <a:r>
              <a:rPr lang="zh-CN" altLang="en-US">
                <a:solidFill>
                  <a:srgbClr val="1D2A75"/>
                </a:solidFill>
              </a:rPr>
              <a:t>www.fpiconn.com / www.sz-fpi.com</a:t>
            </a:r>
            <a:endParaRPr lang="zh-CN" altLang="en-US">
              <a:solidFill>
                <a:srgbClr val="1D2A75"/>
              </a:solidFill>
            </a:endParaRPr>
          </a:p>
        </p:txBody>
      </p:sp>
      <p:sp>
        <p:nvSpPr>
          <p:cNvPr id="14" name="文本框 13"/>
          <p:cNvSpPr txBox="1"/>
          <p:nvPr userDrawn="1"/>
        </p:nvSpPr>
        <p:spPr>
          <a:xfrm>
            <a:off x="1195705" y="261938"/>
            <a:ext cx="3667125" cy="629920"/>
          </a:xfrm>
          <a:prstGeom prst="rect">
            <a:avLst/>
          </a:prstGeom>
          <a:noFill/>
        </p:spPr>
        <p:txBody>
          <a:bodyPr wrap="square" rtlCol="0">
            <a:spAutoFit/>
          </a:bodyPr>
          <a:p>
            <a:r>
              <a:rPr lang="zh-CN" altLang="en-US" sz="2200" b="1">
                <a:ln>
                  <a:noFill/>
                </a:ln>
                <a:solidFill>
                  <a:srgbClr val="1D2A75"/>
                </a:solidFill>
                <a:latin typeface="宋体" panose="02010600030101010101" pitchFamily="2" charset="-122"/>
                <a:ea typeface="宋体" panose="02010600030101010101" pitchFamily="2" charset="-122"/>
                <a:cs typeface="+mn-lt"/>
              </a:rPr>
              <a:t>深圳富明精密工业有限公司</a:t>
            </a:r>
            <a:endParaRPr lang="zh-CN" altLang="en-US" sz="2200" b="1">
              <a:ln>
                <a:noFill/>
              </a:ln>
              <a:solidFill>
                <a:srgbClr val="1D2A75"/>
              </a:solidFill>
              <a:latin typeface="宋体" panose="02010600030101010101" pitchFamily="2" charset="-122"/>
              <a:ea typeface="宋体" panose="02010600030101010101" pitchFamily="2" charset="-122"/>
              <a:cs typeface="+mn-lt"/>
            </a:endParaRPr>
          </a:p>
          <a:p>
            <a:r>
              <a:rPr lang="zh-CN" altLang="en-US" sz="1300" b="1">
                <a:ln>
                  <a:noFill/>
                </a:ln>
                <a:solidFill>
                  <a:srgbClr val="1D2A75"/>
                </a:solidFill>
                <a:ea typeface="+mn-lt"/>
                <a:cs typeface="+mn-lt"/>
              </a:rPr>
              <a:t>Shenzhen Forman Precision Industry Co.,Ltd.</a:t>
            </a:r>
            <a:endParaRPr lang="zh-CN" altLang="en-US" sz="1300" b="1">
              <a:ln>
                <a:noFill/>
              </a:ln>
              <a:solidFill>
                <a:srgbClr val="1D2A75"/>
              </a:solidFill>
              <a:ea typeface="+mn-lt"/>
              <a:cs typeface="+mn-lt"/>
            </a:endParaRPr>
          </a:p>
        </p:txBody>
      </p:sp>
      <p:cxnSp>
        <p:nvCxnSpPr>
          <p:cNvPr id="6" name="直接连接符 5"/>
          <p:cNvCxnSpPr/>
          <p:nvPr userDrawn="1"/>
        </p:nvCxnSpPr>
        <p:spPr>
          <a:xfrm>
            <a:off x="386715" y="1003300"/>
            <a:ext cx="11341735" cy="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7" name="任意多边形 6"/>
          <p:cNvSpPr/>
          <p:nvPr userDrawn="1"/>
        </p:nvSpPr>
        <p:spPr>
          <a:xfrm>
            <a:off x="157480" y="6539570"/>
            <a:ext cx="1639570" cy="2549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82" h="401">
                <a:moveTo>
                  <a:pt x="2530" y="296"/>
                </a:moveTo>
                <a:cubicBezTo>
                  <a:pt x="2558" y="296"/>
                  <a:pt x="2582" y="320"/>
                  <a:pt x="2582" y="349"/>
                </a:cubicBezTo>
                <a:cubicBezTo>
                  <a:pt x="2582" y="377"/>
                  <a:pt x="2558" y="401"/>
                  <a:pt x="2530" y="401"/>
                </a:cubicBezTo>
                <a:cubicBezTo>
                  <a:pt x="2500" y="401"/>
                  <a:pt x="2476" y="377"/>
                  <a:pt x="2476" y="349"/>
                </a:cubicBezTo>
                <a:cubicBezTo>
                  <a:pt x="2476" y="320"/>
                  <a:pt x="2500" y="296"/>
                  <a:pt x="2530" y="296"/>
                </a:cubicBezTo>
                <a:close/>
                <a:moveTo>
                  <a:pt x="2220" y="296"/>
                </a:moveTo>
                <a:cubicBezTo>
                  <a:pt x="2248" y="296"/>
                  <a:pt x="2272" y="320"/>
                  <a:pt x="2272" y="349"/>
                </a:cubicBezTo>
                <a:cubicBezTo>
                  <a:pt x="2272" y="377"/>
                  <a:pt x="2248" y="401"/>
                  <a:pt x="2220" y="401"/>
                </a:cubicBezTo>
                <a:cubicBezTo>
                  <a:pt x="2191" y="401"/>
                  <a:pt x="2167" y="377"/>
                  <a:pt x="2167" y="349"/>
                </a:cubicBezTo>
                <a:cubicBezTo>
                  <a:pt x="2167" y="320"/>
                  <a:pt x="2191" y="296"/>
                  <a:pt x="2220" y="296"/>
                </a:cubicBezTo>
                <a:close/>
                <a:moveTo>
                  <a:pt x="1910" y="296"/>
                </a:moveTo>
                <a:cubicBezTo>
                  <a:pt x="1939" y="296"/>
                  <a:pt x="1963" y="320"/>
                  <a:pt x="1963" y="349"/>
                </a:cubicBezTo>
                <a:cubicBezTo>
                  <a:pt x="1963" y="377"/>
                  <a:pt x="1939" y="401"/>
                  <a:pt x="1910" y="401"/>
                </a:cubicBezTo>
                <a:cubicBezTo>
                  <a:pt x="1881" y="401"/>
                  <a:pt x="1857" y="377"/>
                  <a:pt x="1857" y="349"/>
                </a:cubicBezTo>
                <a:cubicBezTo>
                  <a:pt x="1857" y="320"/>
                  <a:pt x="1881" y="296"/>
                  <a:pt x="1910" y="296"/>
                </a:cubicBezTo>
                <a:close/>
                <a:moveTo>
                  <a:pt x="1601" y="296"/>
                </a:moveTo>
                <a:cubicBezTo>
                  <a:pt x="1629" y="296"/>
                  <a:pt x="1653" y="320"/>
                  <a:pt x="1653" y="349"/>
                </a:cubicBezTo>
                <a:cubicBezTo>
                  <a:pt x="1653" y="377"/>
                  <a:pt x="1629" y="401"/>
                  <a:pt x="1601" y="401"/>
                </a:cubicBezTo>
                <a:cubicBezTo>
                  <a:pt x="1572" y="401"/>
                  <a:pt x="1548" y="377"/>
                  <a:pt x="1548" y="349"/>
                </a:cubicBezTo>
                <a:cubicBezTo>
                  <a:pt x="1548" y="320"/>
                  <a:pt x="1572" y="296"/>
                  <a:pt x="1601" y="296"/>
                </a:cubicBezTo>
                <a:close/>
                <a:moveTo>
                  <a:pt x="1291" y="296"/>
                </a:moveTo>
                <a:cubicBezTo>
                  <a:pt x="1320" y="296"/>
                  <a:pt x="1344" y="320"/>
                  <a:pt x="1344" y="349"/>
                </a:cubicBezTo>
                <a:cubicBezTo>
                  <a:pt x="1344" y="377"/>
                  <a:pt x="1320" y="401"/>
                  <a:pt x="1291" y="401"/>
                </a:cubicBezTo>
                <a:cubicBezTo>
                  <a:pt x="1262" y="401"/>
                  <a:pt x="1238" y="377"/>
                  <a:pt x="1238" y="349"/>
                </a:cubicBezTo>
                <a:cubicBezTo>
                  <a:pt x="1238" y="320"/>
                  <a:pt x="1262" y="296"/>
                  <a:pt x="1291" y="296"/>
                </a:cubicBezTo>
                <a:close/>
                <a:moveTo>
                  <a:pt x="982" y="296"/>
                </a:moveTo>
                <a:cubicBezTo>
                  <a:pt x="1010" y="296"/>
                  <a:pt x="1034" y="320"/>
                  <a:pt x="1034" y="349"/>
                </a:cubicBezTo>
                <a:cubicBezTo>
                  <a:pt x="1034" y="377"/>
                  <a:pt x="1010" y="401"/>
                  <a:pt x="982" y="401"/>
                </a:cubicBezTo>
                <a:cubicBezTo>
                  <a:pt x="953" y="401"/>
                  <a:pt x="929" y="377"/>
                  <a:pt x="929" y="349"/>
                </a:cubicBezTo>
                <a:cubicBezTo>
                  <a:pt x="929" y="320"/>
                  <a:pt x="953" y="296"/>
                  <a:pt x="982" y="296"/>
                </a:cubicBezTo>
                <a:close/>
                <a:moveTo>
                  <a:pt x="672" y="296"/>
                </a:moveTo>
                <a:cubicBezTo>
                  <a:pt x="701" y="296"/>
                  <a:pt x="725" y="320"/>
                  <a:pt x="725" y="349"/>
                </a:cubicBezTo>
                <a:cubicBezTo>
                  <a:pt x="725" y="377"/>
                  <a:pt x="701" y="401"/>
                  <a:pt x="672" y="401"/>
                </a:cubicBezTo>
                <a:cubicBezTo>
                  <a:pt x="643" y="401"/>
                  <a:pt x="619" y="377"/>
                  <a:pt x="619" y="349"/>
                </a:cubicBezTo>
                <a:cubicBezTo>
                  <a:pt x="619" y="320"/>
                  <a:pt x="643" y="296"/>
                  <a:pt x="672" y="296"/>
                </a:cubicBezTo>
                <a:close/>
                <a:moveTo>
                  <a:pt x="363" y="296"/>
                </a:moveTo>
                <a:cubicBezTo>
                  <a:pt x="391" y="296"/>
                  <a:pt x="415" y="320"/>
                  <a:pt x="415" y="349"/>
                </a:cubicBezTo>
                <a:cubicBezTo>
                  <a:pt x="415" y="377"/>
                  <a:pt x="391" y="401"/>
                  <a:pt x="363" y="401"/>
                </a:cubicBezTo>
                <a:cubicBezTo>
                  <a:pt x="334" y="401"/>
                  <a:pt x="310" y="377"/>
                  <a:pt x="310" y="349"/>
                </a:cubicBezTo>
                <a:cubicBezTo>
                  <a:pt x="310" y="320"/>
                  <a:pt x="334" y="296"/>
                  <a:pt x="363" y="296"/>
                </a:cubicBezTo>
                <a:close/>
                <a:moveTo>
                  <a:pt x="53" y="296"/>
                </a:moveTo>
                <a:cubicBezTo>
                  <a:pt x="82" y="296"/>
                  <a:pt x="106" y="320"/>
                  <a:pt x="106" y="349"/>
                </a:cubicBezTo>
                <a:cubicBezTo>
                  <a:pt x="106" y="377"/>
                  <a:pt x="82" y="401"/>
                  <a:pt x="53" y="401"/>
                </a:cubicBezTo>
                <a:cubicBezTo>
                  <a:pt x="24" y="401"/>
                  <a:pt x="0" y="377"/>
                  <a:pt x="0" y="349"/>
                </a:cubicBezTo>
                <a:cubicBezTo>
                  <a:pt x="0" y="320"/>
                  <a:pt x="24" y="296"/>
                  <a:pt x="53" y="296"/>
                </a:cubicBezTo>
                <a:close/>
                <a:moveTo>
                  <a:pt x="2530" y="0"/>
                </a:moveTo>
                <a:cubicBezTo>
                  <a:pt x="2558" y="0"/>
                  <a:pt x="2582" y="24"/>
                  <a:pt x="2582" y="53"/>
                </a:cubicBezTo>
                <a:cubicBezTo>
                  <a:pt x="2582" y="82"/>
                  <a:pt x="2558" y="106"/>
                  <a:pt x="2530" y="106"/>
                </a:cubicBezTo>
                <a:cubicBezTo>
                  <a:pt x="2500" y="106"/>
                  <a:pt x="2476" y="82"/>
                  <a:pt x="2476" y="53"/>
                </a:cubicBezTo>
                <a:cubicBezTo>
                  <a:pt x="2476" y="24"/>
                  <a:pt x="2500" y="0"/>
                  <a:pt x="2530" y="0"/>
                </a:cubicBezTo>
                <a:close/>
                <a:moveTo>
                  <a:pt x="2220" y="0"/>
                </a:moveTo>
                <a:cubicBezTo>
                  <a:pt x="2248" y="0"/>
                  <a:pt x="2272" y="24"/>
                  <a:pt x="2272" y="53"/>
                </a:cubicBezTo>
                <a:cubicBezTo>
                  <a:pt x="2272" y="82"/>
                  <a:pt x="2248" y="106"/>
                  <a:pt x="2220" y="106"/>
                </a:cubicBezTo>
                <a:cubicBezTo>
                  <a:pt x="2191" y="106"/>
                  <a:pt x="2167" y="82"/>
                  <a:pt x="2167" y="53"/>
                </a:cubicBezTo>
                <a:cubicBezTo>
                  <a:pt x="2167" y="24"/>
                  <a:pt x="2191" y="0"/>
                  <a:pt x="2220" y="0"/>
                </a:cubicBezTo>
                <a:close/>
                <a:moveTo>
                  <a:pt x="1910" y="0"/>
                </a:moveTo>
                <a:cubicBezTo>
                  <a:pt x="1939" y="0"/>
                  <a:pt x="1963" y="24"/>
                  <a:pt x="1963" y="53"/>
                </a:cubicBezTo>
                <a:cubicBezTo>
                  <a:pt x="1963" y="82"/>
                  <a:pt x="1939" y="106"/>
                  <a:pt x="1910" y="106"/>
                </a:cubicBezTo>
                <a:cubicBezTo>
                  <a:pt x="1881" y="106"/>
                  <a:pt x="1857" y="82"/>
                  <a:pt x="1857" y="53"/>
                </a:cubicBezTo>
                <a:cubicBezTo>
                  <a:pt x="1857" y="24"/>
                  <a:pt x="1881" y="0"/>
                  <a:pt x="1910" y="0"/>
                </a:cubicBezTo>
                <a:close/>
                <a:moveTo>
                  <a:pt x="1601" y="0"/>
                </a:moveTo>
                <a:cubicBezTo>
                  <a:pt x="1629" y="0"/>
                  <a:pt x="1653" y="24"/>
                  <a:pt x="1653" y="53"/>
                </a:cubicBezTo>
                <a:cubicBezTo>
                  <a:pt x="1653" y="82"/>
                  <a:pt x="1629" y="106"/>
                  <a:pt x="1601" y="106"/>
                </a:cubicBezTo>
                <a:cubicBezTo>
                  <a:pt x="1572" y="106"/>
                  <a:pt x="1548" y="82"/>
                  <a:pt x="1548" y="53"/>
                </a:cubicBezTo>
                <a:cubicBezTo>
                  <a:pt x="1548" y="24"/>
                  <a:pt x="1572" y="0"/>
                  <a:pt x="1601" y="0"/>
                </a:cubicBezTo>
                <a:close/>
                <a:moveTo>
                  <a:pt x="1291" y="0"/>
                </a:moveTo>
                <a:cubicBezTo>
                  <a:pt x="1320" y="0"/>
                  <a:pt x="1344" y="24"/>
                  <a:pt x="1344" y="53"/>
                </a:cubicBezTo>
                <a:cubicBezTo>
                  <a:pt x="1344" y="82"/>
                  <a:pt x="1320" y="106"/>
                  <a:pt x="1291" y="106"/>
                </a:cubicBezTo>
                <a:cubicBezTo>
                  <a:pt x="1262" y="106"/>
                  <a:pt x="1238" y="82"/>
                  <a:pt x="1238" y="53"/>
                </a:cubicBezTo>
                <a:cubicBezTo>
                  <a:pt x="1238" y="24"/>
                  <a:pt x="1262" y="0"/>
                  <a:pt x="1291" y="0"/>
                </a:cubicBezTo>
                <a:close/>
                <a:moveTo>
                  <a:pt x="982" y="0"/>
                </a:moveTo>
                <a:cubicBezTo>
                  <a:pt x="1010" y="0"/>
                  <a:pt x="1034" y="24"/>
                  <a:pt x="1034" y="53"/>
                </a:cubicBezTo>
                <a:cubicBezTo>
                  <a:pt x="1034" y="82"/>
                  <a:pt x="1010" y="106"/>
                  <a:pt x="982" y="106"/>
                </a:cubicBezTo>
                <a:cubicBezTo>
                  <a:pt x="953" y="106"/>
                  <a:pt x="929" y="82"/>
                  <a:pt x="929" y="53"/>
                </a:cubicBezTo>
                <a:cubicBezTo>
                  <a:pt x="929" y="24"/>
                  <a:pt x="953" y="0"/>
                  <a:pt x="982" y="0"/>
                </a:cubicBezTo>
                <a:close/>
                <a:moveTo>
                  <a:pt x="672" y="0"/>
                </a:moveTo>
                <a:cubicBezTo>
                  <a:pt x="701" y="0"/>
                  <a:pt x="725" y="24"/>
                  <a:pt x="725" y="53"/>
                </a:cubicBezTo>
                <a:cubicBezTo>
                  <a:pt x="725" y="82"/>
                  <a:pt x="701" y="106"/>
                  <a:pt x="672" y="106"/>
                </a:cubicBezTo>
                <a:cubicBezTo>
                  <a:pt x="643" y="106"/>
                  <a:pt x="619" y="82"/>
                  <a:pt x="619" y="53"/>
                </a:cubicBezTo>
                <a:cubicBezTo>
                  <a:pt x="619" y="24"/>
                  <a:pt x="643" y="0"/>
                  <a:pt x="672" y="0"/>
                </a:cubicBezTo>
                <a:close/>
                <a:moveTo>
                  <a:pt x="363" y="0"/>
                </a:moveTo>
                <a:cubicBezTo>
                  <a:pt x="391" y="0"/>
                  <a:pt x="415" y="24"/>
                  <a:pt x="415" y="53"/>
                </a:cubicBezTo>
                <a:cubicBezTo>
                  <a:pt x="415" y="82"/>
                  <a:pt x="391" y="106"/>
                  <a:pt x="363" y="106"/>
                </a:cubicBezTo>
                <a:cubicBezTo>
                  <a:pt x="334" y="106"/>
                  <a:pt x="310" y="82"/>
                  <a:pt x="310" y="53"/>
                </a:cubicBezTo>
                <a:cubicBezTo>
                  <a:pt x="310" y="24"/>
                  <a:pt x="334" y="0"/>
                  <a:pt x="363" y="0"/>
                </a:cubicBezTo>
                <a:close/>
                <a:moveTo>
                  <a:pt x="53" y="0"/>
                </a:moveTo>
                <a:cubicBezTo>
                  <a:pt x="82" y="0"/>
                  <a:pt x="106" y="24"/>
                  <a:pt x="106" y="53"/>
                </a:cubicBezTo>
                <a:cubicBezTo>
                  <a:pt x="106" y="82"/>
                  <a:pt x="82" y="106"/>
                  <a:pt x="53" y="106"/>
                </a:cubicBezTo>
                <a:cubicBezTo>
                  <a:pt x="24" y="106"/>
                  <a:pt x="0" y="82"/>
                  <a:pt x="0" y="53"/>
                </a:cubicBezTo>
                <a:cubicBezTo>
                  <a:pt x="0" y="24"/>
                  <a:pt x="24" y="0"/>
                  <a:pt x="53" y="0"/>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8" name="任意多边形 7"/>
          <p:cNvSpPr/>
          <p:nvPr userDrawn="1"/>
        </p:nvSpPr>
        <p:spPr>
          <a:xfrm>
            <a:off x="10088880" y="341630"/>
            <a:ext cx="1639570" cy="4425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3" h="783">
                <a:moveTo>
                  <a:pt x="0" y="60"/>
                </a:moveTo>
                <a:cubicBezTo>
                  <a:pt x="0" y="27"/>
                  <a:pt x="27" y="0"/>
                  <a:pt x="60" y="0"/>
                </a:cubicBezTo>
                <a:cubicBezTo>
                  <a:pt x="92" y="0"/>
                  <a:pt x="119" y="27"/>
                  <a:pt x="119" y="60"/>
                </a:cubicBezTo>
                <a:cubicBezTo>
                  <a:pt x="119" y="92"/>
                  <a:pt x="92" y="119"/>
                  <a:pt x="60" y="119"/>
                </a:cubicBezTo>
                <a:cubicBezTo>
                  <a:pt x="27" y="119"/>
                  <a:pt x="0" y="92"/>
                  <a:pt x="0" y="60"/>
                </a:cubicBezTo>
                <a:close/>
                <a:moveTo>
                  <a:pt x="348" y="60"/>
                </a:moveTo>
                <a:cubicBezTo>
                  <a:pt x="348" y="27"/>
                  <a:pt x="375" y="0"/>
                  <a:pt x="408" y="0"/>
                </a:cubicBezTo>
                <a:cubicBezTo>
                  <a:pt x="440" y="0"/>
                  <a:pt x="467" y="27"/>
                  <a:pt x="467" y="60"/>
                </a:cubicBezTo>
                <a:cubicBezTo>
                  <a:pt x="467" y="92"/>
                  <a:pt x="440" y="119"/>
                  <a:pt x="408" y="119"/>
                </a:cubicBezTo>
                <a:cubicBezTo>
                  <a:pt x="375" y="119"/>
                  <a:pt x="348" y="92"/>
                  <a:pt x="348" y="60"/>
                </a:cubicBezTo>
                <a:close/>
                <a:moveTo>
                  <a:pt x="696" y="60"/>
                </a:moveTo>
                <a:cubicBezTo>
                  <a:pt x="696" y="27"/>
                  <a:pt x="723" y="0"/>
                  <a:pt x="756" y="0"/>
                </a:cubicBezTo>
                <a:cubicBezTo>
                  <a:pt x="788" y="0"/>
                  <a:pt x="815" y="27"/>
                  <a:pt x="815" y="60"/>
                </a:cubicBezTo>
                <a:cubicBezTo>
                  <a:pt x="815" y="92"/>
                  <a:pt x="788" y="119"/>
                  <a:pt x="756" y="119"/>
                </a:cubicBezTo>
                <a:cubicBezTo>
                  <a:pt x="723" y="119"/>
                  <a:pt x="696" y="92"/>
                  <a:pt x="696" y="60"/>
                </a:cubicBezTo>
                <a:close/>
                <a:moveTo>
                  <a:pt x="1044" y="60"/>
                </a:moveTo>
                <a:cubicBezTo>
                  <a:pt x="1044" y="27"/>
                  <a:pt x="1071" y="0"/>
                  <a:pt x="1104" y="0"/>
                </a:cubicBezTo>
                <a:cubicBezTo>
                  <a:pt x="1136" y="0"/>
                  <a:pt x="1163" y="27"/>
                  <a:pt x="1163" y="60"/>
                </a:cubicBezTo>
                <a:cubicBezTo>
                  <a:pt x="1163" y="92"/>
                  <a:pt x="1136" y="119"/>
                  <a:pt x="1104" y="119"/>
                </a:cubicBezTo>
                <a:cubicBezTo>
                  <a:pt x="1071" y="119"/>
                  <a:pt x="1044" y="92"/>
                  <a:pt x="1044" y="60"/>
                </a:cubicBezTo>
                <a:close/>
                <a:moveTo>
                  <a:pt x="1392" y="60"/>
                </a:moveTo>
                <a:cubicBezTo>
                  <a:pt x="1392" y="27"/>
                  <a:pt x="1419" y="0"/>
                  <a:pt x="1452" y="0"/>
                </a:cubicBezTo>
                <a:cubicBezTo>
                  <a:pt x="1484" y="0"/>
                  <a:pt x="1511" y="27"/>
                  <a:pt x="1511" y="60"/>
                </a:cubicBezTo>
                <a:cubicBezTo>
                  <a:pt x="1511" y="92"/>
                  <a:pt x="1484" y="119"/>
                  <a:pt x="1452" y="119"/>
                </a:cubicBezTo>
                <a:cubicBezTo>
                  <a:pt x="1419" y="119"/>
                  <a:pt x="1392" y="92"/>
                  <a:pt x="1392" y="60"/>
                </a:cubicBezTo>
                <a:close/>
                <a:moveTo>
                  <a:pt x="1740" y="60"/>
                </a:moveTo>
                <a:cubicBezTo>
                  <a:pt x="1740" y="27"/>
                  <a:pt x="1767" y="0"/>
                  <a:pt x="1800" y="0"/>
                </a:cubicBezTo>
                <a:cubicBezTo>
                  <a:pt x="1832" y="0"/>
                  <a:pt x="1859" y="27"/>
                  <a:pt x="1859" y="60"/>
                </a:cubicBezTo>
                <a:cubicBezTo>
                  <a:pt x="1859" y="92"/>
                  <a:pt x="1832" y="119"/>
                  <a:pt x="1800" y="119"/>
                </a:cubicBezTo>
                <a:cubicBezTo>
                  <a:pt x="1767" y="119"/>
                  <a:pt x="1740" y="92"/>
                  <a:pt x="1740" y="60"/>
                </a:cubicBezTo>
                <a:close/>
                <a:moveTo>
                  <a:pt x="2088" y="60"/>
                </a:moveTo>
                <a:cubicBezTo>
                  <a:pt x="2088" y="27"/>
                  <a:pt x="2115" y="0"/>
                  <a:pt x="2148" y="0"/>
                </a:cubicBezTo>
                <a:cubicBezTo>
                  <a:pt x="2180" y="0"/>
                  <a:pt x="2207" y="27"/>
                  <a:pt x="2207" y="60"/>
                </a:cubicBezTo>
                <a:cubicBezTo>
                  <a:pt x="2207" y="92"/>
                  <a:pt x="2180" y="119"/>
                  <a:pt x="2148" y="119"/>
                </a:cubicBezTo>
                <a:cubicBezTo>
                  <a:pt x="2115" y="119"/>
                  <a:pt x="2088" y="92"/>
                  <a:pt x="2088" y="60"/>
                </a:cubicBezTo>
                <a:close/>
                <a:moveTo>
                  <a:pt x="2436" y="60"/>
                </a:moveTo>
                <a:cubicBezTo>
                  <a:pt x="2436" y="27"/>
                  <a:pt x="2463" y="0"/>
                  <a:pt x="2496" y="0"/>
                </a:cubicBezTo>
                <a:cubicBezTo>
                  <a:pt x="2528" y="0"/>
                  <a:pt x="2555" y="27"/>
                  <a:pt x="2555" y="60"/>
                </a:cubicBezTo>
                <a:cubicBezTo>
                  <a:pt x="2555" y="92"/>
                  <a:pt x="2528" y="119"/>
                  <a:pt x="2496" y="119"/>
                </a:cubicBezTo>
                <a:cubicBezTo>
                  <a:pt x="2463" y="119"/>
                  <a:pt x="2436" y="92"/>
                  <a:pt x="2436" y="60"/>
                </a:cubicBezTo>
                <a:close/>
                <a:moveTo>
                  <a:pt x="2784" y="60"/>
                </a:moveTo>
                <a:cubicBezTo>
                  <a:pt x="2784" y="27"/>
                  <a:pt x="2811" y="0"/>
                  <a:pt x="2844" y="0"/>
                </a:cubicBezTo>
                <a:cubicBezTo>
                  <a:pt x="2876" y="0"/>
                  <a:pt x="2903" y="27"/>
                  <a:pt x="2903" y="60"/>
                </a:cubicBezTo>
                <a:cubicBezTo>
                  <a:pt x="2903" y="92"/>
                  <a:pt x="2876" y="119"/>
                  <a:pt x="2844" y="119"/>
                </a:cubicBezTo>
                <a:cubicBezTo>
                  <a:pt x="2811" y="119"/>
                  <a:pt x="2784" y="92"/>
                  <a:pt x="2784" y="60"/>
                </a:cubicBezTo>
                <a:close/>
                <a:moveTo>
                  <a:pt x="0" y="392"/>
                </a:moveTo>
                <a:cubicBezTo>
                  <a:pt x="0" y="359"/>
                  <a:pt x="27" y="332"/>
                  <a:pt x="60" y="332"/>
                </a:cubicBezTo>
                <a:cubicBezTo>
                  <a:pt x="92" y="332"/>
                  <a:pt x="119" y="359"/>
                  <a:pt x="119" y="392"/>
                </a:cubicBezTo>
                <a:cubicBezTo>
                  <a:pt x="119" y="424"/>
                  <a:pt x="92" y="451"/>
                  <a:pt x="60" y="451"/>
                </a:cubicBezTo>
                <a:cubicBezTo>
                  <a:pt x="27" y="451"/>
                  <a:pt x="0" y="424"/>
                  <a:pt x="0" y="392"/>
                </a:cubicBezTo>
                <a:close/>
                <a:moveTo>
                  <a:pt x="348" y="392"/>
                </a:moveTo>
                <a:cubicBezTo>
                  <a:pt x="348" y="359"/>
                  <a:pt x="375" y="332"/>
                  <a:pt x="408" y="332"/>
                </a:cubicBezTo>
                <a:cubicBezTo>
                  <a:pt x="440" y="332"/>
                  <a:pt x="467" y="359"/>
                  <a:pt x="467" y="392"/>
                </a:cubicBezTo>
                <a:cubicBezTo>
                  <a:pt x="467" y="424"/>
                  <a:pt x="440" y="451"/>
                  <a:pt x="408" y="451"/>
                </a:cubicBezTo>
                <a:cubicBezTo>
                  <a:pt x="375" y="451"/>
                  <a:pt x="348" y="424"/>
                  <a:pt x="348" y="392"/>
                </a:cubicBezTo>
                <a:close/>
                <a:moveTo>
                  <a:pt x="696" y="392"/>
                </a:moveTo>
                <a:cubicBezTo>
                  <a:pt x="696" y="359"/>
                  <a:pt x="723" y="332"/>
                  <a:pt x="756" y="332"/>
                </a:cubicBezTo>
                <a:cubicBezTo>
                  <a:pt x="788" y="332"/>
                  <a:pt x="815" y="359"/>
                  <a:pt x="815" y="392"/>
                </a:cubicBezTo>
                <a:cubicBezTo>
                  <a:pt x="815" y="424"/>
                  <a:pt x="788" y="451"/>
                  <a:pt x="756" y="451"/>
                </a:cubicBezTo>
                <a:cubicBezTo>
                  <a:pt x="723" y="451"/>
                  <a:pt x="696" y="424"/>
                  <a:pt x="696" y="392"/>
                </a:cubicBezTo>
                <a:close/>
                <a:moveTo>
                  <a:pt x="1044" y="392"/>
                </a:moveTo>
                <a:cubicBezTo>
                  <a:pt x="1044" y="359"/>
                  <a:pt x="1071" y="332"/>
                  <a:pt x="1104" y="332"/>
                </a:cubicBezTo>
                <a:cubicBezTo>
                  <a:pt x="1136" y="332"/>
                  <a:pt x="1163" y="359"/>
                  <a:pt x="1163" y="392"/>
                </a:cubicBezTo>
                <a:cubicBezTo>
                  <a:pt x="1163" y="424"/>
                  <a:pt x="1136" y="451"/>
                  <a:pt x="1104" y="451"/>
                </a:cubicBezTo>
                <a:cubicBezTo>
                  <a:pt x="1071" y="451"/>
                  <a:pt x="1044" y="424"/>
                  <a:pt x="1044" y="392"/>
                </a:cubicBezTo>
                <a:close/>
                <a:moveTo>
                  <a:pt x="1392" y="392"/>
                </a:moveTo>
                <a:cubicBezTo>
                  <a:pt x="1392" y="359"/>
                  <a:pt x="1419" y="332"/>
                  <a:pt x="1452" y="332"/>
                </a:cubicBezTo>
                <a:cubicBezTo>
                  <a:pt x="1484" y="332"/>
                  <a:pt x="1511" y="359"/>
                  <a:pt x="1511" y="392"/>
                </a:cubicBezTo>
                <a:cubicBezTo>
                  <a:pt x="1511" y="424"/>
                  <a:pt x="1484" y="451"/>
                  <a:pt x="1452" y="451"/>
                </a:cubicBezTo>
                <a:cubicBezTo>
                  <a:pt x="1419" y="451"/>
                  <a:pt x="1392" y="424"/>
                  <a:pt x="1392" y="392"/>
                </a:cubicBezTo>
                <a:close/>
                <a:moveTo>
                  <a:pt x="1740" y="392"/>
                </a:moveTo>
                <a:cubicBezTo>
                  <a:pt x="1740" y="359"/>
                  <a:pt x="1767" y="332"/>
                  <a:pt x="1800" y="332"/>
                </a:cubicBezTo>
                <a:cubicBezTo>
                  <a:pt x="1832" y="332"/>
                  <a:pt x="1859" y="359"/>
                  <a:pt x="1859" y="392"/>
                </a:cubicBezTo>
                <a:cubicBezTo>
                  <a:pt x="1859" y="424"/>
                  <a:pt x="1832" y="451"/>
                  <a:pt x="1800" y="451"/>
                </a:cubicBezTo>
                <a:cubicBezTo>
                  <a:pt x="1767" y="451"/>
                  <a:pt x="1740" y="424"/>
                  <a:pt x="1740" y="392"/>
                </a:cubicBezTo>
                <a:close/>
                <a:moveTo>
                  <a:pt x="2088" y="392"/>
                </a:moveTo>
                <a:cubicBezTo>
                  <a:pt x="2088" y="359"/>
                  <a:pt x="2115" y="332"/>
                  <a:pt x="2148" y="332"/>
                </a:cubicBezTo>
                <a:cubicBezTo>
                  <a:pt x="2180" y="332"/>
                  <a:pt x="2207" y="359"/>
                  <a:pt x="2207" y="392"/>
                </a:cubicBezTo>
                <a:cubicBezTo>
                  <a:pt x="2207" y="424"/>
                  <a:pt x="2180" y="451"/>
                  <a:pt x="2148" y="451"/>
                </a:cubicBezTo>
                <a:cubicBezTo>
                  <a:pt x="2115" y="451"/>
                  <a:pt x="2088" y="424"/>
                  <a:pt x="2088" y="392"/>
                </a:cubicBezTo>
                <a:close/>
                <a:moveTo>
                  <a:pt x="2436" y="392"/>
                </a:moveTo>
                <a:cubicBezTo>
                  <a:pt x="2436" y="359"/>
                  <a:pt x="2463" y="332"/>
                  <a:pt x="2496" y="332"/>
                </a:cubicBezTo>
                <a:cubicBezTo>
                  <a:pt x="2528" y="332"/>
                  <a:pt x="2555" y="359"/>
                  <a:pt x="2555" y="392"/>
                </a:cubicBezTo>
                <a:cubicBezTo>
                  <a:pt x="2555" y="424"/>
                  <a:pt x="2528" y="451"/>
                  <a:pt x="2496" y="451"/>
                </a:cubicBezTo>
                <a:cubicBezTo>
                  <a:pt x="2463" y="451"/>
                  <a:pt x="2436" y="424"/>
                  <a:pt x="2436" y="392"/>
                </a:cubicBezTo>
                <a:close/>
                <a:moveTo>
                  <a:pt x="2784" y="392"/>
                </a:moveTo>
                <a:cubicBezTo>
                  <a:pt x="2784" y="359"/>
                  <a:pt x="2811" y="332"/>
                  <a:pt x="2844" y="332"/>
                </a:cubicBezTo>
                <a:cubicBezTo>
                  <a:pt x="2876" y="332"/>
                  <a:pt x="2903" y="359"/>
                  <a:pt x="2903" y="392"/>
                </a:cubicBezTo>
                <a:cubicBezTo>
                  <a:pt x="2903" y="424"/>
                  <a:pt x="2876" y="451"/>
                  <a:pt x="2844" y="451"/>
                </a:cubicBezTo>
                <a:cubicBezTo>
                  <a:pt x="2811" y="451"/>
                  <a:pt x="2784" y="424"/>
                  <a:pt x="2784" y="392"/>
                </a:cubicBezTo>
                <a:close/>
                <a:moveTo>
                  <a:pt x="0" y="724"/>
                </a:moveTo>
                <a:cubicBezTo>
                  <a:pt x="0" y="691"/>
                  <a:pt x="27" y="664"/>
                  <a:pt x="60" y="664"/>
                </a:cubicBezTo>
                <a:cubicBezTo>
                  <a:pt x="92" y="664"/>
                  <a:pt x="119" y="691"/>
                  <a:pt x="119" y="724"/>
                </a:cubicBezTo>
                <a:cubicBezTo>
                  <a:pt x="119" y="756"/>
                  <a:pt x="92" y="783"/>
                  <a:pt x="60" y="783"/>
                </a:cubicBezTo>
                <a:cubicBezTo>
                  <a:pt x="27" y="783"/>
                  <a:pt x="0" y="756"/>
                  <a:pt x="0" y="724"/>
                </a:cubicBezTo>
                <a:close/>
                <a:moveTo>
                  <a:pt x="348" y="724"/>
                </a:moveTo>
                <a:cubicBezTo>
                  <a:pt x="348" y="691"/>
                  <a:pt x="375" y="664"/>
                  <a:pt x="408" y="664"/>
                </a:cubicBezTo>
                <a:cubicBezTo>
                  <a:pt x="440" y="664"/>
                  <a:pt x="467" y="691"/>
                  <a:pt x="467" y="724"/>
                </a:cubicBezTo>
                <a:cubicBezTo>
                  <a:pt x="467" y="756"/>
                  <a:pt x="440" y="783"/>
                  <a:pt x="408" y="783"/>
                </a:cubicBezTo>
                <a:cubicBezTo>
                  <a:pt x="375" y="783"/>
                  <a:pt x="348" y="756"/>
                  <a:pt x="348" y="724"/>
                </a:cubicBezTo>
                <a:close/>
                <a:moveTo>
                  <a:pt x="696" y="724"/>
                </a:moveTo>
                <a:cubicBezTo>
                  <a:pt x="696" y="691"/>
                  <a:pt x="723" y="664"/>
                  <a:pt x="756" y="664"/>
                </a:cubicBezTo>
                <a:cubicBezTo>
                  <a:pt x="788" y="664"/>
                  <a:pt x="815" y="691"/>
                  <a:pt x="815" y="724"/>
                </a:cubicBezTo>
                <a:cubicBezTo>
                  <a:pt x="815" y="756"/>
                  <a:pt x="788" y="783"/>
                  <a:pt x="756" y="783"/>
                </a:cubicBezTo>
                <a:cubicBezTo>
                  <a:pt x="723" y="783"/>
                  <a:pt x="696" y="756"/>
                  <a:pt x="696" y="724"/>
                </a:cubicBezTo>
                <a:close/>
                <a:moveTo>
                  <a:pt x="1044" y="724"/>
                </a:moveTo>
                <a:cubicBezTo>
                  <a:pt x="1044" y="691"/>
                  <a:pt x="1071" y="664"/>
                  <a:pt x="1104" y="664"/>
                </a:cubicBezTo>
                <a:cubicBezTo>
                  <a:pt x="1136" y="664"/>
                  <a:pt x="1163" y="691"/>
                  <a:pt x="1163" y="724"/>
                </a:cubicBezTo>
                <a:cubicBezTo>
                  <a:pt x="1163" y="756"/>
                  <a:pt x="1136" y="783"/>
                  <a:pt x="1104" y="783"/>
                </a:cubicBezTo>
                <a:cubicBezTo>
                  <a:pt x="1071" y="783"/>
                  <a:pt x="1044" y="756"/>
                  <a:pt x="1044" y="724"/>
                </a:cubicBezTo>
                <a:close/>
                <a:moveTo>
                  <a:pt x="1392" y="724"/>
                </a:moveTo>
                <a:cubicBezTo>
                  <a:pt x="1392" y="691"/>
                  <a:pt x="1419" y="664"/>
                  <a:pt x="1452" y="664"/>
                </a:cubicBezTo>
                <a:cubicBezTo>
                  <a:pt x="1484" y="664"/>
                  <a:pt x="1511" y="691"/>
                  <a:pt x="1511" y="724"/>
                </a:cubicBezTo>
                <a:cubicBezTo>
                  <a:pt x="1511" y="756"/>
                  <a:pt x="1484" y="783"/>
                  <a:pt x="1452" y="783"/>
                </a:cubicBezTo>
                <a:cubicBezTo>
                  <a:pt x="1419" y="783"/>
                  <a:pt x="1392" y="756"/>
                  <a:pt x="1392" y="724"/>
                </a:cubicBezTo>
                <a:close/>
                <a:moveTo>
                  <a:pt x="1740" y="724"/>
                </a:moveTo>
                <a:cubicBezTo>
                  <a:pt x="1740" y="691"/>
                  <a:pt x="1767" y="664"/>
                  <a:pt x="1800" y="664"/>
                </a:cubicBezTo>
                <a:cubicBezTo>
                  <a:pt x="1832" y="664"/>
                  <a:pt x="1859" y="691"/>
                  <a:pt x="1859" y="724"/>
                </a:cubicBezTo>
                <a:cubicBezTo>
                  <a:pt x="1859" y="756"/>
                  <a:pt x="1832" y="783"/>
                  <a:pt x="1800" y="783"/>
                </a:cubicBezTo>
                <a:cubicBezTo>
                  <a:pt x="1767" y="783"/>
                  <a:pt x="1740" y="756"/>
                  <a:pt x="1740" y="724"/>
                </a:cubicBezTo>
                <a:close/>
                <a:moveTo>
                  <a:pt x="2088" y="724"/>
                </a:moveTo>
                <a:cubicBezTo>
                  <a:pt x="2088" y="691"/>
                  <a:pt x="2115" y="664"/>
                  <a:pt x="2148" y="664"/>
                </a:cubicBezTo>
                <a:cubicBezTo>
                  <a:pt x="2180" y="664"/>
                  <a:pt x="2207" y="691"/>
                  <a:pt x="2207" y="724"/>
                </a:cubicBezTo>
                <a:cubicBezTo>
                  <a:pt x="2207" y="756"/>
                  <a:pt x="2180" y="783"/>
                  <a:pt x="2148" y="783"/>
                </a:cubicBezTo>
                <a:cubicBezTo>
                  <a:pt x="2115" y="783"/>
                  <a:pt x="2088" y="756"/>
                  <a:pt x="2088" y="724"/>
                </a:cubicBezTo>
                <a:close/>
                <a:moveTo>
                  <a:pt x="2436" y="724"/>
                </a:moveTo>
                <a:cubicBezTo>
                  <a:pt x="2436" y="691"/>
                  <a:pt x="2463" y="664"/>
                  <a:pt x="2496" y="664"/>
                </a:cubicBezTo>
                <a:cubicBezTo>
                  <a:pt x="2528" y="664"/>
                  <a:pt x="2555" y="691"/>
                  <a:pt x="2555" y="724"/>
                </a:cubicBezTo>
                <a:cubicBezTo>
                  <a:pt x="2555" y="756"/>
                  <a:pt x="2528" y="783"/>
                  <a:pt x="2496" y="783"/>
                </a:cubicBezTo>
                <a:cubicBezTo>
                  <a:pt x="2463" y="783"/>
                  <a:pt x="2436" y="756"/>
                  <a:pt x="2436" y="724"/>
                </a:cubicBezTo>
                <a:close/>
                <a:moveTo>
                  <a:pt x="2784" y="724"/>
                </a:moveTo>
                <a:cubicBezTo>
                  <a:pt x="2784" y="691"/>
                  <a:pt x="2811" y="664"/>
                  <a:pt x="2844" y="664"/>
                </a:cubicBezTo>
                <a:cubicBezTo>
                  <a:pt x="2876" y="664"/>
                  <a:pt x="2903" y="691"/>
                  <a:pt x="2903" y="724"/>
                </a:cubicBezTo>
                <a:cubicBezTo>
                  <a:pt x="2903" y="756"/>
                  <a:pt x="2876" y="783"/>
                  <a:pt x="2844" y="783"/>
                </a:cubicBezTo>
                <a:cubicBezTo>
                  <a:pt x="2811" y="783"/>
                  <a:pt x="2784" y="756"/>
                  <a:pt x="2784" y="724"/>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2" name="任意多边形 11"/>
          <p:cNvSpPr/>
          <p:nvPr userDrawn="1"/>
        </p:nvSpPr>
        <p:spPr>
          <a:xfrm>
            <a:off x="10413365" y="6539570"/>
            <a:ext cx="1639570" cy="2549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82" h="401">
                <a:moveTo>
                  <a:pt x="2530" y="296"/>
                </a:moveTo>
                <a:cubicBezTo>
                  <a:pt x="2558" y="296"/>
                  <a:pt x="2582" y="320"/>
                  <a:pt x="2582" y="349"/>
                </a:cubicBezTo>
                <a:cubicBezTo>
                  <a:pt x="2582" y="377"/>
                  <a:pt x="2558" y="401"/>
                  <a:pt x="2530" y="401"/>
                </a:cubicBezTo>
                <a:cubicBezTo>
                  <a:pt x="2500" y="401"/>
                  <a:pt x="2476" y="377"/>
                  <a:pt x="2476" y="349"/>
                </a:cubicBezTo>
                <a:cubicBezTo>
                  <a:pt x="2476" y="320"/>
                  <a:pt x="2500" y="296"/>
                  <a:pt x="2530" y="296"/>
                </a:cubicBezTo>
                <a:close/>
                <a:moveTo>
                  <a:pt x="2220" y="296"/>
                </a:moveTo>
                <a:cubicBezTo>
                  <a:pt x="2248" y="296"/>
                  <a:pt x="2272" y="320"/>
                  <a:pt x="2272" y="349"/>
                </a:cubicBezTo>
                <a:cubicBezTo>
                  <a:pt x="2272" y="377"/>
                  <a:pt x="2248" y="401"/>
                  <a:pt x="2220" y="401"/>
                </a:cubicBezTo>
                <a:cubicBezTo>
                  <a:pt x="2191" y="401"/>
                  <a:pt x="2167" y="377"/>
                  <a:pt x="2167" y="349"/>
                </a:cubicBezTo>
                <a:cubicBezTo>
                  <a:pt x="2167" y="320"/>
                  <a:pt x="2191" y="296"/>
                  <a:pt x="2220" y="296"/>
                </a:cubicBezTo>
                <a:close/>
                <a:moveTo>
                  <a:pt x="1910" y="296"/>
                </a:moveTo>
                <a:cubicBezTo>
                  <a:pt x="1939" y="296"/>
                  <a:pt x="1963" y="320"/>
                  <a:pt x="1963" y="349"/>
                </a:cubicBezTo>
                <a:cubicBezTo>
                  <a:pt x="1963" y="377"/>
                  <a:pt x="1939" y="401"/>
                  <a:pt x="1910" y="401"/>
                </a:cubicBezTo>
                <a:cubicBezTo>
                  <a:pt x="1881" y="401"/>
                  <a:pt x="1857" y="377"/>
                  <a:pt x="1857" y="349"/>
                </a:cubicBezTo>
                <a:cubicBezTo>
                  <a:pt x="1857" y="320"/>
                  <a:pt x="1881" y="296"/>
                  <a:pt x="1910" y="296"/>
                </a:cubicBezTo>
                <a:close/>
                <a:moveTo>
                  <a:pt x="1601" y="296"/>
                </a:moveTo>
                <a:cubicBezTo>
                  <a:pt x="1629" y="296"/>
                  <a:pt x="1653" y="320"/>
                  <a:pt x="1653" y="349"/>
                </a:cubicBezTo>
                <a:cubicBezTo>
                  <a:pt x="1653" y="377"/>
                  <a:pt x="1629" y="401"/>
                  <a:pt x="1601" y="401"/>
                </a:cubicBezTo>
                <a:cubicBezTo>
                  <a:pt x="1572" y="401"/>
                  <a:pt x="1548" y="377"/>
                  <a:pt x="1548" y="349"/>
                </a:cubicBezTo>
                <a:cubicBezTo>
                  <a:pt x="1548" y="320"/>
                  <a:pt x="1572" y="296"/>
                  <a:pt x="1601" y="296"/>
                </a:cubicBezTo>
                <a:close/>
                <a:moveTo>
                  <a:pt x="1291" y="296"/>
                </a:moveTo>
                <a:cubicBezTo>
                  <a:pt x="1320" y="296"/>
                  <a:pt x="1344" y="320"/>
                  <a:pt x="1344" y="349"/>
                </a:cubicBezTo>
                <a:cubicBezTo>
                  <a:pt x="1344" y="377"/>
                  <a:pt x="1320" y="401"/>
                  <a:pt x="1291" y="401"/>
                </a:cubicBezTo>
                <a:cubicBezTo>
                  <a:pt x="1262" y="401"/>
                  <a:pt x="1238" y="377"/>
                  <a:pt x="1238" y="349"/>
                </a:cubicBezTo>
                <a:cubicBezTo>
                  <a:pt x="1238" y="320"/>
                  <a:pt x="1262" y="296"/>
                  <a:pt x="1291" y="296"/>
                </a:cubicBezTo>
                <a:close/>
                <a:moveTo>
                  <a:pt x="982" y="296"/>
                </a:moveTo>
                <a:cubicBezTo>
                  <a:pt x="1010" y="296"/>
                  <a:pt x="1034" y="320"/>
                  <a:pt x="1034" y="349"/>
                </a:cubicBezTo>
                <a:cubicBezTo>
                  <a:pt x="1034" y="377"/>
                  <a:pt x="1010" y="401"/>
                  <a:pt x="982" y="401"/>
                </a:cubicBezTo>
                <a:cubicBezTo>
                  <a:pt x="953" y="401"/>
                  <a:pt x="929" y="377"/>
                  <a:pt x="929" y="349"/>
                </a:cubicBezTo>
                <a:cubicBezTo>
                  <a:pt x="929" y="320"/>
                  <a:pt x="953" y="296"/>
                  <a:pt x="982" y="296"/>
                </a:cubicBezTo>
                <a:close/>
                <a:moveTo>
                  <a:pt x="672" y="296"/>
                </a:moveTo>
                <a:cubicBezTo>
                  <a:pt x="701" y="296"/>
                  <a:pt x="725" y="320"/>
                  <a:pt x="725" y="349"/>
                </a:cubicBezTo>
                <a:cubicBezTo>
                  <a:pt x="725" y="377"/>
                  <a:pt x="701" y="401"/>
                  <a:pt x="672" y="401"/>
                </a:cubicBezTo>
                <a:cubicBezTo>
                  <a:pt x="643" y="401"/>
                  <a:pt x="619" y="377"/>
                  <a:pt x="619" y="349"/>
                </a:cubicBezTo>
                <a:cubicBezTo>
                  <a:pt x="619" y="320"/>
                  <a:pt x="643" y="296"/>
                  <a:pt x="672" y="296"/>
                </a:cubicBezTo>
                <a:close/>
                <a:moveTo>
                  <a:pt x="363" y="296"/>
                </a:moveTo>
                <a:cubicBezTo>
                  <a:pt x="391" y="296"/>
                  <a:pt x="415" y="320"/>
                  <a:pt x="415" y="349"/>
                </a:cubicBezTo>
                <a:cubicBezTo>
                  <a:pt x="415" y="377"/>
                  <a:pt x="391" y="401"/>
                  <a:pt x="363" y="401"/>
                </a:cubicBezTo>
                <a:cubicBezTo>
                  <a:pt x="334" y="401"/>
                  <a:pt x="310" y="377"/>
                  <a:pt x="310" y="349"/>
                </a:cubicBezTo>
                <a:cubicBezTo>
                  <a:pt x="310" y="320"/>
                  <a:pt x="334" y="296"/>
                  <a:pt x="363" y="296"/>
                </a:cubicBezTo>
                <a:close/>
                <a:moveTo>
                  <a:pt x="53" y="296"/>
                </a:moveTo>
                <a:cubicBezTo>
                  <a:pt x="82" y="296"/>
                  <a:pt x="106" y="320"/>
                  <a:pt x="106" y="349"/>
                </a:cubicBezTo>
                <a:cubicBezTo>
                  <a:pt x="106" y="377"/>
                  <a:pt x="82" y="401"/>
                  <a:pt x="53" y="401"/>
                </a:cubicBezTo>
                <a:cubicBezTo>
                  <a:pt x="24" y="401"/>
                  <a:pt x="0" y="377"/>
                  <a:pt x="0" y="349"/>
                </a:cubicBezTo>
                <a:cubicBezTo>
                  <a:pt x="0" y="320"/>
                  <a:pt x="24" y="296"/>
                  <a:pt x="53" y="296"/>
                </a:cubicBezTo>
                <a:close/>
                <a:moveTo>
                  <a:pt x="2530" y="0"/>
                </a:moveTo>
                <a:cubicBezTo>
                  <a:pt x="2558" y="0"/>
                  <a:pt x="2582" y="24"/>
                  <a:pt x="2582" y="53"/>
                </a:cubicBezTo>
                <a:cubicBezTo>
                  <a:pt x="2582" y="82"/>
                  <a:pt x="2558" y="106"/>
                  <a:pt x="2530" y="106"/>
                </a:cubicBezTo>
                <a:cubicBezTo>
                  <a:pt x="2500" y="106"/>
                  <a:pt x="2476" y="82"/>
                  <a:pt x="2476" y="53"/>
                </a:cubicBezTo>
                <a:cubicBezTo>
                  <a:pt x="2476" y="24"/>
                  <a:pt x="2500" y="0"/>
                  <a:pt x="2530" y="0"/>
                </a:cubicBezTo>
                <a:close/>
                <a:moveTo>
                  <a:pt x="2220" y="0"/>
                </a:moveTo>
                <a:cubicBezTo>
                  <a:pt x="2248" y="0"/>
                  <a:pt x="2272" y="24"/>
                  <a:pt x="2272" y="53"/>
                </a:cubicBezTo>
                <a:cubicBezTo>
                  <a:pt x="2272" y="82"/>
                  <a:pt x="2248" y="106"/>
                  <a:pt x="2220" y="106"/>
                </a:cubicBezTo>
                <a:cubicBezTo>
                  <a:pt x="2191" y="106"/>
                  <a:pt x="2167" y="82"/>
                  <a:pt x="2167" y="53"/>
                </a:cubicBezTo>
                <a:cubicBezTo>
                  <a:pt x="2167" y="24"/>
                  <a:pt x="2191" y="0"/>
                  <a:pt x="2220" y="0"/>
                </a:cubicBezTo>
                <a:close/>
                <a:moveTo>
                  <a:pt x="1910" y="0"/>
                </a:moveTo>
                <a:cubicBezTo>
                  <a:pt x="1939" y="0"/>
                  <a:pt x="1963" y="24"/>
                  <a:pt x="1963" y="53"/>
                </a:cubicBezTo>
                <a:cubicBezTo>
                  <a:pt x="1963" y="82"/>
                  <a:pt x="1939" y="106"/>
                  <a:pt x="1910" y="106"/>
                </a:cubicBezTo>
                <a:cubicBezTo>
                  <a:pt x="1881" y="106"/>
                  <a:pt x="1857" y="82"/>
                  <a:pt x="1857" y="53"/>
                </a:cubicBezTo>
                <a:cubicBezTo>
                  <a:pt x="1857" y="24"/>
                  <a:pt x="1881" y="0"/>
                  <a:pt x="1910" y="0"/>
                </a:cubicBezTo>
                <a:close/>
                <a:moveTo>
                  <a:pt x="1601" y="0"/>
                </a:moveTo>
                <a:cubicBezTo>
                  <a:pt x="1629" y="0"/>
                  <a:pt x="1653" y="24"/>
                  <a:pt x="1653" y="53"/>
                </a:cubicBezTo>
                <a:cubicBezTo>
                  <a:pt x="1653" y="82"/>
                  <a:pt x="1629" y="106"/>
                  <a:pt x="1601" y="106"/>
                </a:cubicBezTo>
                <a:cubicBezTo>
                  <a:pt x="1572" y="106"/>
                  <a:pt x="1548" y="82"/>
                  <a:pt x="1548" y="53"/>
                </a:cubicBezTo>
                <a:cubicBezTo>
                  <a:pt x="1548" y="24"/>
                  <a:pt x="1572" y="0"/>
                  <a:pt x="1601" y="0"/>
                </a:cubicBezTo>
                <a:close/>
                <a:moveTo>
                  <a:pt x="1291" y="0"/>
                </a:moveTo>
                <a:cubicBezTo>
                  <a:pt x="1320" y="0"/>
                  <a:pt x="1344" y="24"/>
                  <a:pt x="1344" y="53"/>
                </a:cubicBezTo>
                <a:cubicBezTo>
                  <a:pt x="1344" y="82"/>
                  <a:pt x="1320" y="106"/>
                  <a:pt x="1291" y="106"/>
                </a:cubicBezTo>
                <a:cubicBezTo>
                  <a:pt x="1262" y="106"/>
                  <a:pt x="1238" y="82"/>
                  <a:pt x="1238" y="53"/>
                </a:cubicBezTo>
                <a:cubicBezTo>
                  <a:pt x="1238" y="24"/>
                  <a:pt x="1262" y="0"/>
                  <a:pt x="1291" y="0"/>
                </a:cubicBezTo>
                <a:close/>
                <a:moveTo>
                  <a:pt x="982" y="0"/>
                </a:moveTo>
                <a:cubicBezTo>
                  <a:pt x="1010" y="0"/>
                  <a:pt x="1034" y="24"/>
                  <a:pt x="1034" y="53"/>
                </a:cubicBezTo>
                <a:cubicBezTo>
                  <a:pt x="1034" y="82"/>
                  <a:pt x="1010" y="106"/>
                  <a:pt x="982" y="106"/>
                </a:cubicBezTo>
                <a:cubicBezTo>
                  <a:pt x="953" y="106"/>
                  <a:pt x="929" y="82"/>
                  <a:pt x="929" y="53"/>
                </a:cubicBezTo>
                <a:cubicBezTo>
                  <a:pt x="929" y="24"/>
                  <a:pt x="953" y="0"/>
                  <a:pt x="982" y="0"/>
                </a:cubicBezTo>
                <a:close/>
                <a:moveTo>
                  <a:pt x="672" y="0"/>
                </a:moveTo>
                <a:cubicBezTo>
                  <a:pt x="701" y="0"/>
                  <a:pt x="725" y="24"/>
                  <a:pt x="725" y="53"/>
                </a:cubicBezTo>
                <a:cubicBezTo>
                  <a:pt x="725" y="82"/>
                  <a:pt x="701" y="106"/>
                  <a:pt x="672" y="106"/>
                </a:cubicBezTo>
                <a:cubicBezTo>
                  <a:pt x="643" y="106"/>
                  <a:pt x="619" y="82"/>
                  <a:pt x="619" y="53"/>
                </a:cubicBezTo>
                <a:cubicBezTo>
                  <a:pt x="619" y="24"/>
                  <a:pt x="643" y="0"/>
                  <a:pt x="672" y="0"/>
                </a:cubicBezTo>
                <a:close/>
                <a:moveTo>
                  <a:pt x="363" y="0"/>
                </a:moveTo>
                <a:cubicBezTo>
                  <a:pt x="391" y="0"/>
                  <a:pt x="415" y="24"/>
                  <a:pt x="415" y="53"/>
                </a:cubicBezTo>
                <a:cubicBezTo>
                  <a:pt x="415" y="82"/>
                  <a:pt x="391" y="106"/>
                  <a:pt x="363" y="106"/>
                </a:cubicBezTo>
                <a:cubicBezTo>
                  <a:pt x="334" y="106"/>
                  <a:pt x="310" y="82"/>
                  <a:pt x="310" y="53"/>
                </a:cubicBezTo>
                <a:cubicBezTo>
                  <a:pt x="310" y="24"/>
                  <a:pt x="334" y="0"/>
                  <a:pt x="363" y="0"/>
                </a:cubicBezTo>
                <a:close/>
                <a:moveTo>
                  <a:pt x="53" y="0"/>
                </a:moveTo>
                <a:cubicBezTo>
                  <a:pt x="82" y="0"/>
                  <a:pt x="106" y="24"/>
                  <a:pt x="106" y="53"/>
                </a:cubicBezTo>
                <a:cubicBezTo>
                  <a:pt x="106" y="82"/>
                  <a:pt x="82" y="106"/>
                  <a:pt x="53" y="106"/>
                </a:cubicBezTo>
                <a:cubicBezTo>
                  <a:pt x="24" y="106"/>
                  <a:pt x="0" y="82"/>
                  <a:pt x="0" y="53"/>
                </a:cubicBezTo>
                <a:cubicBezTo>
                  <a:pt x="0" y="24"/>
                  <a:pt x="24" y="0"/>
                  <a:pt x="53" y="0"/>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pic>
        <p:nvPicPr>
          <p:cNvPr id="13" name="图片 12" descr="logo"/>
          <p:cNvPicPr>
            <a:picLocks noChangeAspect="1"/>
          </p:cNvPicPr>
          <p:nvPr userDrawn="1"/>
        </p:nvPicPr>
        <p:blipFill>
          <a:blip r:embed="rId2"/>
          <a:srcRect l="16097" t="1961" r="17289" b="6624"/>
          <a:stretch>
            <a:fillRect/>
          </a:stretch>
        </p:blipFill>
        <p:spPr>
          <a:xfrm>
            <a:off x="502285" y="262255"/>
            <a:ext cx="591185" cy="61087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
        <p:nvSpPr>
          <p:cNvPr id="9" name="矩形 8"/>
          <p:cNvSpPr/>
          <p:nvPr userDrawn="1"/>
        </p:nvSpPr>
        <p:spPr>
          <a:xfrm>
            <a:off x="-3810" y="6452235"/>
            <a:ext cx="12196445" cy="403860"/>
          </a:xfrm>
          <a:prstGeom prst="rect">
            <a:avLst/>
          </a:pr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userDrawn="1"/>
        </p:nvSpPr>
        <p:spPr>
          <a:xfrm>
            <a:off x="3948113" y="6463030"/>
            <a:ext cx="4292600" cy="368300"/>
          </a:xfrm>
          <a:prstGeom prst="rect">
            <a:avLst/>
          </a:prstGeom>
          <a:noFill/>
        </p:spPr>
        <p:txBody>
          <a:bodyPr wrap="square" rtlCol="0">
            <a:spAutoFit/>
          </a:bodyPr>
          <a:p>
            <a:r>
              <a:rPr lang="en-US" altLang="zh-CN">
                <a:solidFill>
                  <a:srgbClr val="1D2A75"/>
                </a:solidFill>
              </a:rPr>
              <a:t>Web: </a:t>
            </a:r>
            <a:r>
              <a:rPr lang="zh-CN" altLang="en-US">
                <a:solidFill>
                  <a:srgbClr val="1D2A75"/>
                </a:solidFill>
              </a:rPr>
              <a:t>www.fpiconn.com / www.sz-fpi.com</a:t>
            </a:r>
            <a:endParaRPr lang="zh-CN" altLang="en-US">
              <a:solidFill>
                <a:srgbClr val="1D2A75"/>
              </a:solidFill>
            </a:endParaRPr>
          </a:p>
        </p:txBody>
      </p:sp>
      <p:cxnSp>
        <p:nvCxnSpPr>
          <p:cNvPr id="8" name="直接连接符 7"/>
          <p:cNvCxnSpPr/>
          <p:nvPr userDrawn="1"/>
        </p:nvCxnSpPr>
        <p:spPr>
          <a:xfrm>
            <a:off x="386715" y="1003300"/>
            <a:ext cx="11341735" cy="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11" name="任意多边形 10"/>
          <p:cNvSpPr/>
          <p:nvPr userDrawn="1"/>
        </p:nvSpPr>
        <p:spPr>
          <a:xfrm>
            <a:off x="157480" y="6539570"/>
            <a:ext cx="1639570" cy="2549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82" h="401">
                <a:moveTo>
                  <a:pt x="2530" y="296"/>
                </a:moveTo>
                <a:cubicBezTo>
                  <a:pt x="2558" y="296"/>
                  <a:pt x="2582" y="320"/>
                  <a:pt x="2582" y="349"/>
                </a:cubicBezTo>
                <a:cubicBezTo>
                  <a:pt x="2582" y="377"/>
                  <a:pt x="2558" y="401"/>
                  <a:pt x="2530" y="401"/>
                </a:cubicBezTo>
                <a:cubicBezTo>
                  <a:pt x="2500" y="401"/>
                  <a:pt x="2476" y="377"/>
                  <a:pt x="2476" y="349"/>
                </a:cubicBezTo>
                <a:cubicBezTo>
                  <a:pt x="2476" y="320"/>
                  <a:pt x="2500" y="296"/>
                  <a:pt x="2530" y="296"/>
                </a:cubicBezTo>
                <a:close/>
                <a:moveTo>
                  <a:pt x="2220" y="296"/>
                </a:moveTo>
                <a:cubicBezTo>
                  <a:pt x="2248" y="296"/>
                  <a:pt x="2272" y="320"/>
                  <a:pt x="2272" y="349"/>
                </a:cubicBezTo>
                <a:cubicBezTo>
                  <a:pt x="2272" y="377"/>
                  <a:pt x="2248" y="401"/>
                  <a:pt x="2220" y="401"/>
                </a:cubicBezTo>
                <a:cubicBezTo>
                  <a:pt x="2191" y="401"/>
                  <a:pt x="2167" y="377"/>
                  <a:pt x="2167" y="349"/>
                </a:cubicBezTo>
                <a:cubicBezTo>
                  <a:pt x="2167" y="320"/>
                  <a:pt x="2191" y="296"/>
                  <a:pt x="2220" y="296"/>
                </a:cubicBezTo>
                <a:close/>
                <a:moveTo>
                  <a:pt x="1910" y="296"/>
                </a:moveTo>
                <a:cubicBezTo>
                  <a:pt x="1939" y="296"/>
                  <a:pt x="1963" y="320"/>
                  <a:pt x="1963" y="349"/>
                </a:cubicBezTo>
                <a:cubicBezTo>
                  <a:pt x="1963" y="377"/>
                  <a:pt x="1939" y="401"/>
                  <a:pt x="1910" y="401"/>
                </a:cubicBezTo>
                <a:cubicBezTo>
                  <a:pt x="1881" y="401"/>
                  <a:pt x="1857" y="377"/>
                  <a:pt x="1857" y="349"/>
                </a:cubicBezTo>
                <a:cubicBezTo>
                  <a:pt x="1857" y="320"/>
                  <a:pt x="1881" y="296"/>
                  <a:pt x="1910" y="296"/>
                </a:cubicBezTo>
                <a:close/>
                <a:moveTo>
                  <a:pt x="1601" y="296"/>
                </a:moveTo>
                <a:cubicBezTo>
                  <a:pt x="1629" y="296"/>
                  <a:pt x="1653" y="320"/>
                  <a:pt x="1653" y="349"/>
                </a:cubicBezTo>
                <a:cubicBezTo>
                  <a:pt x="1653" y="377"/>
                  <a:pt x="1629" y="401"/>
                  <a:pt x="1601" y="401"/>
                </a:cubicBezTo>
                <a:cubicBezTo>
                  <a:pt x="1572" y="401"/>
                  <a:pt x="1548" y="377"/>
                  <a:pt x="1548" y="349"/>
                </a:cubicBezTo>
                <a:cubicBezTo>
                  <a:pt x="1548" y="320"/>
                  <a:pt x="1572" y="296"/>
                  <a:pt x="1601" y="296"/>
                </a:cubicBezTo>
                <a:close/>
                <a:moveTo>
                  <a:pt x="1291" y="296"/>
                </a:moveTo>
                <a:cubicBezTo>
                  <a:pt x="1320" y="296"/>
                  <a:pt x="1344" y="320"/>
                  <a:pt x="1344" y="349"/>
                </a:cubicBezTo>
                <a:cubicBezTo>
                  <a:pt x="1344" y="377"/>
                  <a:pt x="1320" y="401"/>
                  <a:pt x="1291" y="401"/>
                </a:cubicBezTo>
                <a:cubicBezTo>
                  <a:pt x="1262" y="401"/>
                  <a:pt x="1238" y="377"/>
                  <a:pt x="1238" y="349"/>
                </a:cubicBezTo>
                <a:cubicBezTo>
                  <a:pt x="1238" y="320"/>
                  <a:pt x="1262" y="296"/>
                  <a:pt x="1291" y="296"/>
                </a:cubicBezTo>
                <a:close/>
                <a:moveTo>
                  <a:pt x="982" y="296"/>
                </a:moveTo>
                <a:cubicBezTo>
                  <a:pt x="1010" y="296"/>
                  <a:pt x="1034" y="320"/>
                  <a:pt x="1034" y="349"/>
                </a:cubicBezTo>
                <a:cubicBezTo>
                  <a:pt x="1034" y="377"/>
                  <a:pt x="1010" y="401"/>
                  <a:pt x="982" y="401"/>
                </a:cubicBezTo>
                <a:cubicBezTo>
                  <a:pt x="953" y="401"/>
                  <a:pt x="929" y="377"/>
                  <a:pt x="929" y="349"/>
                </a:cubicBezTo>
                <a:cubicBezTo>
                  <a:pt x="929" y="320"/>
                  <a:pt x="953" y="296"/>
                  <a:pt x="982" y="296"/>
                </a:cubicBezTo>
                <a:close/>
                <a:moveTo>
                  <a:pt x="672" y="296"/>
                </a:moveTo>
                <a:cubicBezTo>
                  <a:pt x="701" y="296"/>
                  <a:pt x="725" y="320"/>
                  <a:pt x="725" y="349"/>
                </a:cubicBezTo>
                <a:cubicBezTo>
                  <a:pt x="725" y="377"/>
                  <a:pt x="701" y="401"/>
                  <a:pt x="672" y="401"/>
                </a:cubicBezTo>
                <a:cubicBezTo>
                  <a:pt x="643" y="401"/>
                  <a:pt x="619" y="377"/>
                  <a:pt x="619" y="349"/>
                </a:cubicBezTo>
                <a:cubicBezTo>
                  <a:pt x="619" y="320"/>
                  <a:pt x="643" y="296"/>
                  <a:pt x="672" y="296"/>
                </a:cubicBezTo>
                <a:close/>
                <a:moveTo>
                  <a:pt x="363" y="296"/>
                </a:moveTo>
                <a:cubicBezTo>
                  <a:pt x="391" y="296"/>
                  <a:pt x="415" y="320"/>
                  <a:pt x="415" y="349"/>
                </a:cubicBezTo>
                <a:cubicBezTo>
                  <a:pt x="415" y="377"/>
                  <a:pt x="391" y="401"/>
                  <a:pt x="363" y="401"/>
                </a:cubicBezTo>
                <a:cubicBezTo>
                  <a:pt x="334" y="401"/>
                  <a:pt x="310" y="377"/>
                  <a:pt x="310" y="349"/>
                </a:cubicBezTo>
                <a:cubicBezTo>
                  <a:pt x="310" y="320"/>
                  <a:pt x="334" y="296"/>
                  <a:pt x="363" y="296"/>
                </a:cubicBezTo>
                <a:close/>
                <a:moveTo>
                  <a:pt x="53" y="296"/>
                </a:moveTo>
                <a:cubicBezTo>
                  <a:pt x="82" y="296"/>
                  <a:pt x="106" y="320"/>
                  <a:pt x="106" y="349"/>
                </a:cubicBezTo>
                <a:cubicBezTo>
                  <a:pt x="106" y="377"/>
                  <a:pt x="82" y="401"/>
                  <a:pt x="53" y="401"/>
                </a:cubicBezTo>
                <a:cubicBezTo>
                  <a:pt x="24" y="401"/>
                  <a:pt x="0" y="377"/>
                  <a:pt x="0" y="349"/>
                </a:cubicBezTo>
                <a:cubicBezTo>
                  <a:pt x="0" y="320"/>
                  <a:pt x="24" y="296"/>
                  <a:pt x="53" y="296"/>
                </a:cubicBezTo>
                <a:close/>
                <a:moveTo>
                  <a:pt x="2530" y="0"/>
                </a:moveTo>
                <a:cubicBezTo>
                  <a:pt x="2558" y="0"/>
                  <a:pt x="2582" y="24"/>
                  <a:pt x="2582" y="53"/>
                </a:cubicBezTo>
                <a:cubicBezTo>
                  <a:pt x="2582" y="82"/>
                  <a:pt x="2558" y="106"/>
                  <a:pt x="2530" y="106"/>
                </a:cubicBezTo>
                <a:cubicBezTo>
                  <a:pt x="2500" y="106"/>
                  <a:pt x="2476" y="82"/>
                  <a:pt x="2476" y="53"/>
                </a:cubicBezTo>
                <a:cubicBezTo>
                  <a:pt x="2476" y="24"/>
                  <a:pt x="2500" y="0"/>
                  <a:pt x="2530" y="0"/>
                </a:cubicBezTo>
                <a:close/>
                <a:moveTo>
                  <a:pt x="2220" y="0"/>
                </a:moveTo>
                <a:cubicBezTo>
                  <a:pt x="2248" y="0"/>
                  <a:pt x="2272" y="24"/>
                  <a:pt x="2272" y="53"/>
                </a:cubicBezTo>
                <a:cubicBezTo>
                  <a:pt x="2272" y="82"/>
                  <a:pt x="2248" y="106"/>
                  <a:pt x="2220" y="106"/>
                </a:cubicBezTo>
                <a:cubicBezTo>
                  <a:pt x="2191" y="106"/>
                  <a:pt x="2167" y="82"/>
                  <a:pt x="2167" y="53"/>
                </a:cubicBezTo>
                <a:cubicBezTo>
                  <a:pt x="2167" y="24"/>
                  <a:pt x="2191" y="0"/>
                  <a:pt x="2220" y="0"/>
                </a:cubicBezTo>
                <a:close/>
                <a:moveTo>
                  <a:pt x="1910" y="0"/>
                </a:moveTo>
                <a:cubicBezTo>
                  <a:pt x="1939" y="0"/>
                  <a:pt x="1963" y="24"/>
                  <a:pt x="1963" y="53"/>
                </a:cubicBezTo>
                <a:cubicBezTo>
                  <a:pt x="1963" y="82"/>
                  <a:pt x="1939" y="106"/>
                  <a:pt x="1910" y="106"/>
                </a:cubicBezTo>
                <a:cubicBezTo>
                  <a:pt x="1881" y="106"/>
                  <a:pt x="1857" y="82"/>
                  <a:pt x="1857" y="53"/>
                </a:cubicBezTo>
                <a:cubicBezTo>
                  <a:pt x="1857" y="24"/>
                  <a:pt x="1881" y="0"/>
                  <a:pt x="1910" y="0"/>
                </a:cubicBezTo>
                <a:close/>
                <a:moveTo>
                  <a:pt x="1601" y="0"/>
                </a:moveTo>
                <a:cubicBezTo>
                  <a:pt x="1629" y="0"/>
                  <a:pt x="1653" y="24"/>
                  <a:pt x="1653" y="53"/>
                </a:cubicBezTo>
                <a:cubicBezTo>
                  <a:pt x="1653" y="82"/>
                  <a:pt x="1629" y="106"/>
                  <a:pt x="1601" y="106"/>
                </a:cubicBezTo>
                <a:cubicBezTo>
                  <a:pt x="1572" y="106"/>
                  <a:pt x="1548" y="82"/>
                  <a:pt x="1548" y="53"/>
                </a:cubicBezTo>
                <a:cubicBezTo>
                  <a:pt x="1548" y="24"/>
                  <a:pt x="1572" y="0"/>
                  <a:pt x="1601" y="0"/>
                </a:cubicBezTo>
                <a:close/>
                <a:moveTo>
                  <a:pt x="1291" y="0"/>
                </a:moveTo>
                <a:cubicBezTo>
                  <a:pt x="1320" y="0"/>
                  <a:pt x="1344" y="24"/>
                  <a:pt x="1344" y="53"/>
                </a:cubicBezTo>
                <a:cubicBezTo>
                  <a:pt x="1344" y="82"/>
                  <a:pt x="1320" y="106"/>
                  <a:pt x="1291" y="106"/>
                </a:cubicBezTo>
                <a:cubicBezTo>
                  <a:pt x="1262" y="106"/>
                  <a:pt x="1238" y="82"/>
                  <a:pt x="1238" y="53"/>
                </a:cubicBezTo>
                <a:cubicBezTo>
                  <a:pt x="1238" y="24"/>
                  <a:pt x="1262" y="0"/>
                  <a:pt x="1291" y="0"/>
                </a:cubicBezTo>
                <a:close/>
                <a:moveTo>
                  <a:pt x="982" y="0"/>
                </a:moveTo>
                <a:cubicBezTo>
                  <a:pt x="1010" y="0"/>
                  <a:pt x="1034" y="24"/>
                  <a:pt x="1034" y="53"/>
                </a:cubicBezTo>
                <a:cubicBezTo>
                  <a:pt x="1034" y="82"/>
                  <a:pt x="1010" y="106"/>
                  <a:pt x="982" y="106"/>
                </a:cubicBezTo>
                <a:cubicBezTo>
                  <a:pt x="953" y="106"/>
                  <a:pt x="929" y="82"/>
                  <a:pt x="929" y="53"/>
                </a:cubicBezTo>
                <a:cubicBezTo>
                  <a:pt x="929" y="24"/>
                  <a:pt x="953" y="0"/>
                  <a:pt x="982" y="0"/>
                </a:cubicBezTo>
                <a:close/>
                <a:moveTo>
                  <a:pt x="672" y="0"/>
                </a:moveTo>
                <a:cubicBezTo>
                  <a:pt x="701" y="0"/>
                  <a:pt x="725" y="24"/>
                  <a:pt x="725" y="53"/>
                </a:cubicBezTo>
                <a:cubicBezTo>
                  <a:pt x="725" y="82"/>
                  <a:pt x="701" y="106"/>
                  <a:pt x="672" y="106"/>
                </a:cubicBezTo>
                <a:cubicBezTo>
                  <a:pt x="643" y="106"/>
                  <a:pt x="619" y="82"/>
                  <a:pt x="619" y="53"/>
                </a:cubicBezTo>
                <a:cubicBezTo>
                  <a:pt x="619" y="24"/>
                  <a:pt x="643" y="0"/>
                  <a:pt x="672" y="0"/>
                </a:cubicBezTo>
                <a:close/>
                <a:moveTo>
                  <a:pt x="363" y="0"/>
                </a:moveTo>
                <a:cubicBezTo>
                  <a:pt x="391" y="0"/>
                  <a:pt x="415" y="24"/>
                  <a:pt x="415" y="53"/>
                </a:cubicBezTo>
                <a:cubicBezTo>
                  <a:pt x="415" y="82"/>
                  <a:pt x="391" y="106"/>
                  <a:pt x="363" y="106"/>
                </a:cubicBezTo>
                <a:cubicBezTo>
                  <a:pt x="334" y="106"/>
                  <a:pt x="310" y="82"/>
                  <a:pt x="310" y="53"/>
                </a:cubicBezTo>
                <a:cubicBezTo>
                  <a:pt x="310" y="24"/>
                  <a:pt x="334" y="0"/>
                  <a:pt x="363" y="0"/>
                </a:cubicBezTo>
                <a:close/>
                <a:moveTo>
                  <a:pt x="53" y="0"/>
                </a:moveTo>
                <a:cubicBezTo>
                  <a:pt x="82" y="0"/>
                  <a:pt x="106" y="24"/>
                  <a:pt x="106" y="53"/>
                </a:cubicBezTo>
                <a:cubicBezTo>
                  <a:pt x="106" y="82"/>
                  <a:pt x="82" y="106"/>
                  <a:pt x="53" y="106"/>
                </a:cubicBezTo>
                <a:cubicBezTo>
                  <a:pt x="24" y="106"/>
                  <a:pt x="0" y="82"/>
                  <a:pt x="0" y="53"/>
                </a:cubicBezTo>
                <a:cubicBezTo>
                  <a:pt x="0" y="24"/>
                  <a:pt x="24" y="0"/>
                  <a:pt x="53" y="0"/>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2" name="任意多边形 11"/>
          <p:cNvSpPr/>
          <p:nvPr userDrawn="1"/>
        </p:nvSpPr>
        <p:spPr>
          <a:xfrm>
            <a:off x="10088880" y="341630"/>
            <a:ext cx="1639570" cy="4425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3" h="783">
                <a:moveTo>
                  <a:pt x="0" y="60"/>
                </a:moveTo>
                <a:cubicBezTo>
                  <a:pt x="0" y="27"/>
                  <a:pt x="27" y="0"/>
                  <a:pt x="60" y="0"/>
                </a:cubicBezTo>
                <a:cubicBezTo>
                  <a:pt x="92" y="0"/>
                  <a:pt x="119" y="27"/>
                  <a:pt x="119" y="60"/>
                </a:cubicBezTo>
                <a:cubicBezTo>
                  <a:pt x="119" y="92"/>
                  <a:pt x="92" y="119"/>
                  <a:pt x="60" y="119"/>
                </a:cubicBezTo>
                <a:cubicBezTo>
                  <a:pt x="27" y="119"/>
                  <a:pt x="0" y="92"/>
                  <a:pt x="0" y="60"/>
                </a:cubicBezTo>
                <a:close/>
                <a:moveTo>
                  <a:pt x="348" y="60"/>
                </a:moveTo>
                <a:cubicBezTo>
                  <a:pt x="348" y="27"/>
                  <a:pt x="375" y="0"/>
                  <a:pt x="408" y="0"/>
                </a:cubicBezTo>
                <a:cubicBezTo>
                  <a:pt x="440" y="0"/>
                  <a:pt x="467" y="27"/>
                  <a:pt x="467" y="60"/>
                </a:cubicBezTo>
                <a:cubicBezTo>
                  <a:pt x="467" y="92"/>
                  <a:pt x="440" y="119"/>
                  <a:pt x="408" y="119"/>
                </a:cubicBezTo>
                <a:cubicBezTo>
                  <a:pt x="375" y="119"/>
                  <a:pt x="348" y="92"/>
                  <a:pt x="348" y="60"/>
                </a:cubicBezTo>
                <a:close/>
                <a:moveTo>
                  <a:pt x="696" y="60"/>
                </a:moveTo>
                <a:cubicBezTo>
                  <a:pt x="696" y="27"/>
                  <a:pt x="723" y="0"/>
                  <a:pt x="756" y="0"/>
                </a:cubicBezTo>
                <a:cubicBezTo>
                  <a:pt x="788" y="0"/>
                  <a:pt x="815" y="27"/>
                  <a:pt x="815" y="60"/>
                </a:cubicBezTo>
                <a:cubicBezTo>
                  <a:pt x="815" y="92"/>
                  <a:pt x="788" y="119"/>
                  <a:pt x="756" y="119"/>
                </a:cubicBezTo>
                <a:cubicBezTo>
                  <a:pt x="723" y="119"/>
                  <a:pt x="696" y="92"/>
                  <a:pt x="696" y="60"/>
                </a:cubicBezTo>
                <a:close/>
                <a:moveTo>
                  <a:pt x="1044" y="60"/>
                </a:moveTo>
                <a:cubicBezTo>
                  <a:pt x="1044" y="27"/>
                  <a:pt x="1071" y="0"/>
                  <a:pt x="1104" y="0"/>
                </a:cubicBezTo>
                <a:cubicBezTo>
                  <a:pt x="1136" y="0"/>
                  <a:pt x="1163" y="27"/>
                  <a:pt x="1163" y="60"/>
                </a:cubicBezTo>
                <a:cubicBezTo>
                  <a:pt x="1163" y="92"/>
                  <a:pt x="1136" y="119"/>
                  <a:pt x="1104" y="119"/>
                </a:cubicBezTo>
                <a:cubicBezTo>
                  <a:pt x="1071" y="119"/>
                  <a:pt x="1044" y="92"/>
                  <a:pt x="1044" y="60"/>
                </a:cubicBezTo>
                <a:close/>
                <a:moveTo>
                  <a:pt x="1392" y="60"/>
                </a:moveTo>
                <a:cubicBezTo>
                  <a:pt x="1392" y="27"/>
                  <a:pt x="1419" y="0"/>
                  <a:pt x="1452" y="0"/>
                </a:cubicBezTo>
                <a:cubicBezTo>
                  <a:pt x="1484" y="0"/>
                  <a:pt x="1511" y="27"/>
                  <a:pt x="1511" y="60"/>
                </a:cubicBezTo>
                <a:cubicBezTo>
                  <a:pt x="1511" y="92"/>
                  <a:pt x="1484" y="119"/>
                  <a:pt x="1452" y="119"/>
                </a:cubicBezTo>
                <a:cubicBezTo>
                  <a:pt x="1419" y="119"/>
                  <a:pt x="1392" y="92"/>
                  <a:pt x="1392" y="60"/>
                </a:cubicBezTo>
                <a:close/>
                <a:moveTo>
                  <a:pt x="1740" y="60"/>
                </a:moveTo>
                <a:cubicBezTo>
                  <a:pt x="1740" y="27"/>
                  <a:pt x="1767" y="0"/>
                  <a:pt x="1800" y="0"/>
                </a:cubicBezTo>
                <a:cubicBezTo>
                  <a:pt x="1832" y="0"/>
                  <a:pt x="1859" y="27"/>
                  <a:pt x="1859" y="60"/>
                </a:cubicBezTo>
                <a:cubicBezTo>
                  <a:pt x="1859" y="92"/>
                  <a:pt x="1832" y="119"/>
                  <a:pt x="1800" y="119"/>
                </a:cubicBezTo>
                <a:cubicBezTo>
                  <a:pt x="1767" y="119"/>
                  <a:pt x="1740" y="92"/>
                  <a:pt x="1740" y="60"/>
                </a:cubicBezTo>
                <a:close/>
                <a:moveTo>
                  <a:pt x="2088" y="60"/>
                </a:moveTo>
                <a:cubicBezTo>
                  <a:pt x="2088" y="27"/>
                  <a:pt x="2115" y="0"/>
                  <a:pt x="2148" y="0"/>
                </a:cubicBezTo>
                <a:cubicBezTo>
                  <a:pt x="2180" y="0"/>
                  <a:pt x="2207" y="27"/>
                  <a:pt x="2207" y="60"/>
                </a:cubicBezTo>
                <a:cubicBezTo>
                  <a:pt x="2207" y="92"/>
                  <a:pt x="2180" y="119"/>
                  <a:pt x="2148" y="119"/>
                </a:cubicBezTo>
                <a:cubicBezTo>
                  <a:pt x="2115" y="119"/>
                  <a:pt x="2088" y="92"/>
                  <a:pt x="2088" y="60"/>
                </a:cubicBezTo>
                <a:close/>
                <a:moveTo>
                  <a:pt x="2436" y="60"/>
                </a:moveTo>
                <a:cubicBezTo>
                  <a:pt x="2436" y="27"/>
                  <a:pt x="2463" y="0"/>
                  <a:pt x="2496" y="0"/>
                </a:cubicBezTo>
                <a:cubicBezTo>
                  <a:pt x="2528" y="0"/>
                  <a:pt x="2555" y="27"/>
                  <a:pt x="2555" y="60"/>
                </a:cubicBezTo>
                <a:cubicBezTo>
                  <a:pt x="2555" y="92"/>
                  <a:pt x="2528" y="119"/>
                  <a:pt x="2496" y="119"/>
                </a:cubicBezTo>
                <a:cubicBezTo>
                  <a:pt x="2463" y="119"/>
                  <a:pt x="2436" y="92"/>
                  <a:pt x="2436" y="60"/>
                </a:cubicBezTo>
                <a:close/>
                <a:moveTo>
                  <a:pt x="2784" y="60"/>
                </a:moveTo>
                <a:cubicBezTo>
                  <a:pt x="2784" y="27"/>
                  <a:pt x="2811" y="0"/>
                  <a:pt x="2844" y="0"/>
                </a:cubicBezTo>
                <a:cubicBezTo>
                  <a:pt x="2876" y="0"/>
                  <a:pt x="2903" y="27"/>
                  <a:pt x="2903" y="60"/>
                </a:cubicBezTo>
                <a:cubicBezTo>
                  <a:pt x="2903" y="92"/>
                  <a:pt x="2876" y="119"/>
                  <a:pt x="2844" y="119"/>
                </a:cubicBezTo>
                <a:cubicBezTo>
                  <a:pt x="2811" y="119"/>
                  <a:pt x="2784" y="92"/>
                  <a:pt x="2784" y="60"/>
                </a:cubicBezTo>
                <a:close/>
                <a:moveTo>
                  <a:pt x="0" y="392"/>
                </a:moveTo>
                <a:cubicBezTo>
                  <a:pt x="0" y="359"/>
                  <a:pt x="27" y="332"/>
                  <a:pt x="60" y="332"/>
                </a:cubicBezTo>
                <a:cubicBezTo>
                  <a:pt x="92" y="332"/>
                  <a:pt x="119" y="359"/>
                  <a:pt x="119" y="392"/>
                </a:cubicBezTo>
                <a:cubicBezTo>
                  <a:pt x="119" y="424"/>
                  <a:pt x="92" y="451"/>
                  <a:pt x="60" y="451"/>
                </a:cubicBezTo>
                <a:cubicBezTo>
                  <a:pt x="27" y="451"/>
                  <a:pt x="0" y="424"/>
                  <a:pt x="0" y="392"/>
                </a:cubicBezTo>
                <a:close/>
                <a:moveTo>
                  <a:pt x="348" y="392"/>
                </a:moveTo>
                <a:cubicBezTo>
                  <a:pt x="348" y="359"/>
                  <a:pt x="375" y="332"/>
                  <a:pt x="408" y="332"/>
                </a:cubicBezTo>
                <a:cubicBezTo>
                  <a:pt x="440" y="332"/>
                  <a:pt x="467" y="359"/>
                  <a:pt x="467" y="392"/>
                </a:cubicBezTo>
                <a:cubicBezTo>
                  <a:pt x="467" y="424"/>
                  <a:pt x="440" y="451"/>
                  <a:pt x="408" y="451"/>
                </a:cubicBezTo>
                <a:cubicBezTo>
                  <a:pt x="375" y="451"/>
                  <a:pt x="348" y="424"/>
                  <a:pt x="348" y="392"/>
                </a:cubicBezTo>
                <a:close/>
                <a:moveTo>
                  <a:pt x="696" y="392"/>
                </a:moveTo>
                <a:cubicBezTo>
                  <a:pt x="696" y="359"/>
                  <a:pt x="723" y="332"/>
                  <a:pt x="756" y="332"/>
                </a:cubicBezTo>
                <a:cubicBezTo>
                  <a:pt x="788" y="332"/>
                  <a:pt x="815" y="359"/>
                  <a:pt x="815" y="392"/>
                </a:cubicBezTo>
                <a:cubicBezTo>
                  <a:pt x="815" y="424"/>
                  <a:pt x="788" y="451"/>
                  <a:pt x="756" y="451"/>
                </a:cubicBezTo>
                <a:cubicBezTo>
                  <a:pt x="723" y="451"/>
                  <a:pt x="696" y="424"/>
                  <a:pt x="696" y="392"/>
                </a:cubicBezTo>
                <a:close/>
                <a:moveTo>
                  <a:pt x="1044" y="392"/>
                </a:moveTo>
                <a:cubicBezTo>
                  <a:pt x="1044" y="359"/>
                  <a:pt x="1071" y="332"/>
                  <a:pt x="1104" y="332"/>
                </a:cubicBezTo>
                <a:cubicBezTo>
                  <a:pt x="1136" y="332"/>
                  <a:pt x="1163" y="359"/>
                  <a:pt x="1163" y="392"/>
                </a:cubicBezTo>
                <a:cubicBezTo>
                  <a:pt x="1163" y="424"/>
                  <a:pt x="1136" y="451"/>
                  <a:pt x="1104" y="451"/>
                </a:cubicBezTo>
                <a:cubicBezTo>
                  <a:pt x="1071" y="451"/>
                  <a:pt x="1044" y="424"/>
                  <a:pt x="1044" y="392"/>
                </a:cubicBezTo>
                <a:close/>
                <a:moveTo>
                  <a:pt x="1392" y="392"/>
                </a:moveTo>
                <a:cubicBezTo>
                  <a:pt x="1392" y="359"/>
                  <a:pt x="1419" y="332"/>
                  <a:pt x="1452" y="332"/>
                </a:cubicBezTo>
                <a:cubicBezTo>
                  <a:pt x="1484" y="332"/>
                  <a:pt x="1511" y="359"/>
                  <a:pt x="1511" y="392"/>
                </a:cubicBezTo>
                <a:cubicBezTo>
                  <a:pt x="1511" y="424"/>
                  <a:pt x="1484" y="451"/>
                  <a:pt x="1452" y="451"/>
                </a:cubicBezTo>
                <a:cubicBezTo>
                  <a:pt x="1419" y="451"/>
                  <a:pt x="1392" y="424"/>
                  <a:pt x="1392" y="392"/>
                </a:cubicBezTo>
                <a:close/>
                <a:moveTo>
                  <a:pt x="1740" y="392"/>
                </a:moveTo>
                <a:cubicBezTo>
                  <a:pt x="1740" y="359"/>
                  <a:pt x="1767" y="332"/>
                  <a:pt x="1800" y="332"/>
                </a:cubicBezTo>
                <a:cubicBezTo>
                  <a:pt x="1832" y="332"/>
                  <a:pt x="1859" y="359"/>
                  <a:pt x="1859" y="392"/>
                </a:cubicBezTo>
                <a:cubicBezTo>
                  <a:pt x="1859" y="424"/>
                  <a:pt x="1832" y="451"/>
                  <a:pt x="1800" y="451"/>
                </a:cubicBezTo>
                <a:cubicBezTo>
                  <a:pt x="1767" y="451"/>
                  <a:pt x="1740" y="424"/>
                  <a:pt x="1740" y="392"/>
                </a:cubicBezTo>
                <a:close/>
                <a:moveTo>
                  <a:pt x="2088" y="392"/>
                </a:moveTo>
                <a:cubicBezTo>
                  <a:pt x="2088" y="359"/>
                  <a:pt x="2115" y="332"/>
                  <a:pt x="2148" y="332"/>
                </a:cubicBezTo>
                <a:cubicBezTo>
                  <a:pt x="2180" y="332"/>
                  <a:pt x="2207" y="359"/>
                  <a:pt x="2207" y="392"/>
                </a:cubicBezTo>
                <a:cubicBezTo>
                  <a:pt x="2207" y="424"/>
                  <a:pt x="2180" y="451"/>
                  <a:pt x="2148" y="451"/>
                </a:cubicBezTo>
                <a:cubicBezTo>
                  <a:pt x="2115" y="451"/>
                  <a:pt x="2088" y="424"/>
                  <a:pt x="2088" y="392"/>
                </a:cubicBezTo>
                <a:close/>
                <a:moveTo>
                  <a:pt x="2436" y="392"/>
                </a:moveTo>
                <a:cubicBezTo>
                  <a:pt x="2436" y="359"/>
                  <a:pt x="2463" y="332"/>
                  <a:pt x="2496" y="332"/>
                </a:cubicBezTo>
                <a:cubicBezTo>
                  <a:pt x="2528" y="332"/>
                  <a:pt x="2555" y="359"/>
                  <a:pt x="2555" y="392"/>
                </a:cubicBezTo>
                <a:cubicBezTo>
                  <a:pt x="2555" y="424"/>
                  <a:pt x="2528" y="451"/>
                  <a:pt x="2496" y="451"/>
                </a:cubicBezTo>
                <a:cubicBezTo>
                  <a:pt x="2463" y="451"/>
                  <a:pt x="2436" y="424"/>
                  <a:pt x="2436" y="392"/>
                </a:cubicBezTo>
                <a:close/>
                <a:moveTo>
                  <a:pt x="2784" y="392"/>
                </a:moveTo>
                <a:cubicBezTo>
                  <a:pt x="2784" y="359"/>
                  <a:pt x="2811" y="332"/>
                  <a:pt x="2844" y="332"/>
                </a:cubicBezTo>
                <a:cubicBezTo>
                  <a:pt x="2876" y="332"/>
                  <a:pt x="2903" y="359"/>
                  <a:pt x="2903" y="392"/>
                </a:cubicBezTo>
                <a:cubicBezTo>
                  <a:pt x="2903" y="424"/>
                  <a:pt x="2876" y="451"/>
                  <a:pt x="2844" y="451"/>
                </a:cubicBezTo>
                <a:cubicBezTo>
                  <a:pt x="2811" y="451"/>
                  <a:pt x="2784" y="424"/>
                  <a:pt x="2784" y="392"/>
                </a:cubicBezTo>
                <a:close/>
                <a:moveTo>
                  <a:pt x="0" y="724"/>
                </a:moveTo>
                <a:cubicBezTo>
                  <a:pt x="0" y="691"/>
                  <a:pt x="27" y="664"/>
                  <a:pt x="60" y="664"/>
                </a:cubicBezTo>
                <a:cubicBezTo>
                  <a:pt x="92" y="664"/>
                  <a:pt x="119" y="691"/>
                  <a:pt x="119" y="724"/>
                </a:cubicBezTo>
                <a:cubicBezTo>
                  <a:pt x="119" y="756"/>
                  <a:pt x="92" y="783"/>
                  <a:pt x="60" y="783"/>
                </a:cubicBezTo>
                <a:cubicBezTo>
                  <a:pt x="27" y="783"/>
                  <a:pt x="0" y="756"/>
                  <a:pt x="0" y="724"/>
                </a:cubicBezTo>
                <a:close/>
                <a:moveTo>
                  <a:pt x="348" y="724"/>
                </a:moveTo>
                <a:cubicBezTo>
                  <a:pt x="348" y="691"/>
                  <a:pt x="375" y="664"/>
                  <a:pt x="408" y="664"/>
                </a:cubicBezTo>
                <a:cubicBezTo>
                  <a:pt x="440" y="664"/>
                  <a:pt x="467" y="691"/>
                  <a:pt x="467" y="724"/>
                </a:cubicBezTo>
                <a:cubicBezTo>
                  <a:pt x="467" y="756"/>
                  <a:pt x="440" y="783"/>
                  <a:pt x="408" y="783"/>
                </a:cubicBezTo>
                <a:cubicBezTo>
                  <a:pt x="375" y="783"/>
                  <a:pt x="348" y="756"/>
                  <a:pt x="348" y="724"/>
                </a:cubicBezTo>
                <a:close/>
                <a:moveTo>
                  <a:pt x="696" y="724"/>
                </a:moveTo>
                <a:cubicBezTo>
                  <a:pt x="696" y="691"/>
                  <a:pt x="723" y="664"/>
                  <a:pt x="756" y="664"/>
                </a:cubicBezTo>
                <a:cubicBezTo>
                  <a:pt x="788" y="664"/>
                  <a:pt x="815" y="691"/>
                  <a:pt x="815" y="724"/>
                </a:cubicBezTo>
                <a:cubicBezTo>
                  <a:pt x="815" y="756"/>
                  <a:pt x="788" y="783"/>
                  <a:pt x="756" y="783"/>
                </a:cubicBezTo>
                <a:cubicBezTo>
                  <a:pt x="723" y="783"/>
                  <a:pt x="696" y="756"/>
                  <a:pt x="696" y="724"/>
                </a:cubicBezTo>
                <a:close/>
                <a:moveTo>
                  <a:pt x="1044" y="724"/>
                </a:moveTo>
                <a:cubicBezTo>
                  <a:pt x="1044" y="691"/>
                  <a:pt x="1071" y="664"/>
                  <a:pt x="1104" y="664"/>
                </a:cubicBezTo>
                <a:cubicBezTo>
                  <a:pt x="1136" y="664"/>
                  <a:pt x="1163" y="691"/>
                  <a:pt x="1163" y="724"/>
                </a:cubicBezTo>
                <a:cubicBezTo>
                  <a:pt x="1163" y="756"/>
                  <a:pt x="1136" y="783"/>
                  <a:pt x="1104" y="783"/>
                </a:cubicBezTo>
                <a:cubicBezTo>
                  <a:pt x="1071" y="783"/>
                  <a:pt x="1044" y="756"/>
                  <a:pt x="1044" y="724"/>
                </a:cubicBezTo>
                <a:close/>
                <a:moveTo>
                  <a:pt x="1392" y="724"/>
                </a:moveTo>
                <a:cubicBezTo>
                  <a:pt x="1392" y="691"/>
                  <a:pt x="1419" y="664"/>
                  <a:pt x="1452" y="664"/>
                </a:cubicBezTo>
                <a:cubicBezTo>
                  <a:pt x="1484" y="664"/>
                  <a:pt x="1511" y="691"/>
                  <a:pt x="1511" y="724"/>
                </a:cubicBezTo>
                <a:cubicBezTo>
                  <a:pt x="1511" y="756"/>
                  <a:pt x="1484" y="783"/>
                  <a:pt x="1452" y="783"/>
                </a:cubicBezTo>
                <a:cubicBezTo>
                  <a:pt x="1419" y="783"/>
                  <a:pt x="1392" y="756"/>
                  <a:pt x="1392" y="724"/>
                </a:cubicBezTo>
                <a:close/>
                <a:moveTo>
                  <a:pt x="1740" y="724"/>
                </a:moveTo>
                <a:cubicBezTo>
                  <a:pt x="1740" y="691"/>
                  <a:pt x="1767" y="664"/>
                  <a:pt x="1800" y="664"/>
                </a:cubicBezTo>
                <a:cubicBezTo>
                  <a:pt x="1832" y="664"/>
                  <a:pt x="1859" y="691"/>
                  <a:pt x="1859" y="724"/>
                </a:cubicBezTo>
                <a:cubicBezTo>
                  <a:pt x="1859" y="756"/>
                  <a:pt x="1832" y="783"/>
                  <a:pt x="1800" y="783"/>
                </a:cubicBezTo>
                <a:cubicBezTo>
                  <a:pt x="1767" y="783"/>
                  <a:pt x="1740" y="756"/>
                  <a:pt x="1740" y="724"/>
                </a:cubicBezTo>
                <a:close/>
                <a:moveTo>
                  <a:pt x="2088" y="724"/>
                </a:moveTo>
                <a:cubicBezTo>
                  <a:pt x="2088" y="691"/>
                  <a:pt x="2115" y="664"/>
                  <a:pt x="2148" y="664"/>
                </a:cubicBezTo>
                <a:cubicBezTo>
                  <a:pt x="2180" y="664"/>
                  <a:pt x="2207" y="691"/>
                  <a:pt x="2207" y="724"/>
                </a:cubicBezTo>
                <a:cubicBezTo>
                  <a:pt x="2207" y="756"/>
                  <a:pt x="2180" y="783"/>
                  <a:pt x="2148" y="783"/>
                </a:cubicBezTo>
                <a:cubicBezTo>
                  <a:pt x="2115" y="783"/>
                  <a:pt x="2088" y="756"/>
                  <a:pt x="2088" y="724"/>
                </a:cubicBezTo>
                <a:close/>
                <a:moveTo>
                  <a:pt x="2436" y="724"/>
                </a:moveTo>
                <a:cubicBezTo>
                  <a:pt x="2436" y="691"/>
                  <a:pt x="2463" y="664"/>
                  <a:pt x="2496" y="664"/>
                </a:cubicBezTo>
                <a:cubicBezTo>
                  <a:pt x="2528" y="664"/>
                  <a:pt x="2555" y="691"/>
                  <a:pt x="2555" y="724"/>
                </a:cubicBezTo>
                <a:cubicBezTo>
                  <a:pt x="2555" y="756"/>
                  <a:pt x="2528" y="783"/>
                  <a:pt x="2496" y="783"/>
                </a:cubicBezTo>
                <a:cubicBezTo>
                  <a:pt x="2463" y="783"/>
                  <a:pt x="2436" y="756"/>
                  <a:pt x="2436" y="724"/>
                </a:cubicBezTo>
                <a:close/>
                <a:moveTo>
                  <a:pt x="2784" y="724"/>
                </a:moveTo>
                <a:cubicBezTo>
                  <a:pt x="2784" y="691"/>
                  <a:pt x="2811" y="664"/>
                  <a:pt x="2844" y="664"/>
                </a:cubicBezTo>
                <a:cubicBezTo>
                  <a:pt x="2876" y="664"/>
                  <a:pt x="2903" y="691"/>
                  <a:pt x="2903" y="724"/>
                </a:cubicBezTo>
                <a:cubicBezTo>
                  <a:pt x="2903" y="756"/>
                  <a:pt x="2876" y="783"/>
                  <a:pt x="2844" y="783"/>
                </a:cubicBezTo>
                <a:cubicBezTo>
                  <a:pt x="2811" y="783"/>
                  <a:pt x="2784" y="756"/>
                  <a:pt x="2784" y="724"/>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3" name="任意多边形 12"/>
          <p:cNvSpPr/>
          <p:nvPr userDrawn="1"/>
        </p:nvSpPr>
        <p:spPr>
          <a:xfrm>
            <a:off x="10413365" y="6539570"/>
            <a:ext cx="1639570" cy="2549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582" h="401">
                <a:moveTo>
                  <a:pt x="2530" y="296"/>
                </a:moveTo>
                <a:cubicBezTo>
                  <a:pt x="2558" y="296"/>
                  <a:pt x="2582" y="320"/>
                  <a:pt x="2582" y="349"/>
                </a:cubicBezTo>
                <a:cubicBezTo>
                  <a:pt x="2582" y="377"/>
                  <a:pt x="2558" y="401"/>
                  <a:pt x="2530" y="401"/>
                </a:cubicBezTo>
                <a:cubicBezTo>
                  <a:pt x="2500" y="401"/>
                  <a:pt x="2476" y="377"/>
                  <a:pt x="2476" y="349"/>
                </a:cubicBezTo>
                <a:cubicBezTo>
                  <a:pt x="2476" y="320"/>
                  <a:pt x="2500" y="296"/>
                  <a:pt x="2530" y="296"/>
                </a:cubicBezTo>
                <a:close/>
                <a:moveTo>
                  <a:pt x="2220" y="296"/>
                </a:moveTo>
                <a:cubicBezTo>
                  <a:pt x="2248" y="296"/>
                  <a:pt x="2272" y="320"/>
                  <a:pt x="2272" y="349"/>
                </a:cubicBezTo>
                <a:cubicBezTo>
                  <a:pt x="2272" y="377"/>
                  <a:pt x="2248" y="401"/>
                  <a:pt x="2220" y="401"/>
                </a:cubicBezTo>
                <a:cubicBezTo>
                  <a:pt x="2191" y="401"/>
                  <a:pt x="2167" y="377"/>
                  <a:pt x="2167" y="349"/>
                </a:cubicBezTo>
                <a:cubicBezTo>
                  <a:pt x="2167" y="320"/>
                  <a:pt x="2191" y="296"/>
                  <a:pt x="2220" y="296"/>
                </a:cubicBezTo>
                <a:close/>
                <a:moveTo>
                  <a:pt x="1910" y="296"/>
                </a:moveTo>
                <a:cubicBezTo>
                  <a:pt x="1939" y="296"/>
                  <a:pt x="1963" y="320"/>
                  <a:pt x="1963" y="349"/>
                </a:cubicBezTo>
                <a:cubicBezTo>
                  <a:pt x="1963" y="377"/>
                  <a:pt x="1939" y="401"/>
                  <a:pt x="1910" y="401"/>
                </a:cubicBezTo>
                <a:cubicBezTo>
                  <a:pt x="1881" y="401"/>
                  <a:pt x="1857" y="377"/>
                  <a:pt x="1857" y="349"/>
                </a:cubicBezTo>
                <a:cubicBezTo>
                  <a:pt x="1857" y="320"/>
                  <a:pt x="1881" y="296"/>
                  <a:pt x="1910" y="296"/>
                </a:cubicBezTo>
                <a:close/>
                <a:moveTo>
                  <a:pt x="1601" y="296"/>
                </a:moveTo>
                <a:cubicBezTo>
                  <a:pt x="1629" y="296"/>
                  <a:pt x="1653" y="320"/>
                  <a:pt x="1653" y="349"/>
                </a:cubicBezTo>
                <a:cubicBezTo>
                  <a:pt x="1653" y="377"/>
                  <a:pt x="1629" y="401"/>
                  <a:pt x="1601" y="401"/>
                </a:cubicBezTo>
                <a:cubicBezTo>
                  <a:pt x="1572" y="401"/>
                  <a:pt x="1548" y="377"/>
                  <a:pt x="1548" y="349"/>
                </a:cubicBezTo>
                <a:cubicBezTo>
                  <a:pt x="1548" y="320"/>
                  <a:pt x="1572" y="296"/>
                  <a:pt x="1601" y="296"/>
                </a:cubicBezTo>
                <a:close/>
                <a:moveTo>
                  <a:pt x="1291" y="296"/>
                </a:moveTo>
                <a:cubicBezTo>
                  <a:pt x="1320" y="296"/>
                  <a:pt x="1344" y="320"/>
                  <a:pt x="1344" y="349"/>
                </a:cubicBezTo>
                <a:cubicBezTo>
                  <a:pt x="1344" y="377"/>
                  <a:pt x="1320" y="401"/>
                  <a:pt x="1291" y="401"/>
                </a:cubicBezTo>
                <a:cubicBezTo>
                  <a:pt x="1262" y="401"/>
                  <a:pt x="1238" y="377"/>
                  <a:pt x="1238" y="349"/>
                </a:cubicBezTo>
                <a:cubicBezTo>
                  <a:pt x="1238" y="320"/>
                  <a:pt x="1262" y="296"/>
                  <a:pt x="1291" y="296"/>
                </a:cubicBezTo>
                <a:close/>
                <a:moveTo>
                  <a:pt x="982" y="296"/>
                </a:moveTo>
                <a:cubicBezTo>
                  <a:pt x="1010" y="296"/>
                  <a:pt x="1034" y="320"/>
                  <a:pt x="1034" y="349"/>
                </a:cubicBezTo>
                <a:cubicBezTo>
                  <a:pt x="1034" y="377"/>
                  <a:pt x="1010" y="401"/>
                  <a:pt x="982" y="401"/>
                </a:cubicBezTo>
                <a:cubicBezTo>
                  <a:pt x="953" y="401"/>
                  <a:pt x="929" y="377"/>
                  <a:pt x="929" y="349"/>
                </a:cubicBezTo>
                <a:cubicBezTo>
                  <a:pt x="929" y="320"/>
                  <a:pt x="953" y="296"/>
                  <a:pt x="982" y="296"/>
                </a:cubicBezTo>
                <a:close/>
                <a:moveTo>
                  <a:pt x="672" y="296"/>
                </a:moveTo>
                <a:cubicBezTo>
                  <a:pt x="701" y="296"/>
                  <a:pt x="725" y="320"/>
                  <a:pt x="725" y="349"/>
                </a:cubicBezTo>
                <a:cubicBezTo>
                  <a:pt x="725" y="377"/>
                  <a:pt x="701" y="401"/>
                  <a:pt x="672" y="401"/>
                </a:cubicBezTo>
                <a:cubicBezTo>
                  <a:pt x="643" y="401"/>
                  <a:pt x="619" y="377"/>
                  <a:pt x="619" y="349"/>
                </a:cubicBezTo>
                <a:cubicBezTo>
                  <a:pt x="619" y="320"/>
                  <a:pt x="643" y="296"/>
                  <a:pt x="672" y="296"/>
                </a:cubicBezTo>
                <a:close/>
                <a:moveTo>
                  <a:pt x="363" y="296"/>
                </a:moveTo>
                <a:cubicBezTo>
                  <a:pt x="391" y="296"/>
                  <a:pt x="415" y="320"/>
                  <a:pt x="415" y="349"/>
                </a:cubicBezTo>
                <a:cubicBezTo>
                  <a:pt x="415" y="377"/>
                  <a:pt x="391" y="401"/>
                  <a:pt x="363" y="401"/>
                </a:cubicBezTo>
                <a:cubicBezTo>
                  <a:pt x="334" y="401"/>
                  <a:pt x="310" y="377"/>
                  <a:pt x="310" y="349"/>
                </a:cubicBezTo>
                <a:cubicBezTo>
                  <a:pt x="310" y="320"/>
                  <a:pt x="334" y="296"/>
                  <a:pt x="363" y="296"/>
                </a:cubicBezTo>
                <a:close/>
                <a:moveTo>
                  <a:pt x="53" y="296"/>
                </a:moveTo>
                <a:cubicBezTo>
                  <a:pt x="82" y="296"/>
                  <a:pt x="106" y="320"/>
                  <a:pt x="106" y="349"/>
                </a:cubicBezTo>
                <a:cubicBezTo>
                  <a:pt x="106" y="377"/>
                  <a:pt x="82" y="401"/>
                  <a:pt x="53" y="401"/>
                </a:cubicBezTo>
                <a:cubicBezTo>
                  <a:pt x="24" y="401"/>
                  <a:pt x="0" y="377"/>
                  <a:pt x="0" y="349"/>
                </a:cubicBezTo>
                <a:cubicBezTo>
                  <a:pt x="0" y="320"/>
                  <a:pt x="24" y="296"/>
                  <a:pt x="53" y="296"/>
                </a:cubicBezTo>
                <a:close/>
                <a:moveTo>
                  <a:pt x="2530" y="0"/>
                </a:moveTo>
                <a:cubicBezTo>
                  <a:pt x="2558" y="0"/>
                  <a:pt x="2582" y="24"/>
                  <a:pt x="2582" y="53"/>
                </a:cubicBezTo>
                <a:cubicBezTo>
                  <a:pt x="2582" y="82"/>
                  <a:pt x="2558" y="106"/>
                  <a:pt x="2530" y="106"/>
                </a:cubicBezTo>
                <a:cubicBezTo>
                  <a:pt x="2500" y="106"/>
                  <a:pt x="2476" y="82"/>
                  <a:pt x="2476" y="53"/>
                </a:cubicBezTo>
                <a:cubicBezTo>
                  <a:pt x="2476" y="24"/>
                  <a:pt x="2500" y="0"/>
                  <a:pt x="2530" y="0"/>
                </a:cubicBezTo>
                <a:close/>
                <a:moveTo>
                  <a:pt x="2220" y="0"/>
                </a:moveTo>
                <a:cubicBezTo>
                  <a:pt x="2248" y="0"/>
                  <a:pt x="2272" y="24"/>
                  <a:pt x="2272" y="53"/>
                </a:cubicBezTo>
                <a:cubicBezTo>
                  <a:pt x="2272" y="82"/>
                  <a:pt x="2248" y="106"/>
                  <a:pt x="2220" y="106"/>
                </a:cubicBezTo>
                <a:cubicBezTo>
                  <a:pt x="2191" y="106"/>
                  <a:pt x="2167" y="82"/>
                  <a:pt x="2167" y="53"/>
                </a:cubicBezTo>
                <a:cubicBezTo>
                  <a:pt x="2167" y="24"/>
                  <a:pt x="2191" y="0"/>
                  <a:pt x="2220" y="0"/>
                </a:cubicBezTo>
                <a:close/>
                <a:moveTo>
                  <a:pt x="1910" y="0"/>
                </a:moveTo>
                <a:cubicBezTo>
                  <a:pt x="1939" y="0"/>
                  <a:pt x="1963" y="24"/>
                  <a:pt x="1963" y="53"/>
                </a:cubicBezTo>
                <a:cubicBezTo>
                  <a:pt x="1963" y="82"/>
                  <a:pt x="1939" y="106"/>
                  <a:pt x="1910" y="106"/>
                </a:cubicBezTo>
                <a:cubicBezTo>
                  <a:pt x="1881" y="106"/>
                  <a:pt x="1857" y="82"/>
                  <a:pt x="1857" y="53"/>
                </a:cubicBezTo>
                <a:cubicBezTo>
                  <a:pt x="1857" y="24"/>
                  <a:pt x="1881" y="0"/>
                  <a:pt x="1910" y="0"/>
                </a:cubicBezTo>
                <a:close/>
                <a:moveTo>
                  <a:pt x="1601" y="0"/>
                </a:moveTo>
                <a:cubicBezTo>
                  <a:pt x="1629" y="0"/>
                  <a:pt x="1653" y="24"/>
                  <a:pt x="1653" y="53"/>
                </a:cubicBezTo>
                <a:cubicBezTo>
                  <a:pt x="1653" y="82"/>
                  <a:pt x="1629" y="106"/>
                  <a:pt x="1601" y="106"/>
                </a:cubicBezTo>
                <a:cubicBezTo>
                  <a:pt x="1572" y="106"/>
                  <a:pt x="1548" y="82"/>
                  <a:pt x="1548" y="53"/>
                </a:cubicBezTo>
                <a:cubicBezTo>
                  <a:pt x="1548" y="24"/>
                  <a:pt x="1572" y="0"/>
                  <a:pt x="1601" y="0"/>
                </a:cubicBezTo>
                <a:close/>
                <a:moveTo>
                  <a:pt x="1291" y="0"/>
                </a:moveTo>
                <a:cubicBezTo>
                  <a:pt x="1320" y="0"/>
                  <a:pt x="1344" y="24"/>
                  <a:pt x="1344" y="53"/>
                </a:cubicBezTo>
                <a:cubicBezTo>
                  <a:pt x="1344" y="82"/>
                  <a:pt x="1320" y="106"/>
                  <a:pt x="1291" y="106"/>
                </a:cubicBezTo>
                <a:cubicBezTo>
                  <a:pt x="1262" y="106"/>
                  <a:pt x="1238" y="82"/>
                  <a:pt x="1238" y="53"/>
                </a:cubicBezTo>
                <a:cubicBezTo>
                  <a:pt x="1238" y="24"/>
                  <a:pt x="1262" y="0"/>
                  <a:pt x="1291" y="0"/>
                </a:cubicBezTo>
                <a:close/>
                <a:moveTo>
                  <a:pt x="982" y="0"/>
                </a:moveTo>
                <a:cubicBezTo>
                  <a:pt x="1010" y="0"/>
                  <a:pt x="1034" y="24"/>
                  <a:pt x="1034" y="53"/>
                </a:cubicBezTo>
                <a:cubicBezTo>
                  <a:pt x="1034" y="82"/>
                  <a:pt x="1010" y="106"/>
                  <a:pt x="982" y="106"/>
                </a:cubicBezTo>
                <a:cubicBezTo>
                  <a:pt x="953" y="106"/>
                  <a:pt x="929" y="82"/>
                  <a:pt x="929" y="53"/>
                </a:cubicBezTo>
                <a:cubicBezTo>
                  <a:pt x="929" y="24"/>
                  <a:pt x="953" y="0"/>
                  <a:pt x="982" y="0"/>
                </a:cubicBezTo>
                <a:close/>
                <a:moveTo>
                  <a:pt x="672" y="0"/>
                </a:moveTo>
                <a:cubicBezTo>
                  <a:pt x="701" y="0"/>
                  <a:pt x="725" y="24"/>
                  <a:pt x="725" y="53"/>
                </a:cubicBezTo>
                <a:cubicBezTo>
                  <a:pt x="725" y="82"/>
                  <a:pt x="701" y="106"/>
                  <a:pt x="672" y="106"/>
                </a:cubicBezTo>
                <a:cubicBezTo>
                  <a:pt x="643" y="106"/>
                  <a:pt x="619" y="82"/>
                  <a:pt x="619" y="53"/>
                </a:cubicBezTo>
                <a:cubicBezTo>
                  <a:pt x="619" y="24"/>
                  <a:pt x="643" y="0"/>
                  <a:pt x="672" y="0"/>
                </a:cubicBezTo>
                <a:close/>
                <a:moveTo>
                  <a:pt x="363" y="0"/>
                </a:moveTo>
                <a:cubicBezTo>
                  <a:pt x="391" y="0"/>
                  <a:pt x="415" y="24"/>
                  <a:pt x="415" y="53"/>
                </a:cubicBezTo>
                <a:cubicBezTo>
                  <a:pt x="415" y="82"/>
                  <a:pt x="391" y="106"/>
                  <a:pt x="363" y="106"/>
                </a:cubicBezTo>
                <a:cubicBezTo>
                  <a:pt x="334" y="106"/>
                  <a:pt x="310" y="82"/>
                  <a:pt x="310" y="53"/>
                </a:cubicBezTo>
                <a:cubicBezTo>
                  <a:pt x="310" y="24"/>
                  <a:pt x="334" y="0"/>
                  <a:pt x="363" y="0"/>
                </a:cubicBezTo>
                <a:close/>
                <a:moveTo>
                  <a:pt x="53" y="0"/>
                </a:moveTo>
                <a:cubicBezTo>
                  <a:pt x="82" y="0"/>
                  <a:pt x="106" y="24"/>
                  <a:pt x="106" y="53"/>
                </a:cubicBezTo>
                <a:cubicBezTo>
                  <a:pt x="106" y="82"/>
                  <a:pt x="82" y="106"/>
                  <a:pt x="53" y="106"/>
                </a:cubicBezTo>
                <a:cubicBezTo>
                  <a:pt x="24" y="106"/>
                  <a:pt x="0" y="82"/>
                  <a:pt x="0" y="53"/>
                </a:cubicBezTo>
                <a:cubicBezTo>
                  <a:pt x="0" y="24"/>
                  <a:pt x="24" y="0"/>
                  <a:pt x="53" y="0"/>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16" name="文本框 15"/>
          <p:cNvSpPr txBox="1"/>
          <p:nvPr userDrawn="1"/>
        </p:nvSpPr>
        <p:spPr>
          <a:xfrm>
            <a:off x="1195705" y="261938"/>
            <a:ext cx="3667125" cy="629920"/>
          </a:xfrm>
          <a:prstGeom prst="rect">
            <a:avLst/>
          </a:prstGeom>
          <a:noFill/>
        </p:spPr>
        <p:txBody>
          <a:bodyPr wrap="square" rtlCol="0">
            <a:spAutoFit/>
          </a:bodyPr>
          <a:p>
            <a:r>
              <a:rPr lang="zh-CN" altLang="en-US" sz="2200" b="1">
                <a:ln>
                  <a:noFill/>
                </a:ln>
                <a:solidFill>
                  <a:srgbClr val="1D2A75"/>
                </a:solidFill>
                <a:latin typeface="宋体" panose="02010600030101010101" pitchFamily="2" charset="-122"/>
                <a:ea typeface="宋体" panose="02010600030101010101" pitchFamily="2" charset="-122"/>
                <a:cs typeface="+mn-lt"/>
              </a:rPr>
              <a:t>深圳富明精密工业有限公司</a:t>
            </a:r>
            <a:endParaRPr lang="zh-CN" altLang="en-US" sz="2200" b="1">
              <a:ln>
                <a:noFill/>
              </a:ln>
              <a:solidFill>
                <a:srgbClr val="1D2A75"/>
              </a:solidFill>
              <a:latin typeface="宋体" panose="02010600030101010101" pitchFamily="2" charset="-122"/>
              <a:ea typeface="宋体" panose="02010600030101010101" pitchFamily="2" charset="-122"/>
              <a:cs typeface="+mn-lt"/>
            </a:endParaRPr>
          </a:p>
          <a:p>
            <a:r>
              <a:rPr lang="zh-CN" altLang="en-US" sz="1300" b="1">
                <a:ln>
                  <a:noFill/>
                </a:ln>
                <a:solidFill>
                  <a:srgbClr val="1D2A75"/>
                </a:solidFill>
                <a:ea typeface="+mn-lt"/>
                <a:cs typeface="+mn-lt"/>
              </a:rPr>
              <a:t>Shenzhen Forman Precision Industry Co.,Ltd.</a:t>
            </a:r>
            <a:endParaRPr lang="zh-CN" altLang="en-US" sz="1300" b="1">
              <a:ln>
                <a:noFill/>
              </a:ln>
              <a:solidFill>
                <a:srgbClr val="1D2A75"/>
              </a:solidFill>
              <a:ea typeface="+mn-lt"/>
              <a:cs typeface="+mn-lt"/>
            </a:endParaRPr>
          </a:p>
        </p:txBody>
      </p:sp>
      <p:pic>
        <p:nvPicPr>
          <p:cNvPr id="14" name="图片 13" descr="logo"/>
          <p:cNvPicPr>
            <a:picLocks noChangeAspect="1"/>
          </p:cNvPicPr>
          <p:nvPr userDrawn="1"/>
        </p:nvPicPr>
        <p:blipFill>
          <a:blip r:embed="rId2"/>
          <a:srcRect l="16097" t="1961" r="17289" b="6624"/>
          <a:stretch>
            <a:fillRect/>
          </a:stretch>
        </p:blipFill>
        <p:spPr>
          <a:xfrm>
            <a:off x="502285" y="262255"/>
            <a:ext cx="591185" cy="61087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0DA1C3DD-6F74-4C5E-AC4C-B4D2F97C297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C44F93CF-F2F7-40D0-BFFF-5223D143F6D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45.png"/><Relationship Id="rId7"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tags" Target="../tags/tag21.xml"/><Relationship Id="rId4" Type="http://schemas.openxmlformats.org/officeDocument/2006/relationships/image" Target="../media/image43.jpeg"/><Relationship Id="rId3" Type="http://schemas.openxmlformats.org/officeDocument/2006/relationships/image" Target="../media/image42.jpeg"/><Relationship Id="rId28" Type="http://schemas.openxmlformats.org/officeDocument/2006/relationships/vmlDrawing" Target="../drawings/vmlDrawing1.vml"/><Relationship Id="rId27" Type="http://schemas.openxmlformats.org/officeDocument/2006/relationships/slideLayout" Target="../slideLayouts/slideLayout8.xml"/><Relationship Id="rId26" Type="http://schemas.openxmlformats.org/officeDocument/2006/relationships/image" Target="../media/image55.png"/><Relationship Id="rId25" Type="http://schemas.openxmlformats.org/officeDocument/2006/relationships/image" Target="../media/image54.png"/><Relationship Id="rId24" Type="http://schemas.openxmlformats.org/officeDocument/2006/relationships/image" Target="../media/image53.png"/><Relationship Id="rId23" Type="http://schemas.openxmlformats.org/officeDocument/2006/relationships/image" Target="../media/image52.png"/><Relationship Id="rId22" Type="http://schemas.openxmlformats.org/officeDocument/2006/relationships/image" Target="../media/image51.png"/><Relationship Id="rId21" Type="http://schemas.openxmlformats.org/officeDocument/2006/relationships/image" Target="../media/image50.png"/><Relationship Id="rId20" Type="http://schemas.openxmlformats.org/officeDocument/2006/relationships/image" Target="../media/image49.png"/><Relationship Id="rId2" Type="http://schemas.openxmlformats.org/officeDocument/2006/relationships/image" Target="../media/image41.emf"/><Relationship Id="rId19" Type="http://schemas.openxmlformats.org/officeDocument/2006/relationships/tags" Target="../tags/tag30.xml"/><Relationship Id="rId18" Type="http://schemas.openxmlformats.org/officeDocument/2006/relationships/tags" Target="../tags/tag29.xml"/><Relationship Id="rId17" Type="http://schemas.openxmlformats.org/officeDocument/2006/relationships/tags" Target="../tags/tag28.xml"/><Relationship Id="rId16" Type="http://schemas.openxmlformats.org/officeDocument/2006/relationships/tags" Target="../tags/tag27.xml"/><Relationship Id="rId15" Type="http://schemas.openxmlformats.org/officeDocument/2006/relationships/tags" Target="../tags/tag26.xml"/><Relationship Id="rId14" Type="http://schemas.openxmlformats.org/officeDocument/2006/relationships/image" Target="../media/image48.png"/><Relationship Id="rId13" Type="http://schemas.openxmlformats.org/officeDocument/2006/relationships/tags" Target="../tags/tag25.xml"/><Relationship Id="rId12" Type="http://schemas.openxmlformats.org/officeDocument/2006/relationships/image" Target="../media/image47.png"/><Relationship Id="rId11" Type="http://schemas.openxmlformats.org/officeDocument/2006/relationships/tags" Target="../tags/tag24.xml"/><Relationship Id="rId10" Type="http://schemas.openxmlformats.org/officeDocument/2006/relationships/image" Target="../media/image46.png"/><Relationship Id="rId1"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image" Target="../media/image68.png"/></Relationships>
</file>

<file path=ppt/slides/_rels/slide15.xml.rels><?xml version="1.0" encoding="UTF-8" standalone="yes"?>
<Relationships xmlns="http://schemas.openxmlformats.org/package/2006/relationships"><Relationship Id="rId9" Type="http://schemas.openxmlformats.org/officeDocument/2006/relationships/image" Target="../media/image82.png"/><Relationship Id="rId8" Type="http://schemas.openxmlformats.org/officeDocument/2006/relationships/image" Target="../media/image81.png"/><Relationship Id="rId7" Type="http://schemas.openxmlformats.org/officeDocument/2006/relationships/image" Target="../media/image80.png"/><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 Id="rId3" Type="http://schemas.openxmlformats.org/officeDocument/2006/relationships/image" Target="../media/image76.png"/><Relationship Id="rId2" Type="http://schemas.openxmlformats.org/officeDocument/2006/relationships/image" Target="../media/image75.jpeg"/><Relationship Id="rId10" Type="http://schemas.openxmlformats.org/officeDocument/2006/relationships/slideLayout" Target="../slideLayouts/slideLayout8.xml"/><Relationship Id="rId1" Type="http://schemas.openxmlformats.org/officeDocument/2006/relationships/image" Target="../media/image7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8.xml"/><Relationship Id="rId8" Type="http://schemas.openxmlformats.org/officeDocument/2006/relationships/image" Target="../media/image93.jpeg"/><Relationship Id="rId7" Type="http://schemas.openxmlformats.org/officeDocument/2006/relationships/image" Target="../media/image92.jpeg"/><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image" Target="../media/image86.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100.jpeg"/><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image" Target="../media/image94.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02.jpeg"/><Relationship Id="rId1" Type="http://schemas.openxmlformats.org/officeDocument/2006/relationships/image" Target="../media/image10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9" Type="http://schemas.openxmlformats.org/officeDocument/2006/relationships/image" Target="../media/image111.png"/><Relationship Id="rId8" Type="http://schemas.openxmlformats.org/officeDocument/2006/relationships/image" Target="../media/image110.png"/><Relationship Id="rId7" Type="http://schemas.openxmlformats.org/officeDocument/2006/relationships/image" Target="../media/image109.png"/><Relationship Id="rId6" Type="http://schemas.openxmlformats.org/officeDocument/2006/relationships/image" Target="../media/image108.png"/><Relationship Id="rId5" Type="http://schemas.openxmlformats.org/officeDocument/2006/relationships/image" Target="../media/image107.jpeg"/><Relationship Id="rId4" Type="http://schemas.openxmlformats.org/officeDocument/2006/relationships/image" Target="../media/image106.jpeg"/><Relationship Id="rId3" Type="http://schemas.openxmlformats.org/officeDocument/2006/relationships/image" Target="../media/image105.jpeg"/><Relationship Id="rId2" Type="http://schemas.openxmlformats.org/officeDocument/2006/relationships/image" Target="../media/image104.jpeg"/><Relationship Id="rId16" Type="http://schemas.openxmlformats.org/officeDocument/2006/relationships/slideLayout" Target="../slideLayouts/slideLayout8.xml"/><Relationship Id="rId15" Type="http://schemas.openxmlformats.org/officeDocument/2006/relationships/image" Target="../media/image117.png"/><Relationship Id="rId14" Type="http://schemas.openxmlformats.org/officeDocument/2006/relationships/image" Target="../media/image116.png"/><Relationship Id="rId13" Type="http://schemas.openxmlformats.org/officeDocument/2006/relationships/image" Target="../media/image115.png"/><Relationship Id="rId12" Type="http://schemas.openxmlformats.org/officeDocument/2006/relationships/image" Target="../media/image114.png"/><Relationship Id="rId11" Type="http://schemas.openxmlformats.org/officeDocument/2006/relationships/image" Target="../media/image113.png"/><Relationship Id="rId10" Type="http://schemas.openxmlformats.org/officeDocument/2006/relationships/image" Target="../media/image112.jpeg"/><Relationship Id="rId1" Type="http://schemas.openxmlformats.org/officeDocument/2006/relationships/image" Target="../media/image103.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8.xml"/><Relationship Id="rId5" Type="http://schemas.openxmlformats.org/officeDocument/2006/relationships/image" Target="../media/image122.png"/><Relationship Id="rId4" Type="http://schemas.openxmlformats.org/officeDocument/2006/relationships/image" Target="../media/image121.png"/><Relationship Id="rId3" Type="http://schemas.openxmlformats.org/officeDocument/2006/relationships/image" Target="../media/image120.png"/><Relationship Id="rId2" Type="http://schemas.openxmlformats.org/officeDocument/2006/relationships/image" Target="../media/image119.jpeg"/><Relationship Id="rId1" Type="http://schemas.openxmlformats.org/officeDocument/2006/relationships/image" Target="../media/image118.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123.png"/><Relationship Id="rId1" Type="http://schemas.openxmlformats.org/officeDocument/2006/relationships/tags" Target="../tags/tag31.xml"/></Relationships>
</file>

<file path=ppt/slides/_rels/slide23.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image" Target="../media/image127.png"/><Relationship Id="rId7" Type="http://schemas.openxmlformats.org/officeDocument/2006/relationships/tags" Target="../tags/tag35.xml"/><Relationship Id="rId6" Type="http://schemas.openxmlformats.org/officeDocument/2006/relationships/image" Target="../media/image126.png"/><Relationship Id="rId5" Type="http://schemas.openxmlformats.org/officeDocument/2006/relationships/tags" Target="../tags/tag34.xml"/><Relationship Id="rId4" Type="http://schemas.openxmlformats.org/officeDocument/2006/relationships/image" Target="../media/image125.png"/><Relationship Id="rId3" Type="http://schemas.openxmlformats.org/officeDocument/2006/relationships/tags" Target="../tags/tag33.xml"/><Relationship Id="rId2" Type="http://schemas.openxmlformats.org/officeDocument/2006/relationships/image" Target="../media/image124.png"/><Relationship Id="rId19" Type="http://schemas.openxmlformats.org/officeDocument/2006/relationships/slideLayout" Target="../slideLayouts/slideLayout8.xml"/><Relationship Id="rId18" Type="http://schemas.openxmlformats.org/officeDocument/2006/relationships/tags" Target="../tags/tag43.xml"/><Relationship Id="rId17" Type="http://schemas.openxmlformats.org/officeDocument/2006/relationships/tags" Target="../tags/tag42.xml"/><Relationship Id="rId16" Type="http://schemas.openxmlformats.org/officeDocument/2006/relationships/tags" Target="../tags/tag41.xml"/><Relationship Id="rId15" Type="http://schemas.openxmlformats.org/officeDocument/2006/relationships/tags" Target="../tags/tag40.xml"/><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image" Target="../media/image129.png"/><Relationship Id="rId11" Type="http://schemas.openxmlformats.org/officeDocument/2006/relationships/tags" Target="../tags/tag37.xml"/><Relationship Id="rId10" Type="http://schemas.openxmlformats.org/officeDocument/2006/relationships/image" Target="../media/image128.png"/><Relationship Id="rId1" Type="http://schemas.openxmlformats.org/officeDocument/2006/relationships/tags" Target="../tags/tag32.xml"/></Relationships>
</file>

<file path=ppt/slides/_rels/slide24.xml.rels><?xml version="1.0" encoding="UTF-8" standalone="yes"?>
<Relationships xmlns="http://schemas.openxmlformats.org/package/2006/relationships"><Relationship Id="rId9" Type="http://schemas.openxmlformats.org/officeDocument/2006/relationships/image" Target="../media/image138.png"/><Relationship Id="rId8" Type="http://schemas.openxmlformats.org/officeDocument/2006/relationships/image" Target="../media/image137.png"/><Relationship Id="rId7" Type="http://schemas.openxmlformats.org/officeDocument/2006/relationships/image" Target="../media/image136.png"/><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 Id="rId3" Type="http://schemas.openxmlformats.org/officeDocument/2006/relationships/image" Target="../media/image132.png"/><Relationship Id="rId2" Type="http://schemas.openxmlformats.org/officeDocument/2006/relationships/image" Target="../media/image131.png"/><Relationship Id="rId12" Type="http://schemas.openxmlformats.org/officeDocument/2006/relationships/slideLayout" Target="../slideLayouts/slideLayout8.xml"/><Relationship Id="rId11" Type="http://schemas.openxmlformats.org/officeDocument/2006/relationships/image" Target="../media/image140.png"/><Relationship Id="rId10" Type="http://schemas.openxmlformats.org/officeDocument/2006/relationships/image" Target="../media/image139.png"/><Relationship Id="rId1" Type="http://schemas.openxmlformats.org/officeDocument/2006/relationships/image" Target="../media/image1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image" Target="../media/image1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8.xml"/><Relationship Id="rId2" Type="http://schemas.openxmlformats.org/officeDocument/2006/relationships/chart" Target="../charts/chart2.xml"/><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6.GIF"/><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image" Target="../media/image5.GIF"/><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slideLayout" Target="../slideLayouts/slideLayout8.xml"/><Relationship Id="rId1" Type="http://schemas.openxmlformats.org/officeDocument/2006/relationships/image" Target="../media/image4.GIF"/></Relationships>
</file>

<file path=ppt/slides/_rels/slide6.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image" Target="../media/image10.jpeg"/><Relationship Id="rId7" Type="http://schemas.openxmlformats.org/officeDocument/2006/relationships/tags" Target="../tags/tag10.xml"/><Relationship Id="rId6" Type="http://schemas.openxmlformats.org/officeDocument/2006/relationships/image" Target="../media/image9.jpeg"/><Relationship Id="rId5" Type="http://schemas.openxmlformats.org/officeDocument/2006/relationships/tags" Target="../tags/tag9.xml"/><Relationship Id="rId4" Type="http://schemas.openxmlformats.org/officeDocument/2006/relationships/image" Target="../media/image8.jpeg"/><Relationship Id="rId3" Type="http://schemas.openxmlformats.org/officeDocument/2006/relationships/tags" Target="../tags/tag8.xml"/><Relationship Id="rId24" Type="http://schemas.openxmlformats.org/officeDocument/2006/relationships/slideLayout" Target="../slideLayouts/slideLayout8.xml"/><Relationship Id="rId23" Type="http://schemas.openxmlformats.org/officeDocument/2006/relationships/image" Target="../media/image20.jpeg"/><Relationship Id="rId22" Type="http://schemas.openxmlformats.org/officeDocument/2006/relationships/image" Target="../media/image19.jpeg"/><Relationship Id="rId21" Type="http://schemas.openxmlformats.org/officeDocument/2006/relationships/tags" Target="../tags/tag15.xml"/><Relationship Id="rId20" Type="http://schemas.openxmlformats.org/officeDocument/2006/relationships/image" Target="../media/image18.jpeg"/><Relationship Id="rId2" Type="http://schemas.openxmlformats.org/officeDocument/2006/relationships/image" Target="../media/image7.jpeg"/><Relationship Id="rId19" Type="http://schemas.openxmlformats.org/officeDocument/2006/relationships/tags" Target="../tags/tag14.xml"/><Relationship Id="rId18" Type="http://schemas.openxmlformats.org/officeDocument/2006/relationships/image" Target="../media/image17.jpeg"/><Relationship Id="rId17" Type="http://schemas.openxmlformats.org/officeDocument/2006/relationships/tags" Target="../tags/tag13.xml"/><Relationship Id="rId16" Type="http://schemas.openxmlformats.org/officeDocument/2006/relationships/image" Target="../media/image16.jpeg"/><Relationship Id="rId15" Type="http://schemas.openxmlformats.org/officeDocument/2006/relationships/image" Target="../media/image15.jpeg"/><Relationship Id="rId14" Type="http://schemas.openxmlformats.org/officeDocument/2006/relationships/image" Target="../media/image14.jpeg"/><Relationship Id="rId13" Type="http://schemas.openxmlformats.org/officeDocument/2006/relationships/image" Target="../media/image13.jpeg"/><Relationship Id="rId12" Type="http://schemas.openxmlformats.org/officeDocument/2006/relationships/image" Target="../media/image12.jpeg"/><Relationship Id="rId11" Type="http://schemas.openxmlformats.org/officeDocument/2006/relationships/tags" Target="../tags/tag12.xml"/><Relationship Id="rId10" Type="http://schemas.openxmlformats.org/officeDocument/2006/relationships/image" Target="../media/image11.jpeg"/><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1" Type="http://schemas.openxmlformats.org/officeDocument/2006/relationships/slideLayout" Target="../slideLayouts/slideLayout8.xml"/><Relationship Id="rId20" Type="http://schemas.openxmlformats.org/officeDocument/2006/relationships/image" Target="../media/image40.png"/><Relationship Id="rId2" Type="http://schemas.openxmlformats.org/officeDocument/2006/relationships/image" Target="../media/image22.png"/><Relationship Id="rId19" Type="http://schemas.openxmlformats.org/officeDocument/2006/relationships/image" Target="../media/image39.png"/><Relationship Id="rId18" Type="http://schemas.openxmlformats.org/officeDocument/2006/relationships/image" Target="../media/image38.png"/><Relationship Id="rId17" Type="http://schemas.openxmlformats.org/officeDocument/2006/relationships/image" Target="../media/image37.png"/><Relationship Id="rId16" Type="http://schemas.openxmlformats.org/officeDocument/2006/relationships/image" Target="../media/image36.png"/><Relationship Id="rId15" Type="http://schemas.openxmlformats.org/officeDocument/2006/relationships/image" Target="../media/image35.png"/><Relationship Id="rId14" Type="http://schemas.openxmlformats.org/officeDocument/2006/relationships/image" Target="../media/image34.png"/><Relationship Id="rId13" Type="http://schemas.openxmlformats.org/officeDocument/2006/relationships/image" Target="../media/image33.png"/><Relationship Id="rId12"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59000">
              <a:srgbClr val="FFFFFF">
                <a:alpha val="100000"/>
              </a:srgbClr>
            </a:gs>
            <a:gs pos="100000">
              <a:schemeClr val="accent4"/>
            </a:gs>
          </a:gsLst>
          <a:lin ang="2700000" scaled="0"/>
        </a:gradFill>
        <a:effectLst/>
      </p:bgPr>
    </p:bg>
    <p:spTree>
      <p:nvGrpSpPr>
        <p:cNvPr id="1" name=""/>
        <p:cNvGrpSpPr/>
        <p:nvPr/>
      </p:nvGrpSpPr>
      <p:grpSpPr>
        <a:xfrm>
          <a:off x="0" y="0"/>
          <a:ext cx="0" cy="0"/>
          <a:chOff x="0" y="0"/>
          <a:chExt cx="0" cy="0"/>
        </a:xfrm>
      </p:grpSpPr>
      <p:sp>
        <p:nvSpPr>
          <p:cNvPr id="89" name="圆角矩形 88"/>
          <p:cNvSpPr/>
          <p:nvPr/>
        </p:nvSpPr>
        <p:spPr>
          <a:xfrm>
            <a:off x="665480" y="3737610"/>
            <a:ext cx="3719195" cy="1245235"/>
          </a:xfrm>
          <a:prstGeom prst="roundRect">
            <a:avLst/>
          </a:prstGeom>
          <a:solidFill>
            <a:schemeClr val="accent4"/>
          </a:solidFill>
          <a:ln w="9525"/>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2" name="任意多边形 31"/>
          <p:cNvSpPr/>
          <p:nvPr/>
        </p:nvSpPr>
        <p:spPr>
          <a:xfrm>
            <a:off x="6749415" y="640715"/>
            <a:ext cx="2376805" cy="64135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2903" h="783">
                <a:moveTo>
                  <a:pt x="0" y="60"/>
                </a:moveTo>
                <a:cubicBezTo>
                  <a:pt x="0" y="27"/>
                  <a:pt x="27" y="0"/>
                  <a:pt x="60" y="0"/>
                </a:cubicBezTo>
                <a:cubicBezTo>
                  <a:pt x="92" y="0"/>
                  <a:pt x="119" y="27"/>
                  <a:pt x="119" y="60"/>
                </a:cubicBezTo>
                <a:cubicBezTo>
                  <a:pt x="119" y="92"/>
                  <a:pt x="92" y="119"/>
                  <a:pt x="60" y="119"/>
                </a:cubicBezTo>
                <a:cubicBezTo>
                  <a:pt x="27" y="119"/>
                  <a:pt x="0" y="92"/>
                  <a:pt x="0" y="60"/>
                </a:cubicBezTo>
                <a:close/>
                <a:moveTo>
                  <a:pt x="348" y="60"/>
                </a:moveTo>
                <a:cubicBezTo>
                  <a:pt x="348" y="27"/>
                  <a:pt x="375" y="0"/>
                  <a:pt x="408" y="0"/>
                </a:cubicBezTo>
                <a:cubicBezTo>
                  <a:pt x="440" y="0"/>
                  <a:pt x="467" y="27"/>
                  <a:pt x="467" y="60"/>
                </a:cubicBezTo>
                <a:cubicBezTo>
                  <a:pt x="467" y="92"/>
                  <a:pt x="440" y="119"/>
                  <a:pt x="408" y="119"/>
                </a:cubicBezTo>
                <a:cubicBezTo>
                  <a:pt x="375" y="119"/>
                  <a:pt x="348" y="92"/>
                  <a:pt x="348" y="60"/>
                </a:cubicBezTo>
                <a:close/>
                <a:moveTo>
                  <a:pt x="696" y="60"/>
                </a:moveTo>
                <a:cubicBezTo>
                  <a:pt x="696" y="27"/>
                  <a:pt x="723" y="0"/>
                  <a:pt x="756" y="0"/>
                </a:cubicBezTo>
                <a:cubicBezTo>
                  <a:pt x="788" y="0"/>
                  <a:pt x="815" y="27"/>
                  <a:pt x="815" y="60"/>
                </a:cubicBezTo>
                <a:cubicBezTo>
                  <a:pt x="815" y="92"/>
                  <a:pt x="788" y="119"/>
                  <a:pt x="756" y="119"/>
                </a:cubicBezTo>
                <a:cubicBezTo>
                  <a:pt x="723" y="119"/>
                  <a:pt x="696" y="92"/>
                  <a:pt x="696" y="60"/>
                </a:cubicBezTo>
                <a:close/>
                <a:moveTo>
                  <a:pt x="1044" y="60"/>
                </a:moveTo>
                <a:cubicBezTo>
                  <a:pt x="1044" y="27"/>
                  <a:pt x="1071" y="0"/>
                  <a:pt x="1104" y="0"/>
                </a:cubicBezTo>
                <a:cubicBezTo>
                  <a:pt x="1136" y="0"/>
                  <a:pt x="1163" y="27"/>
                  <a:pt x="1163" y="60"/>
                </a:cubicBezTo>
                <a:cubicBezTo>
                  <a:pt x="1163" y="92"/>
                  <a:pt x="1136" y="119"/>
                  <a:pt x="1104" y="119"/>
                </a:cubicBezTo>
                <a:cubicBezTo>
                  <a:pt x="1071" y="119"/>
                  <a:pt x="1044" y="92"/>
                  <a:pt x="1044" y="60"/>
                </a:cubicBezTo>
                <a:close/>
                <a:moveTo>
                  <a:pt x="1392" y="60"/>
                </a:moveTo>
                <a:cubicBezTo>
                  <a:pt x="1392" y="27"/>
                  <a:pt x="1419" y="0"/>
                  <a:pt x="1452" y="0"/>
                </a:cubicBezTo>
                <a:cubicBezTo>
                  <a:pt x="1484" y="0"/>
                  <a:pt x="1511" y="27"/>
                  <a:pt x="1511" y="60"/>
                </a:cubicBezTo>
                <a:cubicBezTo>
                  <a:pt x="1511" y="92"/>
                  <a:pt x="1484" y="119"/>
                  <a:pt x="1452" y="119"/>
                </a:cubicBezTo>
                <a:cubicBezTo>
                  <a:pt x="1419" y="119"/>
                  <a:pt x="1392" y="92"/>
                  <a:pt x="1392" y="60"/>
                </a:cubicBezTo>
                <a:close/>
                <a:moveTo>
                  <a:pt x="1740" y="60"/>
                </a:moveTo>
                <a:cubicBezTo>
                  <a:pt x="1740" y="27"/>
                  <a:pt x="1767" y="0"/>
                  <a:pt x="1800" y="0"/>
                </a:cubicBezTo>
                <a:cubicBezTo>
                  <a:pt x="1832" y="0"/>
                  <a:pt x="1859" y="27"/>
                  <a:pt x="1859" y="60"/>
                </a:cubicBezTo>
                <a:cubicBezTo>
                  <a:pt x="1859" y="92"/>
                  <a:pt x="1832" y="119"/>
                  <a:pt x="1800" y="119"/>
                </a:cubicBezTo>
                <a:cubicBezTo>
                  <a:pt x="1767" y="119"/>
                  <a:pt x="1740" y="92"/>
                  <a:pt x="1740" y="60"/>
                </a:cubicBezTo>
                <a:close/>
                <a:moveTo>
                  <a:pt x="2088" y="60"/>
                </a:moveTo>
                <a:cubicBezTo>
                  <a:pt x="2088" y="27"/>
                  <a:pt x="2115" y="0"/>
                  <a:pt x="2148" y="0"/>
                </a:cubicBezTo>
                <a:cubicBezTo>
                  <a:pt x="2180" y="0"/>
                  <a:pt x="2207" y="27"/>
                  <a:pt x="2207" y="60"/>
                </a:cubicBezTo>
                <a:cubicBezTo>
                  <a:pt x="2207" y="92"/>
                  <a:pt x="2180" y="119"/>
                  <a:pt x="2148" y="119"/>
                </a:cubicBezTo>
                <a:cubicBezTo>
                  <a:pt x="2115" y="119"/>
                  <a:pt x="2088" y="92"/>
                  <a:pt x="2088" y="60"/>
                </a:cubicBezTo>
                <a:close/>
                <a:moveTo>
                  <a:pt x="2436" y="60"/>
                </a:moveTo>
                <a:cubicBezTo>
                  <a:pt x="2436" y="27"/>
                  <a:pt x="2463" y="0"/>
                  <a:pt x="2496" y="0"/>
                </a:cubicBezTo>
                <a:cubicBezTo>
                  <a:pt x="2528" y="0"/>
                  <a:pt x="2555" y="27"/>
                  <a:pt x="2555" y="60"/>
                </a:cubicBezTo>
                <a:cubicBezTo>
                  <a:pt x="2555" y="92"/>
                  <a:pt x="2528" y="119"/>
                  <a:pt x="2496" y="119"/>
                </a:cubicBezTo>
                <a:cubicBezTo>
                  <a:pt x="2463" y="119"/>
                  <a:pt x="2436" y="92"/>
                  <a:pt x="2436" y="60"/>
                </a:cubicBezTo>
                <a:close/>
                <a:moveTo>
                  <a:pt x="2784" y="60"/>
                </a:moveTo>
                <a:cubicBezTo>
                  <a:pt x="2784" y="27"/>
                  <a:pt x="2811" y="0"/>
                  <a:pt x="2844" y="0"/>
                </a:cubicBezTo>
                <a:cubicBezTo>
                  <a:pt x="2876" y="0"/>
                  <a:pt x="2903" y="27"/>
                  <a:pt x="2903" y="60"/>
                </a:cubicBezTo>
                <a:cubicBezTo>
                  <a:pt x="2903" y="92"/>
                  <a:pt x="2876" y="119"/>
                  <a:pt x="2844" y="119"/>
                </a:cubicBezTo>
                <a:cubicBezTo>
                  <a:pt x="2811" y="119"/>
                  <a:pt x="2784" y="92"/>
                  <a:pt x="2784" y="60"/>
                </a:cubicBezTo>
                <a:close/>
                <a:moveTo>
                  <a:pt x="0" y="392"/>
                </a:moveTo>
                <a:cubicBezTo>
                  <a:pt x="0" y="359"/>
                  <a:pt x="27" y="332"/>
                  <a:pt x="60" y="332"/>
                </a:cubicBezTo>
                <a:cubicBezTo>
                  <a:pt x="92" y="332"/>
                  <a:pt x="119" y="359"/>
                  <a:pt x="119" y="392"/>
                </a:cubicBezTo>
                <a:cubicBezTo>
                  <a:pt x="119" y="424"/>
                  <a:pt x="92" y="451"/>
                  <a:pt x="60" y="451"/>
                </a:cubicBezTo>
                <a:cubicBezTo>
                  <a:pt x="27" y="451"/>
                  <a:pt x="0" y="424"/>
                  <a:pt x="0" y="392"/>
                </a:cubicBezTo>
                <a:close/>
                <a:moveTo>
                  <a:pt x="348" y="392"/>
                </a:moveTo>
                <a:cubicBezTo>
                  <a:pt x="348" y="359"/>
                  <a:pt x="375" y="332"/>
                  <a:pt x="408" y="332"/>
                </a:cubicBezTo>
                <a:cubicBezTo>
                  <a:pt x="440" y="332"/>
                  <a:pt x="467" y="359"/>
                  <a:pt x="467" y="392"/>
                </a:cubicBezTo>
                <a:cubicBezTo>
                  <a:pt x="467" y="424"/>
                  <a:pt x="440" y="451"/>
                  <a:pt x="408" y="451"/>
                </a:cubicBezTo>
                <a:cubicBezTo>
                  <a:pt x="375" y="451"/>
                  <a:pt x="348" y="424"/>
                  <a:pt x="348" y="392"/>
                </a:cubicBezTo>
                <a:close/>
                <a:moveTo>
                  <a:pt x="696" y="392"/>
                </a:moveTo>
                <a:cubicBezTo>
                  <a:pt x="696" y="359"/>
                  <a:pt x="723" y="332"/>
                  <a:pt x="756" y="332"/>
                </a:cubicBezTo>
                <a:cubicBezTo>
                  <a:pt x="788" y="332"/>
                  <a:pt x="815" y="359"/>
                  <a:pt x="815" y="392"/>
                </a:cubicBezTo>
                <a:cubicBezTo>
                  <a:pt x="815" y="424"/>
                  <a:pt x="788" y="451"/>
                  <a:pt x="756" y="451"/>
                </a:cubicBezTo>
                <a:cubicBezTo>
                  <a:pt x="723" y="451"/>
                  <a:pt x="696" y="424"/>
                  <a:pt x="696" y="392"/>
                </a:cubicBezTo>
                <a:close/>
                <a:moveTo>
                  <a:pt x="1044" y="392"/>
                </a:moveTo>
                <a:cubicBezTo>
                  <a:pt x="1044" y="359"/>
                  <a:pt x="1071" y="332"/>
                  <a:pt x="1104" y="332"/>
                </a:cubicBezTo>
                <a:cubicBezTo>
                  <a:pt x="1136" y="332"/>
                  <a:pt x="1163" y="359"/>
                  <a:pt x="1163" y="392"/>
                </a:cubicBezTo>
                <a:cubicBezTo>
                  <a:pt x="1163" y="424"/>
                  <a:pt x="1136" y="451"/>
                  <a:pt x="1104" y="451"/>
                </a:cubicBezTo>
                <a:cubicBezTo>
                  <a:pt x="1071" y="451"/>
                  <a:pt x="1044" y="424"/>
                  <a:pt x="1044" y="392"/>
                </a:cubicBezTo>
                <a:close/>
                <a:moveTo>
                  <a:pt x="1392" y="392"/>
                </a:moveTo>
                <a:cubicBezTo>
                  <a:pt x="1392" y="359"/>
                  <a:pt x="1419" y="332"/>
                  <a:pt x="1452" y="332"/>
                </a:cubicBezTo>
                <a:cubicBezTo>
                  <a:pt x="1484" y="332"/>
                  <a:pt x="1511" y="359"/>
                  <a:pt x="1511" y="392"/>
                </a:cubicBezTo>
                <a:cubicBezTo>
                  <a:pt x="1511" y="424"/>
                  <a:pt x="1484" y="451"/>
                  <a:pt x="1452" y="451"/>
                </a:cubicBezTo>
                <a:cubicBezTo>
                  <a:pt x="1419" y="451"/>
                  <a:pt x="1392" y="424"/>
                  <a:pt x="1392" y="392"/>
                </a:cubicBezTo>
                <a:close/>
                <a:moveTo>
                  <a:pt x="1740" y="392"/>
                </a:moveTo>
                <a:cubicBezTo>
                  <a:pt x="1740" y="359"/>
                  <a:pt x="1767" y="332"/>
                  <a:pt x="1800" y="332"/>
                </a:cubicBezTo>
                <a:cubicBezTo>
                  <a:pt x="1832" y="332"/>
                  <a:pt x="1859" y="359"/>
                  <a:pt x="1859" y="392"/>
                </a:cubicBezTo>
                <a:cubicBezTo>
                  <a:pt x="1859" y="424"/>
                  <a:pt x="1832" y="451"/>
                  <a:pt x="1800" y="451"/>
                </a:cubicBezTo>
                <a:cubicBezTo>
                  <a:pt x="1767" y="451"/>
                  <a:pt x="1740" y="424"/>
                  <a:pt x="1740" y="392"/>
                </a:cubicBezTo>
                <a:close/>
                <a:moveTo>
                  <a:pt x="2088" y="392"/>
                </a:moveTo>
                <a:cubicBezTo>
                  <a:pt x="2088" y="359"/>
                  <a:pt x="2115" y="332"/>
                  <a:pt x="2148" y="332"/>
                </a:cubicBezTo>
                <a:cubicBezTo>
                  <a:pt x="2180" y="332"/>
                  <a:pt x="2207" y="359"/>
                  <a:pt x="2207" y="392"/>
                </a:cubicBezTo>
                <a:cubicBezTo>
                  <a:pt x="2207" y="424"/>
                  <a:pt x="2180" y="451"/>
                  <a:pt x="2148" y="451"/>
                </a:cubicBezTo>
                <a:cubicBezTo>
                  <a:pt x="2115" y="451"/>
                  <a:pt x="2088" y="424"/>
                  <a:pt x="2088" y="392"/>
                </a:cubicBezTo>
                <a:close/>
                <a:moveTo>
                  <a:pt x="2436" y="392"/>
                </a:moveTo>
                <a:cubicBezTo>
                  <a:pt x="2436" y="359"/>
                  <a:pt x="2463" y="332"/>
                  <a:pt x="2496" y="332"/>
                </a:cubicBezTo>
                <a:cubicBezTo>
                  <a:pt x="2528" y="332"/>
                  <a:pt x="2555" y="359"/>
                  <a:pt x="2555" y="392"/>
                </a:cubicBezTo>
                <a:cubicBezTo>
                  <a:pt x="2555" y="424"/>
                  <a:pt x="2528" y="451"/>
                  <a:pt x="2496" y="451"/>
                </a:cubicBezTo>
                <a:cubicBezTo>
                  <a:pt x="2463" y="451"/>
                  <a:pt x="2436" y="424"/>
                  <a:pt x="2436" y="392"/>
                </a:cubicBezTo>
                <a:close/>
                <a:moveTo>
                  <a:pt x="2784" y="392"/>
                </a:moveTo>
                <a:cubicBezTo>
                  <a:pt x="2784" y="359"/>
                  <a:pt x="2811" y="332"/>
                  <a:pt x="2844" y="332"/>
                </a:cubicBezTo>
                <a:cubicBezTo>
                  <a:pt x="2876" y="332"/>
                  <a:pt x="2903" y="359"/>
                  <a:pt x="2903" y="392"/>
                </a:cubicBezTo>
                <a:cubicBezTo>
                  <a:pt x="2903" y="424"/>
                  <a:pt x="2876" y="451"/>
                  <a:pt x="2844" y="451"/>
                </a:cubicBezTo>
                <a:cubicBezTo>
                  <a:pt x="2811" y="451"/>
                  <a:pt x="2784" y="424"/>
                  <a:pt x="2784" y="392"/>
                </a:cubicBezTo>
                <a:close/>
                <a:moveTo>
                  <a:pt x="0" y="724"/>
                </a:moveTo>
                <a:cubicBezTo>
                  <a:pt x="0" y="691"/>
                  <a:pt x="27" y="664"/>
                  <a:pt x="60" y="664"/>
                </a:cubicBezTo>
                <a:cubicBezTo>
                  <a:pt x="92" y="664"/>
                  <a:pt x="119" y="691"/>
                  <a:pt x="119" y="724"/>
                </a:cubicBezTo>
                <a:cubicBezTo>
                  <a:pt x="119" y="756"/>
                  <a:pt x="92" y="783"/>
                  <a:pt x="60" y="783"/>
                </a:cubicBezTo>
                <a:cubicBezTo>
                  <a:pt x="27" y="783"/>
                  <a:pt x="0" y="756"/>
                  <a:pt x="0" y="724"/>
                </a:cubicBezTo>
                <a:close/>
                <a:moveTo>
                  <a:pt x="348" y="724"/>
                </a:moveTo>
                <a:cubicBezTo>
                  <a:pt x="348" y="691"/>
                  <a:pt x="375" y="664"/>
                  <a:pt x="408" y="664"/>
                </a:cubicBezTo>
                <a:cubicBezTo>
                  <a:pt x="440" y="664"/>
                  <a:pt x="467" y="691"/>
                  <a:pt x="467" y="724"/>
                </a:cubicBezTo>
                <a:cubicBezTo>
                  <a:pt x="467" y="756"/>
                  <a:pt x="440" y="783"/>
                  <a:pt x="408" y="783"/>
                </a:cubicBezTo>
                <a:cubicBezTo>
                  <a:pt x="375" y="783"/>
                  <a:pt x="348" y="756"/>
                  <a:pt x="348" y="724"/>
                </a:cubicBezTo>
                <a:close/>
                <a:moveTo>
                  <a:pt x="696" y="724"/>
                </a:moveTo>
                <a:cubicBezTo>
                  <a:pt x="696" y="691"/>
                  <a:pt x="723" y="664"/>
                  <a:pt x="756" y="664"/>
                </a:cubicBezTo>
                <a:cubicBezTo>
                  <a:pt x="788" y="664"/>
                  <a:pt x="815" y="691"/>
                  <a:pt x="815" y="724"/>
                </a:cubicBezTo>
                <a:cubicBezTo>
                  <a:pt x="815" y="756"/>
                  <a:pt x="788" y="783"/>
                  <a:pt x="756" y="783"/>
                </a:cubicBezTo>
                <a:cubicBezTo>
                  <a:pt x="723" y="783"/>
                  <a:pt x="696" y="756"/>
                  <a:pt x="696" y="724"/>
                </a:cubicBezTo>
                <a:close/>
                <a:moveTo>
                  <a:pt x="1044" y="724"/>
                </a:moveTo>
                <a:cubicBezTo>
                  <a:pt x="1044" y="691"/>
                  <a:pt x="1071" y="664"/>
                  <a:pt x="1104" y="664"/>
                </a:cubicBezTo>
                <a:cubicBezTo>
                  <a:pt x="1136" y="664"/>
                  <a:pt x="1163" y="691"/>
                  <a:pt x="1163" y="724"/>
                </a:cubicBezTo>
                <a:cubicBezTo>
                  <a:pt x="1163" y="756"/>
                  <a:pt x="1136" y="783"/>
                  <a:pt x="1104" y="783"/>
                </a:cubicBezTo>
                <a:cubicBezTo>
                  <a:pt x="1071" y="783"/>
                  <a:pt x="1044" y="756"/>
                  <a:pt x="1044" y="724"/>
                </a:cubicBezTo>
                <a:close/>
                <a:moveTo>
                  <a:pt x="1392" y="724"/>
                </a:moveTo>
                <a:cubicBezTo>
                  <a:pt x="1392" y="691"/>
                  <a:pt x="1419" y="664"/>
                  <a:pt x="1452" y="664"/>
                </a:cubicBezTo>
                <a:cubicBezTo>
                  <a:pt x="1484" y="664"/>
                  <a:pt x="1511" y="691"/>
                  <a:pt x="1511" y="724"/>
                </a:cubicBezTo>
                <a:cubicBezTo>
                  <a:pt x="1511" y="756"/>
                  <a:pt x="1484" y="783"/>
                  <a:pt x="1452" y="783"/>
                </a:cubicBezTo>
                <a:cubicBezTo>
                  <a:pt x="1419" y="783"/>
                  <a:pt x="1392" y="756"/>
                  <a:pt x="1392" y="724"/>
                </a:cubicBezTo>
                <a:close/>
                <a:moveTo>
                  <a:pt x="1740" y="724"/>
                </a:moveTo>
                <a:cubicBezTo>
                  <a:pt x="1740" y="691"/>
                  <a:pt x="1767" y="664"/>
                  <a:pt x="1800" y="664"/>
                </a:cubicBezTo>
                <a:cubicBezTo>
                  <a:pt x="1832" y="664"/>
                  <a:pt x="1859" y="691"/>
                  <a:pt x="1859" y="724"/>
                </a:cubicBezTo>
                <a:cubicBezTo>
                  <a:pt x="1859" y="756"/>
                  <a:pt x="1832" y="783"/>
                  <a:pt x="1800" y="783"/>
                </a:cubicBezTo>
                <a:cubicBezTo>
                  <a:pt x="1767" y="783"/>
                  <a:pt x="1740" y="756"/>
                  <a:pt x="1740" y="724"/>
                </a:cubicBezTo>
                <a:close/>
                <a:moveTo>
                  <a:pt x="2088" y="724"/>
                </a:moveTo>
                <a:cubicBezTo>
                  <a:pt x="2088" y="691"/>
                  <a:pt x="2115" y="664"/>
                  <a:pt x="2148" y="664"/>
                </a:cubicBezTo>
                <a:cubicBezTo>
                  <a:pt x="2180" y="664"/>
                  <a:pt x="2207" y="691"/>
                  <a:pt x="2207" y="724"/>
                </a:cubicBezTo>
                <a:cubicBezTo>
                  <a:pt x="2207" y="756"/>
                  <a:pt x="2180" y="783"/>
                  <a:pt x="2148" y="783"/>
                </a:cubicBezTo>
                <a:cubicBezTo>
                  <a:pt x="2115" y="783"/>
                  <a:pt x="2088" y="756"/>
                  <a:pt x="2088" y="724"/>
                </a:cubicBezTo>
                <a:close/>
                <a:moveTo>
                  <a:pt x="2436" y="724"/>
                </a:moveTo>
                <a:cubicBezTo>
                  <a:pt x="2436" y="691"/>
                  <a:pt x="2463" y="664"/>
                  <a:pt x="2496" y="664"/>
                </a:cubicBezTo>
                <a:cubicBezTo>
                  <a:pt x="2528" y="664"/>
                  <a:pt x="2555" y="691"/>
                  <a:pt x="2555" y="724"/>
                </a:cubicBezTo>
                <a:cubicBezTo>
                  <a:pt x="2555" y="756"/>
                  <a:pt x="2528" y="783"/>
                  <a:pt x="2496" y="783"/>
                </a:cubicBezTo>
                <a:cubicBezTo>
                  <a:pt x="2463" y="783"/>
                  <a:pt x="2436" y="756"/>
                  <a:pt x="2436" y="724"/>
                </a:cubicBezTo>
                <a:close/>
                <a:moveTo>
                  <a:pt x="2784" y="724"/>
                </a:moveTo>
                <a:cubicBezTo>
                  <a:pt x="2784" y="691"/>
                  <a:pt x="2811" y="664"/>
                  <a:pt x="2844" y="664"/>
                </a:cubicBezTo>
                <a:cubicBezTo>
                  <a:pt x="2876" y="664"/>
                  <a:pt x="2903" y="691"/>
                  <a:pt x="2903" y="724"/>
                </a:cubicBezTo>
                <a:cubicBezTo>
                  <a:pt x="2903" y="756"/>
                  <a:pt x="2876" y="783"/>
                  <a:pt x="2844" y="783"/>
                </a:cubicBezTo>
                <a:cubicBezTo>
                  <a:pt x="2811" y="783"/>
                  <a:pt x="2784" y="756"/>
                  <a:pt x="2784" y="724"/>
                </a:cubicBezTo>
                <a:close/>
              </a:path>
            </a:pathLst>
          </a:custGeom>
          <a:solidFill>
            <a:schemeClr val="accent4">
              <a:lumMod val="60000"/>
              <a:lumOff val="4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29" name="任意多边形 28"/>
          <p:cNvSpPr/>
          <p:nvPr/>
        </p:nvSpPr>
        <p:spPr>
          <a:xfrm>
            <a:off x="5470525" y="413385"/>
            <a:ext cx="6727825" cy="61829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9493" h="8701">
                <a:moveTo>
                  <a:pt x="8011" y="0"/>
                </a:moveTo>
                <a:cubicBezTo>
                  <a:pt x="8510" y="0"/>
                  <a:pt x="8999" y="41"/>
                  <a:pt x="9472" y="120"/>
                </a:cubicBezTo>
                <a:lnTo>
                  <a:pt x="9493" y="124"/>
                </a:lnTo>
                <a:lnTo>
                  <a:pt x="9493" y="8701"/>
                </a:lnTo>
                <a:lnTo>
                  <a:pt x="166" y="8701"/>
                </a:lnTo>
                <a:lnTo>
                  <a:pt x="163" y="8685"/>
                </a:lnTo>
                <a:cubicBezTo>
                  <a:pt x="56" y="8214"/>
                  <a:pt x="0" y="7728"/>
                  <a:pt x="0" y="7229"/>
                </a:cubicBezTo>
                <a:cubicBezTo>
                  <a:pt x="0" y="3237"/>
                  <a:pt x="3587" y="0"/>
                  <a:pt x="8011" y="0"/>
                </a:cubicBezTo>
                <a:close/>
              </a:path>
            </a:pathLst>
          </a:custGeom>
          <a:solidFill>
            <a:schemeClr val="accent4"/>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9" name="文本框 8"/>
          <p:cNvSpPr txBox="1"/>
          <p:nvPr/>
        </p:nvSpPr>
        <p:spPr>
          <a:xfrm>
            <a:off x="549910" y="2237740"/>
            <a:ext cx="5062220" cy="951865"/>
          </a:xfrm>
          <a:prstGeom prst="rect">
            <a:avLst/>
          </a:prstGeom>
          <a:noFill/>
          <a:ln>
            <a:noFill/>
          </a:ln>
        </p:spPr>
        <p:txBody>
          <a:bodyPr wrap="square" rtlCol="0">
            <a:noAutofit/>
          </a:bodyPr>
          <a:p>
            <a:r>
              <a:rPr lang="zh-CN" altLang="en-US" sz="3000" b="1">
                <a:ln>
                  <a:solidFill>
                    <a:srgbClr val="1D2088"/>
                  </a:solidFill>
                </a:ln>
                <a:solidFill>
                  <a:srgbClr val="1D2088"/>
                </a:solidFill>
                <a:latin typeface="宋体" panose="02010600030101010101" pitchFamily="2" charset="-122"/>
                <a:ea typeface="宋体" panose="02010600030101010101" pitchFamily="2" charset="-122"/>
                <a:cs typeface="+mn-lt"/>
              </a:rPr>
              <a:t>深圳富明精密工业有限公司</a:t>
            </a:r>
            <a:endParaRPr lang="zh-CN" altLang="en-US" sz="3000" b="1">
              <a:ln>
                <a:solidFill>
                  <a:srgbClr val="1D2088"/>
                </a:solidFill>
              </a:ln>
              <a:solidFill>
                <a:srgbClr val="1D2088"/>
              </a:solidFill>
              <a:latin typeface="宋体" panose="02010600030101010101" pitchFamily="2" charset="-122"/>
              <a:ea typeface="宋体" panose="02010600030101010101" pitchFamily="2" charset="-122"/>
              <a:cs typeface="+mn-lt"/>
            </a:endParaRPr>
          </a:p>
          <a:p>
            <a:r>
              <a:rPr lang="en-US" altLang="zh-CN" sz="2000">
                <a:ln>
                  <a:solidFill>
                    <a:srgbClr val="1D2088"/>
                  </a:solidFill>
                </a:ln>
                <a:solidFill>
                  <a:srgbClr val="1D2088"/>
                </a:solidFill>
                <a:latin typeface="Calibri" panose="020F0502020204030204" charset="0"/>
                <a:ea typeface="+mn-lt"/>
                <a:cs typeface="Calibri" panose="020F0502020204030204" charset="0"/>
              </a:rPr>
              <a:t>Shenzhen Forman Precision Industry Co.,Ltd.</a:t>
            </a:r>
            <a:endParaRPr lang="en-US" altLang="zh-CN" sz="2000">
              <a:ln>
                <a:solidFill>
                  <a:srgbClr val="1D2088"/>
                </a:solidFill>
              </a:ln>
              <a:solidFill>
                <a:srgbClr val="1D2088"/>
              </a:solidFill>
              <a:latin typeface="Calibri" panose="020F0502020204030204" charset="0"/>
              <a:ea typeface="+mn-lt"/>
              <a:cs typeface="Calibri" panose="020F0502020204030204" charset="0"/>
            </a:endParaRPr>
          </a:p>
        </p:txBody>
      </p:sp>
      <p:sp>
        <p:nvSpPr>
          <p:cNvPr id="10" name="文本框 9"/>
          <p:cNvSpPr txBox="1"/>
          <p:nvPr/>
        </p:nvSpPr>
        <p:spPr>
          <a:xfrm>
            <a:off x="792480" y="3750310"/>
            <a:ext cx="3364230" cy="1127760"/>
          </a:xfrm>
          <a:prstGeom prst="rect">
            <a:avLst/>
          </a:prstGeom>
          <a:noFill/>
        </p:spPr>
        <p:txBody>
          <a:bodyPr wrap="square" rtlCol="0">
            <a:spAutoFit/>
          </a:bodyPr>
          <a:p>
            <a:pPr indent="0" algn="l" fontAlgn="auto">
              <a:lnSpc>
                <a:spcPct val="135000"/>
              </a:lnSpc>
            </a:pPr>
            <a:r>
              <a:rPr lang="en-US" altLang="zh-CN" sz="1400" b="1">
                <a:solidFill>
                  <a:srgbClr val="1D2088"/>
                </a:solidFill>
                <a:latin typeface="Calibri" panose="020F0502020204030204" charset="0"/>
                <a:ea typeface="+mn-lt"/>
                <a:cs typeface="Calibri" panose="020F0502020204030204" charset="0"/>
              </a:rPr>
              <a:t>Our Core Value:</a:t>
            </a:r>
            <a:endParaRPr lang="en-US" altLang="zh-CN" sz="1200" b="1">
              <a:solidFill>
                <a:srgbClr val="1D2088"/>
              </a:solidFill>
              <a:latin typeface="Calibri" panose="020F0502020204030204" charset="0"/>
              <a:ea typeface="+mn-lt"/>
              <a:cs typeface="Calibri" panose="020F0502020204030204" charset="0"/>
            </a:endParaRPr>
          </a:p>
          <a:p>
            <a:pPr indent="0" algn="l" fontAlgn="auto">
              <a:lnSpc>
                <a:spcPct val="135000"/>
              </a:lnSpc>
            </a:pPr>
            <a:r>
              <a:rPr lang="en-US" altLang="zh-CN" sz="1200" b="1">
                <a:solidFill>
                  <a:srgbClr val="1D2088"/>
                </a:solidFill>
                <a:latin typeface="Calibri" panose="020F0502020204030204" charset="0"/>
                <a:ea typeface="+mn-lt"/>
                <a:cs typeface="Calibri" panose="020F0502020204030204" charset="0"/>
              </a:rPr>
              <a:t>Customer-centric, </a:t>
            </a:r>
            <a:endParaRPr lang="en-US" altLang="zh-CN" sz="1200" b="1">
              <a:solidFill>
                <a:srgbClr val="1D2088"/>
              </a:solidFill>
              <a:latin typeface="Calibri" panose="020F0502020204030204" charset="0"/>
              <a:ea typeface="+mn-lt"/>
              <a:cs typeface="Calibri" panose="020F0502020204030204" charset="0"/>
            </a:endParaRPr>
          </a:p>
          <a:p>
            <a:pPr indent="0" algn="l" fontAlgn="auto">
              <a:lnSpc>
                <a:spcPct val="135000"/>
              </a:lnSpc>
            </a:pPr>
            <a:r>
              <a:rPr lang="en-US" altLang="zh-CN" sz="1200" b="1">
                <a:solidFill>
                  <a:srgbClr val="1D2088"/>
                </a:solidFill>
                <a:latin typeface="Calibri" panose="020F0502020204030204" charset="0"/>
                <a:ea typeface="+mn-lt"/>
                <a:cs typeface="Calibri" panose="020F0502020204030204" charset="0"/>
              </a:rPr>
              <a:t>Contributor-Oriented, </a:t>
            </a:r>
            <a:endParaRPr lang="en-US" altLang="zh-CN" sz="1200" b="1">
              <a:solidFill>
                <a:srgbClr val="1D2088"/>
              </a:solidFill>
              <a:latin typeface="Calibri" panose="020F0502020204030204" charset="0"/>
              <a:ea typeface="+mn-lt"/>
              <a:cs typeface="Calibri" panose="020F0502020204030204" charset="0"/>
            </a:endParaRPr>
          </a:p>
          <a:p>
            <a:pPr indent="0" algn="l" fontAlgn="auto">
              <a:lnSpc>
                <a:spcPct val="135000"/>
              </a:lnSpc>
            </a:pPr>
            <a:r>
              <a:rPr lang="en-US" altLang="zh-CN" sz="1200" b="1">
                <a:solidFill>
                  <a:srgbClr val="1D2088"/>
                </a:solidFill>
                <a:latin typeface="Calibri" panose="020F0502020204030204" charset="0"/>
                <a:ea typeface="+mn-lt"/>
                <a:cs typeface="Calibri" panose="020F0502020204030204" charset="0"/>
              </a:rPr>
              <a:t>Always try our best!</a:t>
            </a:r>
            <a:endParaRPr lang="en-US" altLang="zh-CN" sz="1200" b="1">
              <a:solidFill>
                <a:srgbClr val="1D2088"/>
              </a:solidFill>
              <a:latin typeface="Calibri" panose="020F0502020204030204" charset="0"/>
              <a:ea typeface="+mn-lt"/>
              <a:cs typeface="Calibri" panose="020F0502020204030204" charset="0"/>
            </a:endParaRPr>
          </a:p>
        </p:txBody>
      </p:sp>
      <p:sp>
        <p:nvSpPr>
          <p:cNvPr id="11" name="椭圆 10"/>
          <p:cNvSpPr/>
          <p:nvPr/>
        </p:nvSpPr>
        <p:spPr>
          <a:xfrm>
            <a:off x="659130" y="6119495"/>
            <a:ext cx="156210" cy="156210"/>
          </a:xfrm>
          <a:prstGeom prst="ellipse">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nvSpPr>
        <p:spPr>
          <a:xfrm>
            <a:off x="892810" y="6119495"/>
            <a:ext cx="156210" cy="156210"/>
          </a:xfrm>
          <a:prstGeom prst="ellipse">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nvSpPr>
        <p:spPr>
          <a:xfrm>
            <a:off x="1126490" y="6119495"/>
            <a:ext cx="156210" cy="156210"/>
          </a:xfrm>
          <a:prstGeom prst="ellipse">
            <a:avLst/>
          </a:prstGeom>
          <a:solidFill>
            <a:srgbClr val="FFC000"/>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3" name="图片 22" descr="logo"/>
          <p:cNvPicPr>
            <a:picLocks noChangeAspect="1"/>
          </p:cNvPicPr>
          <p:nvPr/>
        </p:nvPicPr>
        <p:blipFill>
          <a:blip r:embed="rId1"/>
          <a:srcRect l="16097" t="1961" r="17289" b="6624"/>
          <a:stretch>
            <a:fillRect/>
          </a:stretch>
        </p:blipFill>
        <p:spPr>
          <a:xfrm>
            <a:off x="549910" y="414020"/>
            <a:ext cx="1064260" cy="1095375"/>
          </a:xfrm>
          <a:prstGeom prst="rect">
            <a:avLst/>
          </a:prstGeom>
        </p:spPr>
      </p:pic>
      <p:cxnSp>
        <p:nvCxnSpPr>
          <p:cNvPr id="24" name="直接连接符 23"/>
          <p:cNvCxnSpPr/>
          <p:nvPr/>
        </p:nvCxnSpPr>
        <p:spPr>
          <a:xfrm>
            <a:off x="665480" y="3346450"/>
            <a:ext cx="476250" cy="0"/>
          </a:xfrm>
          <a:prstGeom prst="line">
            <a:avLst/>
          </a:prstGeom>
          <a:ln w="25400">
            <a:solidFill>
              <a:srgbClr val="1D2A75"/>
            </a:solidFill>
          </a:ln>
        </p:spPr>
        <p:style>
          <a:lnRef idx="2">
            <a:schemeClr val="accent1"/>
          </a:lnRef>
          <a:fillRef idx="0">
            <a:srgbClr val="FFFFFF"/>
          </a:fillRef>
          <a:effectRef idx="0">
            <a:srgbClr val="FFFFFF"/>
          </a:effectRef>
          <a:fontRef idx="minor">
            <a:schemeClr val="tx1"/>
          </a:fontRef>
        </p:style>
      </p:cxnSp>
      <p:sp>
        <p:nvSpPr>
          <p:cNvPr id="26" name="任意多边形 25"/>
          <p:cNvSpPr/>
          <p:nvPr/>
        </p:nvSpPr>
        <p:spPr>
          <a:xfrm>
            <a:off x="5473700" y="1094740"/>
            <a:ext cx="6731000" cy="575246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9498" h="8116">
                <a:moveTo>
                  <a:pt x="7329" y="0"/>
                </a:moveTo>
                <a:cubicBezTo>
                  <a:pt x="8079" y="0"/>
                  <a:pt x="8802" y="104"/>
                  <a:pt x="9484" y="296"/>
                </a:cubicBezTo>
                <a:lnTo>
                  <a:pt x="9498" y="300"/>
                </a:lnTo>
                <a:lnTo>
                  <a:pt x="9498" y="8116"/>
                </a:lnTo>
                <a:lnTo>
                  <a:pt x="152" y="8116"/>
                </a:lnTo>
                <a:lnTo>
                  <a:pt x="149" y="8101"/>
                </a:lnTo>
                <a:cubicBezTo>
                  <a:pt x="51" y="7662"/>
                  <a:pt x="0" y="7208"/>
                  <a:pt x="0" y="6743"/>
                </a:cubicBezTo>
                <a:cubicBezTo>
                  <a:pt x="0" y="3019"/>
                  <a:pt x="3281" y="0"/>
                  <a:pt x="7329" y="0"/>
                </a:cubicBezTo>
                <a:close/>
              </a:path>
            </a:pathLst>
          </a:custGeom>
          <a:blipFill rotWithShape="1">
            <a:blip r:embed="rId2"/>
            <a:tile tx="-762000" ty="0" sx="80000" sy="80000" flip="none" algn="tl"/>
          </a:blipFill>
          <a:ln w="25400">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en-US" altLang="zh-CN"/>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4750118" y="1436370"/>
            <a:ext cx="250063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4750118" y="1157605"/>
            <a:ext cx="2500630" cy="349250"/>
          </a:xfrm>
          <a:prstGeom prst="rect">
            <a:avLst/>
          </a:prstGeom>
          <a:noFill/>
        </p:spPr>
        <p:txBody>
          <a:bodyPr wrap="square" rtlCol="0">
            <a:noAutofit/>
          </a:bodyPr>
          <a:p>
            <a:pPr algn="ctr"/>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Quality Assurance</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graphicFrame>
        <p:nvGraphicFramePr>
          <p:cNvPr id="12292" name="表格 12291"/>
          <p:cNvGraphicFramePr/>
          <p:nvPr>
            <p:custDataLst>
              <p:tags r:id="rId1"/>
            </p:custDataLst>
          </p:nvPr>
        </p:nvGraphicFramePr>
        <p:xfrm>
          <a:off x="737870" y="1750060"/>
          <a:ext cx="10755630" cy="4660265"/>
        </p:xfrm>
        <a:graphic>
          <a:graphicData uri="http://schemas.openxmlformats.org/drawingml/2006/table">
            <a:tbl>
              <a:tblPr/>
              <a:tblGrid>
                <a:gridCol w="1216660"/>
                <a:gridCol w="1699260"/>
                <a:gridCol w="932180"/>
                <a:gridCol w="953770"/>
                <a:gridCol w="606425"/>
                <a:gridCol w="1145540"/>
                <a:gridCol w="1684020"/>
                <a:gridCol w="998855"/>
                <a:gridCol w="996950"/>
                <a:gridCol w="521970"/>
              </a:tblGrid>
              <a:tr h="309880">
                <a:tc gridSpan="10">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1400" b="1" dirty="0">
                          <a:solidFill>
                            <a:srgbClr val="000000"/>
                          </a:solidFill>
                          <a:latin typeface="Arial" panose="020B0604020202020204" pitchFamily="34" charset="0"/>
                          <a:cs typeface="Arial" panose="020B0604020202020204" pitchFamily="34" charset="0"/>
                          <a:sym typeface="Arial" panose="020B0604020202020204" pitchFamily="34" charset="0"/>
                        </a:rPr>
                        <a:t>Test and measuring equipments list</a:t>
                      </a:r>
                      <a:endParaRPr lang="en-US" altLang="zh-CN" sz="1400" b="1"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cap="flat">
                      <a:noFill/>
                    </a:lnL>
                    <a:lnR cap="flat">
                      <a:noFill/>
                    </a:lnR>
                    <a:lnT cap="flat">
                      <a:noFill/>
                    </a:lnT>
                    <a:lnB w="6350" cap="flat" cmpd="sng">
                      <a:solidFill>
                        <a:srgbClr val="000000"/>
                      </a:solidFill>
                      <a:prstDash val="solid"/>
                      <a:headEnd type="none" w="med" len="med"/>
                      <a:tailEnd type="none" w="med" len="med"/>
                    </a:lnB>
                    <a:lnTlToBr>
                      <a:noFill/>
                    </a:lnTlToBr>
                    <a:lnBlToTr>
                      <a:noFill/>
                    </a:lnBlToTr>
                    <a:noFill/>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T cap="flat">
                      <a:noFill/>
                    </a:lnT>
                    <a:lnB w="6350" cap="flat" cmpd="sng">
                      <a:solidFill>
                        <a:srgbClr val="000000"/>
                      </a:solidFill>
                      <a:prstDash val="solid"/>
                      <a:headEnd type="none" w="med" len="med"/>
                      <a:tailEnd type="none" w="med" len="med"/>
                    </a:lnB>
                  </a:tcPr>
                </a:tc>
                <a:tc hMerge="1">
                  <a:tcPr>
                    <a:lnR cap="flat">
                      <a:noFill/>
                    </a:lnR>
                    <a:lnT cap="flat">
                      <a:noFill/>
                    </a:lnT>
                    <a:lnB w="6350" cap="flat" cmpd="sng">
                      <a:solidFill>
                        <a:srgbClr val="000000"/>
                      </a:solidFill>
                      <a:prstDash val="solid"/>
                      <a:headEnd type="none" w="med" len="med"/>
                      <a:tailEnd type="none" w="med" len="med"/>
                    </a:lnB>
                  </a:tcPr>
                </a:tc>
              </a:tr>
              <a:tr h="212090">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Purpose</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Description</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Model</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Brand</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Qty</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Purpose</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Description</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Model</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Brand</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rPr>
                        <a:t>Qty</a:t>
                      </a:r>
                      <a:endParaRPr lang="en-US" altLang="zh-CN" sz="1000" b="1" dirty="0">
                        <a:solidFill>
                          <a:srgbClr val="000000"/>
                        </a:solidFill>
                        <a:latin typeface="Arial" panose="020B0604020202020204" pitchFamily="34" charset="0"/>
                        <a:cs typeface="Arial" panose="020B0604020202020204" pitchFamily="34" charset="0"/>
                        <a:sym typeface="Arial" panose="020B0604020202020204" pitchFamily="34" charset="0"/>
                      </a:endParaRPr>
                    </a:p>
                  </a:txBody>
                  <a:tcPr marL="5255" marR="5255" marT="5255" marB="0" vert="horz"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080">
                <a:tc rowSpan="14">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Mechanics</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sym typeface="Arial" panose="020B0604020202020204" pitchFamily="34" charset="0"/>
                        </a:rPr>
                        <a:t>Computer servo system tensile testing machine</a:t>
                      </a:r>
                      <a:endParaRPr lang="en-US" altLang="zh-CN" sz="900" dirty="0">
                        <a:solidFill>
                          <a:srgbClr val="000000"/>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XM-SFC0002</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Xiangmin</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14">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Environment</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Salt fog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KZ-90A </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KeMei</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8542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Microhardness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GHV-1000</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Lianer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2</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Thermal Shock Chamber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S3-08L-A-3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Sanwood</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940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sym typeface="Arial" panose="020B0604020202020204" pitchFamily="34" charset="0"/>
                        </a:rPr>
                        <a:t>Fluorescence film thickness meter</a:t>
                      </a:r>
                      <a:endParaRPr lang="en-US" altLang="zh-CN" sz="900" dirty="0">
                        <a:solidFill>
                          <a:srgbClr val="000000"/>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XULM XYM</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 Fischer</a:t>
                      </a:r>
                      <a:r>
                        <a:rPr lang="zh-CN" altLang="en-US"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/Germany</a:t>
                      </a: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 </a:t>
                      </a:r>
                      <a:endParaRPr lang="zh-CN" altLang="en-US"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 Temperature and Humidity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SMC-150-CD</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Sanwood</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33375">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Automatic insertion-extractionforce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HK-ZBCD-1220</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Hui Tai</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2</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XRAY spectrometer (environmentally friendly)</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EDX 2800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Tianrui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2</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6670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Insertion-extraction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0-10Kgf</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VTV</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4">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5</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Horizontal and vertical combustion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XM-HV001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Xiangmin</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sym typeface="Arial" panose="020B0604020202020204" pitchFamily="34" charset="0"/>
                        </a:rPr>
                        <a:t>Single wing drop test machine</a:t>
                      </a:r>
                      <a:endParaRPr lang="en-US" altLang="zh-CN" sz="900" dirty="0">
                        <a:solidFill>
                          <a:srgbClr val="000000"/>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4">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XD-DY1500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p>
                      <a:pPr marL="342900" lvl="0" indent="-342900" algn="ctr" eaLnBrk="1" fontAlgn="ctr" hangingPunct="1">
                        <a:spcBef>
                          <a:spcPct val="0"/>
                        </a:spcBef>
                        <a:buClrTx/>
                        <a:buNone/>
                      </a:pP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3">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Xiangmin</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p>
                      <a:pPr marL="342900" lvl="0" indent="-342900" algn="ctr" eaLnBrk="1" fontAlgn="ctr" hangingPunct="1">
                        <a:spcBef>
                          <a:spcPct val="0"/>
                        </a:spcBef>
                        <a:buClrTx/>
                        <a:buNone/>
                      </a:pP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7940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Three-slot thermal shock test chamber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S3-08L-A-3</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latin typeface="Arial" panose="020B0604020202020204" pitchFamily="34" charset="0"/>
                          <a:ea typeface="+mn-lt"/>
                          <a:cs typeface="Arial" panose="020B0604020202020204" pitchFamily="34" charset="0"/>
                          <a:sym typeface="Arial" panose="020B0604020202020204" pitchFamily="34" charset="0"/>
                        </a:rPr>
                        <a:t>Mitutoyo</a:t>
                      </a:r>
                      <a:r>
                        <a:rPr lang="zh-CN" altLang="en-US" sz="900" dirty="0">
                          <a:latin typeface="Arial" panose="020B0604020202020204" pitchFamily="34" charset="0"/>
                          <a:ea typeface="+mn-lt"/>
                          <a:cs typeface="Arial" panose="020B0604020202020204" pitchFamily="34" charset="0"/>
                          <a:sym typeface="Arial" panose="020B0604020202020204" pitchFamily="34" charset="0"/>
                        </a:rPr>
                        <a:t>/Japan</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1590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sym typeface="Arial" panose="020B0604020202020204" pitchFamily="34" charset="0"/>
                        </a:rPr>
                        <a:t>Simulated automobile transportation vibration test machine</a:t>
                      </a:r>
                      <a:endParaRPr lang="en-US" altLang="zh-CN" sz="900" dirty="0">
                        <a:solidFill>
                          <a:srgbClr val="000000"/>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SM-MNC001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Xiangmin</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High temperature oven</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GT-1500DD</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latin typeface="Arial" panose="020B0604020202020204" pitchFamily="34" charset="0"/>
                          <a:ea typeface="+mn-lt"/>
                          <a:cs typeface="Arial" panose="020B0604020202020204" pitchFamily="34" charset="0"/>
                          <a:sym typeface="Arial" panose="020B0604020202020204" pitchFamily="34" charset="0"/>
                        </a:rPr>
                        <a:t>Mitutoyo</a:t>
                      </a:r>
                      <a:r>
                        <a:rPr lang="zh-CN" altLang="en-US" sz="900" dirty="0">
                          <a:latin typeface="Arial" panose="020B0604020202020204" pitchFamily="34" charset="0"/>
                          <a:ea typeface="+mn-lt"/>
                          <a:cs typeface="Arial" panose="020B0604020202020204" pitchFamily="34" charset="0"/>
                          <a:sym typeface="Arial" panose="020B0604020202020204" pitchFamily="34" charset="0"/>
                        </a:rPr>
                        <a:t>/Japan</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94945">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sym typeface="Arial" panose="020B0604020202020204" pitchFamily="34" charset="0"/>
                        </a:rPr>
                        <a:t>Density Tester</a:t>
                      </a:r>
                      <a:endParaRPr lang="en-US" altLang="zh-CN" sz="900" dirty="0">
                        <a:solidFill>
                          <a:srgbClr val="000000"/>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MH300</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Thermometer and Hygrometer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Minggao</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8</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0">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endParaRPr lang="zh-CN" altLang="en-US"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a:txBody>
                    <a:bodyPr/>
                    <a:p>
                      <a:pPr marL="342900" lvl="0" indent="-342900" algn="ctr" eaLnBrk="1" fontAlgn="ctr" hangingPunct="1">
                        <a:spcBef>
                          <a:spcPct val="0"/>
                        </a:spcBef>
                        <a:buClrTx/>
                        <a:buNone/>
                      </a:pP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91135">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High cleanliness testing equipment</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OPG C11 S</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INFINUO</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59080">
                <a:tc rowSpan="7">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eaLnBrk="1" fontAlgn="ctr" hangingPunct="1">
                        <a:spcBef>
                          <a:spcPct val="0"/>
                        </a:spcBef>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Dimension</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sym typeface="Arial" panose="020B0604020202020204" pitchFamily="34" charset="0"/>
                        </a:rPr>
                        <a:t>KEYENCE one-touch measurement</a:t>
                      </a:r>
                      <a:endParaRPr lang="en-US" altLang="zh-CN" sz="900" dirty="0">
                        <a:solidFill>
                          <a:schemeClr val="tx1"/>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#7C910390</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  Keyenc</a:t>
                      </a:r>
                      <a:r>
                        <a:rPr lang="zh-CN" altLang="en-US"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e/Japan</a:t>
                      </a:r>
                      <a:endParaRPr lang="zh-CN" altLang="en-US"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6">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Electricity</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 Contact impedance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HG2511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Hui Gao</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2415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sym typeface="Arial" panose="020B0604020202020204" pitchFamily="34" charset="0"/>
                        </a:rPr>
                        <a:t>microscope</a:t>
                      </a:r>
                      <a:endParaRPr lang="en-US" altLang="zh-CN" sz="900" dirty="0">
                        <a:solidFill>
                          <a:schemeClr val="tx1"/>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Temperature rise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SJ-10X/8511A</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SUNJaT</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6</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15113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mn-lt"/>
                          <a:sym typeface="Arial" panose="020B0604020202020204" pitchFamily="34" charset="0"/>
                        </a:rPr>
                        <a:t>Nikon Projector</a:t>
                      </a:r>
                      <a:endParaRPr lang="en-US" altLang="zh-CN" sz="900" dirty="0">
                        <a:solidFill>
                          <a:schemeClr val="tx1"/>
                        </a:solidFill>
                        <a:latin typeface="Arial" panose="020B0604020202020204" pitchFamily="34" charset="0"/>
                        <a:ea typeface="+mn-lt"/>
                        <a:cs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MFC-101A  </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Nikon</a:t>
                      </a:r>
                      <a:r>
                        <a:rPr lang="zh-CN" altLang="en-US"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/Japan</a:t>
                      </a:r>
                      <a:endParaRPr lang="zh-CN" altLang="en-US"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Cable harness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CT-8681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Yihe</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42</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10820">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sym typeface="Arial" panose="020B0604020202020204" pitchFamily="34" charset="0"/>
                        </a:rPr>
                        <a:t>Nikon Height Gauge</a:t>
                      </a:r>
                      <a:endParaRPr lang="en-US" altLang="zh-CN" sz="900" dirty="0">
                        <a:solidFill>
                          <a:schemeClr val="tx1"/>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Nikon</a:t>
                      </a:r>
                      <a:r>
                        <a:rPr lang="zh-CN" altLang="en-US"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/Japan</a:t>
                      </a:r>
                      <a:endParaRPr lang="zh-CN" altLang="en-US"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cs typeface="Arial" panose="020B0604020202020204" pitchFamily="34" charset="0"/>
                          <a:sym typeface="Arial" panose="020B0604020202020204" pitchFamily="34" charset="0"/>
                        </a:rPr>
                        <a:t>Conductivity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SMP350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Fischer</a:t>
                      </a:r>
                      <a:r>
                        <a:rPr lang="zh-CN" altLang="en-US"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/Germany</a:t>
                      </a:r>
                      <a:endParaRPr lang="zh-CN" altLang="en-US"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30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sym typeface="Arial" panose="020B0604020202020204" pitchFamily="34" charset="0"/>
                        </a:rPr>
                        <a:t>Height gauge</a:t>
                      </a:r>
                      <a:endParaRPr lang="en-US" altLang="zh-CN" sz="900" dirty="0">
                        <a:solidFill>
                          <a:schemeClr val="tx1"/>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Mitutoyo</a:t>
                      </a:r>
                      <a:r>
                        <a:rPr lang="zh-CN" altLang="en-US"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/Japan</a:t>
                      </a: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 </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rPr>
                        <a:t>7</a:t>
                      </a:r>
                      <a:endParaRPr lang="en-US" altLang="zh-CN" sz="900" dirty="0">
                        <a:solidFill>
                          <a:schemeClr val="tx1"/>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Withstand voltage insulation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71CM230528006</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latin typeface="Arial" panose="020B0604020202020204" pitchFamily="34" charset="0"/>
                          <a:ea typeface="+mn-lt"/>
                          <a:cs typeface="Arial" panose="020B0604020202020204" pitchFamily="34" charset="0"/>
                          <a:sym typeface="Arial" panose="020B0604020202020204" pitchFamily="34" charset="0"/>
                        </a:rPr>
                        <a:t> </a:t>
                      </a: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REK</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6</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30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sym typeface="Arial" panose="020B0604020202020204" pitchFamily="34" charset="0"/>
                        </a:rPr>
                        <a:t>Second dimension tester</a:t>
                      </a:r>
                      <a:endParaRPr lang="en-US" altLang="zh-CN" sz="900" dirty="0">
                        <a:solidFill>
                          <a:srgbClr val="000000"/>
                        </a:solidFill>
                        <a:latin typeface="Arial" panose="020B0604020202020204" pitchFamily="34" charset="0"/>
                        <a:ea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VMS-2010G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Wanhao</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8</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Anti-static Tester</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385</a:t>
                      </a:r>
                      <a:r>
                        <a:rPr lang="zh-CN" altLang="en-US"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胜利</a:t>
                      </a:r>
                      <a:endParaRPr lang="zh-CN" altLang="en-US"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233045">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mn-lt"/>
                          <a:sym typeface="Arial" panose="020B0604020202020204" pitchFamily="34" charset="0"/>
                        </a:rPr>
                        <a:t>Projector</a:t>
                      </a:r>
                      <a:endParaRPr lang="en-US" altLang="zh-CN" sz="900" dirty="0">
                        <a:solidFill>
                          <a:srgbClr val="000000"/>
                        </a:solidFill>
                        <a:latin typeface="Arial" panose="020B0604020202020204" pitchFamily="34" charset="0"/>
                        <a:ea typeface="+mn-lt"/>
                        <a:cs typeface="+mn-lt"/>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CPJ-3015Z </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Wanhao</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2</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Special Test</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X-RAY Fluoroscope</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1000</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Unicomp</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342900" lvl="0" indent="-342900" algn="ctr" eaLnBrk="1" fontAlgn="ctr" hangingPunct="1">
                        <a:spcBef>
                          <a:spcPct val="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Arial" panose="020B0604020202020204" pitchFamily="34" charset="0"/>
                      </a:endParaRPr>
                    </a:p>
                  </a:txBody>
                  <a:tcPr marL="5255" marR="5255" marT="5255" marB="0" vert="horz" anchor="ctr" anchorCtr="1">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对象 2"/>
          <p:cNvGraphicFramePr/>
          <p:nvPr/>
        </p:nvGraphicFramePr>
        <p:xfrm>
          <a:off x="450215" y="2690495"/>
          <a:ext cx="3334385" cy="2894330"/>
        </p:xfrm>
        <a:graphic>
          <a:graphicData uri="http://schemas.openxmlformats.org/presentationml/2006/ole">
            <mc:AlternateContent xmlns:mc="http://schemas.openxmlformats.org/markup-compatibility/2006">
              <mc:Choice xmlns:v="urn:schemas-microsoft-com:vml" Requires="v">
                <p:oleObj spid="_x0000_s5" name="" r:id="rId1" imgW="12801600" imgH="10964545" progId="Photoshop.Image.21">
                  <p:embed/>
                </p:oleObj>
              </mc:Choice>
              <mc:Fallback>
                <p:oleObj name="" r:id="rId1" imgW="12801600" imgH="10964545" progId="Photoshop.Image.21">
                  <p:embed/>
                  <p:pic>
                    <p:nvPicPr>
                      <p:cNvPr id="0" name="图片 4"/>
                      <p:cNvPicPr/>
                      <p:nvPr/>
                    </p:nvPicPr>
                    <p:blipFill>
                      <a:blip r:embed="rId2"/>
                      <a:stretch>
                        <a:fillRect/>
                      </a:stretch>
                    </p:blipFill>
                    <p:spPr>
                      <a:xfrm>
                        <a:off x="450215" y="2690495"/>
                        <a:ext cx="3334385" cy="2894330"/>
                      </a:xfrm>
                      <a:prstGeom prst="rect">
                        <a:avLst/>
                      </a:prstGeom>
                      <a:ln>
                        <a:noFill/>
                      </a:ln>
                    </p:spPr>
                  </p:pic>
                </p:oleObj>
              </mc:Fallback>
            </mc:AlternateContent>
          </a:graphicData>
        </a:graphic>
      </p:graphicFrame>
      <p:sp>
        <p:nvSpPr>
          <p:cNvPr id="11" name="文本框 10"/>
          <p:cNvSpPr txBox="1"/>
          <p:nvPr/>
        </p:nvSpPr>
        <p:spPr>
          <a:xfrm>
            <a:off x="658495" y="1846580"/>
            <a:ext cx="3439160"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Energy  storage connectors &amp; cables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14" name="图片 13" descr="60"/>
          <p:cNvPicPr>
            <a:picLocks noChangeAspect="1"/>
          </p:cNvPicPr>
          <p:nvPr/>
        </p:nvPicPr>
        <p:blipFill>
          <a:blip r:embed="rId3"/>
          <a:srcRect l="7077" t="12770" r="5710" b="14028"/>
          <a:stretch>
            <a:fillRect/>
          </a:stretch>
        </p:blipFill>
        <p:spPr>
          <a:xfrm>
            <a:off x="8279765" y="4924425"/>
            <a:ext cx="1377315" cy="1156335"/>
          </a:xfrm>
          <a:prstGeom prst="rect">
            <a:avLst/>
          </a:prstGeom>
          <a:ln>
            <a:solidFill>
              <a:schemeClr val="accent1"/>
            </a:solidFill>
          </a:ln>
        </p:spPr>
      </p:pic>
      <p:pic>
        <p:nvPicPr>
          <p:cNvPr id="19" name="图片 18" descr="4"/>
          <p:cNvPicPr>
            <a:picLocks noChangeAspect="1"/>
          </p:cNvPicPr>
          <p:nvPr/>
        </p:nvPicPr>
        <p:blipFill>
          <a:blip r:embed="rId4"/>
          <a:srcRect t="11278" r="3413" b="5037"/>
          <a:stretch>
            <a:fillRect/>
          </a:stretch>
        </p:blipFill>
        <p:spPr>
          <a:xfrm>
            <a:off x="9964420" y="4925854"/>
            <a:ext cx="1329690" cy="1153160"/>
          </a:xfrm>
          <a:prstGeom prst="rect">
            <a:avLst/>
          </a:prstGeom>
          <a:ln>
            <a:solidFill>
              <a:schemeClr val="accent1"/>
            </a:solidFill>
          </a:ln>
        </p:spPr>
      </p:pic>
      <p:sp>
        <p:nvSpPr>
          <p:cNvPr id="8" name="矩形 7"/>
          <p:cNvSpPr/>
          <p:nvPr/>
        </p:nvSpPr>
        <p:spPr>
          <a:xfrm>
            <a:off x="676910" y="1591945"/>
            <a:ext cx="183769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643890" y="1313180"/>
            <a:ext cx="187071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6" name="箭头: 左弧形 5"/>
          <p:cNvSpPr/>
          <p:nvPr/>
        </p:nvSpPr>
        <p:spPr>
          <a:xfrm>
            <a:off x="902970" y="2681605"/>
            <a:ext cx="467360" cy="379730"/>
          </a:xfrm>
          <a:prstGeom prst="curvedRightArrow">
            <a:avLst/>
          </a:prstGeom>
          <a:solidFill>
            <a:srgbClr val="EAC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tx1"/>
              </a:solidFill>
            </a:endParaRPr>
          </a:p>
        </p:txBody>
      </p:sp>
      <p:sp>
        <p:nvSpPr>
          <p:cNvPr id="7" name="箭头: 右弧形 6"/>
          <p:cNvSpPr/>
          <p:nvPr/>
        </p:nvSpPr>
        <p:spPr>
          <a:xfrm>
            <a:off x="1487170" y="2681605"/>
            <a:ext cx="444500" cy="381000"/>
          </a:xfrm>
          <a:prstGeom prst="curvedLeftArrow">
            <a:avLst/>
          </a:prstGeom>
          <a:solidFill>
            <a:srgbClr val="EACD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4" name="文本框 3"/>
          <p:cNvSpPr txBox="1"/>
          <p:nvPr/>
        </p:nvSpPr>
        <p:spPr>
          <a:xfrm>
            <a:off x="1196975" y="2651125"/>
            <a:ext cx="535940" cy="306705"/>
          </a:xfrm>
          <a:prstGeom prst="rect">
            <a:avLst/>
          </a:prstGeom>
          <a:noFill/>
        </p:spPr>
        <p:txBody>
          <a:bodyPr wrap="square" rtlCol="0">
            <a:spAutoFit/>
          </a:bodyPr>
          <a:p>
            <a:r>
              <a:rPr lang="en-US" altLang="zh-CN" sz="1400" dirty="0">
                <a:solidFill>
                  <a:srgbClr val="141789"/>
                </a:solidFill>
                <a:latin typeface="Calibri" panose="020F0502020204030204" charset="0"/>
                <a:cs typeface="Calibri" panose="020F0502020204030204" charset="0"/>
              </a:rPr>
              <a:t>360°</a:t>
            </a:r>
            <a:endParaRPr lang="en-US" altLang="zh-CN" sz="1400" dirty="0">
              <a:solidFill>
                <a:srgbClr val="141789"/>
              </a:solidFill>
              <a:latin typeface="Calibri" panose="020F0502020204030204" charset="0"/>
              <a:cs typeface="Calibri" panose="020F0502020204030204" charset="0"/>
            </a:endParaRPr>
          </a:p>
        </p:txBody>
      </p:sp>
      <p:sp>
        <p:nvSpPr>
          <p:cNvPr id="9" name="文本框 8"/>
          <p:cNvSpPr txBox="1"/>
          <p:nvPr/>
        </p:nvSpPr>
        <p:spPr>
          <a:xfrm>
            <a:off x="2350770" y="2683510"/>
            <a:ext cx="1173480" cy="306705"/>
          </a:xfrm>
          <a:prstGeom prst="rect">
            <a:avLst/>
          </a:prstGeom>
          <a:noFill/>
        </p:spPr>
        <p:txBody>
          <a:bodyPr wrap="square" rtlCol="0">
            <a:spAutoFit/>
          </a:bodyPr>
          <a:p>
            <a:r>
              <a:rPr lang="en-US" altLang="zh-CN" sz="1400" dirty="0">
                <a:latin typeface="Calibri" panose="020F0502020204030204" charset="0"/>
                <a:cs typeface="Calibri" panose="020F0502020204030204" charset="0"/>
              </a:rPr>
              <a:t>360° Rotating</a:t>
            </a:r>
            <a:endParaRPr lang="en-US" altLang="zh-CN" sz="1400" dirty="0">
              <a:latin typeface="Calibri" panose="020F0502020204030204" charset="0"/>
              <a:cs typeface="Calibri" panose="020F0502020204030204" charset="0"/>
            </a:endParaRPr>
          </a:p>
        </p:txBody>
      </p:sp>
      <p:sp>
        <p:nvSpPr>
          <p:cNvPr id="15" name="文本框 14"/>
          <p:cNvSpPr txBox="1"/>
          <p:nvPr/>
        </p:nvSpPr>
        <p:spPr>
          <a:xfrm>
            <a:off x="2350135" y="3032125"/>
            <a:ext cx="1410335" cy="306705"/>
          </a:xfrm>
          <a:prstGeom prst="rect">
            <a:avLst/>
          </a:prstGeom>
          <a:noFill/>
        </p:spPr>
        <p:txBody>
          <a:bodyPr wrap="square" rtlCol="0">
            <a:spAutoFit/>
          </a:bodyPr>
          <a:p>
            <a:r>
              <a:rPr lang="en-US" altLang="zh-CN" sz="1400" dirty="0">
                <a:latin typeface="Calibri" panose="020F0502020204030204" charset="0"/>
                <a:cs typeface="Calibri" panose="020F0502020204030204" charset="0"/>
              </a:rPr>
              <a:t>Press to release</a:t>
            </a:r>
            <a:endParaRPr lang="en-US" altLang="zh-CN" sz="1400" dirty="0">
              <a:latin typeface="Calibri" panose="020F0502020204030204" charset="0"/>
              <a:cs typeface="Calibri" panose="020F0502020204030204" charset="0"/>
            </a:endParaRPr>
          </a:p>
        </p:txBody>
      </p:sp>
      <p:cxnSp>
        <p:nvCxnSpPr>
          <p:cNvPr id="39" name="直接连接符 38"/>
          <p:cNvCxnSpPr/>
          <p:nvPr/>
        </p:nvCxnSpPr>
        <p:spPr>
          <a:xfrm>
            <a:off x="1497965" y="4640580"/>
            <a:ext cx="70358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46" name="文本框 45"/>
          <p:cNvSpPr txBox="1"/>
          <p:nvPr/>
        </p:nvSpPr>
        <p:spPr>
          <a:xfrm>
            <a:off x="2199005" y="4490085"/>
            <a:ext cx="1617345" cy="737235"/>
          </a:xfrm>
          <a:prstGeom prst="rect">
            <a:avLst/>
          </a:prstGeom>
          <a:noFill/>
        </p:spPr>
        <p:txBody>
          <a:bodyPr wrap="square" rtlCol="0">
            <a:spAutoFit/>
          </a:bodyPr>
          <a:p>
            <a:r>
              <a:rPr lang="en-US" altLang="zh-CN" sz="1400" dirty="0">
                <a:latin typeface="Calibri" panose="020F0502020204030204" charset="0"/>
                <a:cs typeface="Calibri" panose="020F0502020204030204" charset="0"/>
              </a:rPr>
              <a:t>Different installation</a:t>
            </a:r>
            <a:r>
              <a:rPr lang="zh-CN" altLang="en-US" sz="1400" dirty="0">
                <a:latin typeface="Calibri" panose="020F0502020204030204" charset="0"/>
                <a:cs typeface="Calibri" panose="020F0502020204030204" charset="0"/>
              </a:rPr>
              <a:t> </a:t>
            </a:r>
            <a:r>
              <a:rPr lang="en-US" altLang="zh-CN" sz="1400" dirty="0">
                <a:latin typeface="Calibri" panose="020F0502020204030204" charset="0"/>
                <a:cs typeface="Calibri" panose="020F0502020204030204" charset="0"/>
              </a:rPr>
              <a:t>key on pole and color</a:t>
            </a:r>
            <a:endParaRPr lang="zh-CN" altLang="en-US" sz="1400" dirty="0">
              <a:latin typeface="Calibri" panose="020F0502020204030204" charset="0"/>
              <a:cs typeface="Calibri" panose="020F0502020204030204" charset="0"/>
            </a:endParaRPr>
          </a:p>
        </p:txBody>
      </p:sp>
      <p:sp>
        <p:nvSpPr>
          <p:cNvPr id="62" name="文本框 61"/>
          <p:cNvSpPr txBox="1"/>
          <p:nvPr/>
        </p:nvSpPr>
        <p:spPr>
          <a:xfrm>
            <a:off x="736600" y="5501005"/>
            <a:ext cx="2034540" cy="521970"/>
          </a:xfrm>
          <a:prstGeom prst="rect">
            <a:avLst/>
          </a:prstGeom>
          <a:noFill/>
        </p:spPr>
        <p:txBody>
          <a:bodyPr wrap="square" rtlCol="0">
            <a:spAutoFit/>
          </a:bodyPr>
          <a:p>
            <a:r>
              <a:rPr lang="en-US" altLang="zh-CN" sz="1400" dirty="0">
                <a:latin typeface="Calibri" panose="020F0502020204030204" charset="0"/>
                <a:cs typeface="Calibri" panose="020F0502020204030204" charset="0"/>
              </a:rPr>
              <a:t>Five connection method on each Pole and color</a:t>
            </a:r>
            <a:endParaRPr lang="en-US" altLang="zh-CN" sz="1400" dirty="0">
              <a:latin typeface="Calibri" panose="020F0502020204030204" charset="0"/>
              <a:cs typeface="Calibri" panose="020F0502020204030204" charset="0"/>
            </a:endParaRPr>
          </a:p>
        </p:txBody>
      </p:sp>
      <p:sp>
        <p:nvSpPr>
          <p:cNvPr id="41" name="文本框 40"/>
          <p:cNvSpPr txBox="1"/>
          <p:nvPr/>
        </p:nvSpPr>
        <p:spPr>
          <a:xfrm>
            <a:off x="4180840" y="1311275"/>
            <a:ext cx="2301240" cy="2168525"/>
          </a:xfrm>
          <a:prstGeom prst="rect">
            <a:avLst/>
          </a:prstGeom>
          <a:noFill/>
        </p:spPr>
        <p:txBody>
          <a:bodyPr wrap="square" rtlCol="0">
            <a:spAutoFit/>
          </a:bodyPr>
          <a:p>
            <a:pPr indent="0" fontAlgn="auto">
              <a:lnSpc>
                <a:spcPct val="125000"/>
              </a:lnSpc>
              <a:buFont typeface="Arial" panose="020B0604020202020204" pitchFamily="34" charset="0"/>
              <a:buNone/>
            </a:pPr>
            <a:r>
              <a:rPr lang="zh-CN" altLang="en-US" sz="1200" b="1">
                <a:latin typeface="Calibri" panose="020F0502020204030204" charset="0"/>
                <a:cs typeface="Calibri" panose="020F0502020204030204" charset="0"/>
              </a:rPr>
              <a:t>Key  Features:</a:t>
            </a:r>
            <a:endParaRPr lang="zh-CN" altLang="en-US" sz="1200" b="1">
              <a:latin typeface="Calibri" panose="020F0502020204030204" charset="0"/>
              <a:cs typeface="Calibri" panose="020F0502020204030204" charset="0"/>
            </a:endParaRPr>
          </a:p>
          <a:p>
            <a:pPr marL="285750" indent="-285750" fontAlgn="auto">
              <a:lnSpc>
                <a:spcPct val="125000"/>
              </a:lnSpc>
              <a:buFont typeface="Arial" panose="020B0604020202020204" pitchFamily="34" charset="0"/>
              <a:buChar char="•"/>
            </a:pPr>
            <a:r>
              <a:rPr lang="zh-CN" altLang="en-US" sz="1200">
                <a:latin typeface="Calibri" panose="020F0502020204030204" charset="0"/>
                <a:cs typeface="Calibri" panose="020F0502020204030204" charset="0"/>
              </a:rPr>
              <a:t>Touch proof, safety, reliability</a:t>
            </a:r>
            <a:endParaRPr lang="zh-CN" altLang="en-US" sz="1200">
              <a:latin typeface="Calibri" panose="020F0502020204030204" charset="0"/>
              <a:cs typeface="Calibri" panose="020F0502020204030204" charset="0"/>
            </a:endParaRPr>
          </a:p>
          <a:p>
            <a:pPr marL="285750" indent="-285750" fontAlgn="auto">
              <a:lnSpc>
                <a:spcPct val="125000"/>
              </a:lnSpc>
              <a:buFont typeface="Arial" panose="020B0604020202020204" pitchFamily="34" charset="0"/>
              <a:buChar char="•"/>
            </a:pPr>
            <a:r>
              <a:rPr lang="zh-CN" altLang="en-US" sz="1200">
                <a:latin typeface="Calibri" panose="020F0502020204030204" charset="0"/>
                <a:cs typeface="Calibri" panose="020F0502020204030204" charset="0"/>
              </a:rPr>
              <a:t>360° rotating plug, conserve space, operational</a:t>
            </a:r>
            <a:endParaRPr lang="zh-CN" altLang="en-US" sz="1200">
              <a:latin typeface="Calibri" panose="020F0502020204030204" charset="0"/>
              <a:cs typeface="Calibri" panose="020F0502020204030204" charset="0"/>
            </a:endParaRPr>
          </a:p>
          <a:p>
            <a:pPr marL="285750" indent="-285750" fontAlgn="auto">
              <a:lnSpc>
                <a:spcPct val="125000"/>
              </a:lnSpc>
              <a:buFont typeface="Arial" panose="020B0604020202020204" pitchFamily="34" charset="0"/>
              <a:buChar char="•"/>
            </a:pPr>
            <a:r>
              <a:rPr lang="zh-CN" altLang="en-US" sz="1200">
                <a:latin typeface="Calibri" panose="020F0502020204030204" charset="0"/>
                <a:cs typeface="Calibri" panose="020F0502020204030204" charset="0"/>
              </a:rPr>
              <a:t>efficiencies</a:t>
            </a:r>
            <a:endParaRPr lang="zh-CN" altLang="en-US" sz="1200">
              <a:latin typeface="Calibri" panose="020F0502020204030204" charset="0"/>
              <a:cs typeface="Calibri" panose="020F0502020204030204" charset="0"/>
            </a:endParaRPr>
          </a:p>
          <a:p>
            <a:pPr marL="285750" indent="-285750" fontAlgn="auto">
              <a:lnSpc>
                <a:spcPct val="125000"/>
              </a:lnSpc>
              <a:buFont typeface="Arial" panose="020B0604020202020204" pitchFamily="34" charset="0"/>
              <a:buChar char="•"/>
            </a:pPr>
            <a:r>
              <a:rPr lang="zh-CN" altLang="en-US" sz="1200">
                <a:latin typeface="Calibri" panose="020F0502020204030204" charset="0"/>
                <a:cs typeface="Calibri" panose="020F0502020204030204" charset="0"/>
              </a:rPr>
              <a:t>UL 4128 standard</a:t>
            </a:r>
            <a:endParaRPr lang="zh-CN" altLang="en-US" sz="1200">
              <a:latin typeface="Calibri" panose="020F0502020204030204" charset="0"/>
              <a:cs typeface="Calibri" panose="020F0502020204030204" charset="0"/>
            </a:endParaRPr>
          </a:p>
          <a:p>
            <a:pPr marL="285750" indent="-285750" fontAlgn="auto">
              <a:lnSpc>
                <a:spcPct val="125000"/>
              </a:lnSpc>
              <a:buFont typeface="Arial" panose="020B0604020202020204" pitchFamily="34" charset="0"/>
              <a:buChar char="•"/>
            </a:pPr>
            <a:r>
              <a:rPr lang="zh-CN" altLang="en-US" sz="1200">
                <a:latin typeface="Calibri" panose="020F0502020204030204" charset="0"/>
                <a:cs typeface="Calibri" panose="020F0502020204030204" charset="0"/>
              </a:rPr>
              <a:t>IP67 waterproof</a:t>
            </a:r>
            <a:endParaRPr lang="zh-CN" altLang="en-US" sz="1200">
              <a:latin typeface="Calibri" panose="020F0502020204030204" charset="0"/>
              <a:cs typeface="Calibri" panose="020F0502020204030204" charset="0"/>
            </a:endParaRPr>
          </a:p>
          <a:p>
            <a:pPr marL="285750" indent="-285750" fontAlgn="auto">
              <a:lnSpc>
                <a:spcPct val="125000"/>
              </a:lnSpc>
              <a:buFont typeface="Arial" panose="020B0604020202020204" pitchFamily="34" charset="0"/>
              <a:buChar char="•"/>
            </a:pPr>
            <a:r>
              <a:rPr lang="zh-CN" altLang="en-US" sz="1200">
                <a:latin typeface="Calibri" panose="020F0502020204030204" charset="0"/>
                <a:cs typeface="Calibri" panose="020F0502020204030204" charset="0"/>
              </a:rPr>
              <a:t>Different  installation key on receptacles</a:t>
            </a:r>
            <a:endParaRPr lang="zh-CN" altLang="en-US" sz="1200">
              <a:latin typeface="Calibri" panose="020F0502020204030204" charset="0"/>
              <a:cs typeface="Calibri" panose="020F0502020204030204" charset="0"/>
            </a:endParaRPr>
          </a:p>
        </p:txBody>
      </p:sp>
      <p:pic>
        <p:nvPicPr>
          <p:cNvPr id="91" name="图片 90"/>
          <p:cNvPicPr>
            <a:picLocks noChangeAspect="1"/>
          </p:cNvPicPr>
          <p:nvPr>
            <p:custDataLst>
              <p:tags r:id="rId5"/>
            </p:custDataLst>
          </p:nvPr>
        </p:nvPicPr>
        <p:blipFill rotWithShape="1">
          <a:blip r:embed="rId6">
            <a:extLst>
              <a:ext uri="{28A0092B-C50C-407E-A947-70E740481C1C}">
                <a14:useLocalDpi xmlns:a14="http://schemas.microsoft.com/office/drawing/2010/main" val="0"/>
              </a:ext>
            </a:extLst>
          </a:blip>
          <a:srcRect l="41351" t="74654" r="46204" b="10357"/>
          <a:stretch>
            <a:fillRect/>
          </a:stretch>
        </p:blipFill>
        <p:spPr>
          <a:xfrm>
            <a:off x="7103428" y="1437005"/>
            <a:ext cx="867410" cy="835660"/>
          </a:xfrm>
          <a:prstGeom prst="rect">
            <a:avLst/>
          </a:prstGeom>
          <a:ln>
            <a:solidFill>
              <a:schemeClr val="accent1"/>
            </a:solidFill>
          </a:ln>
        </p:spPr>
      </p:pic>
      <p:pic>
        <p:nvPicPr>
          <p:cNvPr id="92" name="图片 91"/>
          <p:cNvPicPr>
            <a:picLocks noChangeAspect="1"/>
          </p:cNvPicPr>
          <p:nvPr>
            <p:custDataLst>
              <p:tags r:id="rId7"/>
            </p:custDataLst>
          </p:nvPr>
        </p:nvPicPr>
        <p:blipFill rotWithShape="1">
          <a:blip r:embed="rId8" cstate="print">
            <a:extLst>
              <a:ext uri="{28A0092B-C50C-407E-A947-70E740481C1C}">
                <a14:useLocalDpi xmlns:a14="http://schemas.microsoft.com/office/drawing/2010/main" val="0"/>
              </a:ext>
            </a:extLst>
          </a:blip>
          <a:srcRect l="42707" t="62499" r="42420" b="17450"/>
          <a:stretch>
            <a:fillRect/>
          </a:stretch>
        </p:blipFill>
        <p:spPr>
          <a:xfrm>
            <a:off x="8135303" y="1438910"/>
            <a:ext cx="770890" cy="831850"/>
          </a:xfrm>
          <a:prstGeom prst="rect">
            <a:avLst/>
          </a:prstGeom>
          <a:ln>
            <a:solidFill>
              <a:schemeClr val="accent1"/>
            </a:solidFill>
          </a:ln>
        </p:spPr>
      </p:pic>
      <p:pic>
        <p:nvPicPr>
          <p:cNvPr id="93" name="图片 92"/>
          <p:cNvPicPr>
            <a:picLocks noChangeAspect="1"/>
          </p:cNvPicPr>
          <p:nvPr>
            <p:custDataLst>
              <p:tags r:id="rId9"/>
            </p:custDataLst>
          </p:nvPr>
        </p:nvPicPr>
        <p:blipFill rotWithShape="1">
          <a:blip r:embed="rId10" cstate="print">
            <a:extLst>
              <a:ext uri="{28A0092B-C50C-407E-A947-70E740481C1C}">
                <a14:useLocalDpi xmlns:a14="http://schemas.microsoft.com/office/drawing/2010/main" val="0"/>
              </a:ext>
            </a:extLst>
          </a:blip>
          <a:srcRect l="43543" t="67969" r="42880" b="11372"/>
          <a:stretch>
            <a:fillRect/>
          </a:stretch>
        </p:blipFill>
        <p:spPr>
          <a:xfrm>
            <a:off x="9080500" y="1434465"/>
            <a:ext cx="690245" cy="840740"/>
          </a:xfrm>
          <a:prstGeom prst="rect">
            <a:avLst/>
          </a:prstGeom>
          <a:ln>
            <a:solidFill>
              <a:schemeClr val="accent1"/>
            </a:solidFill>
          </a:ln>
        </p:spPr>
      </p:pic>
      <p:pic>
        <p:nvPicPr>
          <p:cNvPr id="94" name="图片 93"/>
          <p:cNvPicPr>
            <a:picLocks noChangeAspect="1"/>
          </p:cNvPicPr>
          <p:nvPr>
            <p:custDataLst>
              <p:tags r:id="rId11"/>
            </p:custDataLst>
          </p:nvPr>
        </p:nvPicPr>
        <p:blipFill rotWithShape="1">
          <a:blip r:embed="rId12" cstate="print">
            <a:extLst>
              <a:ext uri="{28A0092B-C50C-407E-A947-70E740481C1C}">
                <a14:useLocalDpi xmlns:a14="http://schemas.microsoft.com/office/drawing/2010/main" val="0"/>
              </a:ext>
            </a:extLst>
          </a:blip>
          <a:srcRect l="39811" t="61024" r="44848" b="17024"/>
          <a:stretch>
            <a:fillRect/>
          </a:stretch>
        </p:blipFill>
        <p:spPr>
          <a:xfrm>
            <a:off x="9938703" y="1435735"/>
            <a:ext cx="731520" cy="838200"/>
          </a:xfrm>
          <a:prstGeom prst="rect">
            <a:avLst/>
          </a:prstGeom>
          <a:ln>
            <a:solidFill>
              <a:schemeClr val="accent1"/>
            </a:solidFill>
          </a:ln>
        </p:spPr>
      </p:pic>
      <p:pic>
        <p:nvPicPr>
          <p:cNvPr id="95" name="图片 94"/>
          <p:cNvPicPr>
            <a:picLocks noChangeAspect="1"/>
          </p:cNvPicPr>
          <p:nvPr>
            <p:custDataLst>
              <p:tags r:id="rId13"/>
            </p:custDataLst>
          </p:nvPr>
        </p:nvPicPr>
        <p:blipFill rotWithShape="1">
          <a:blip r:embed="rId14" cstate="print">
            <a:extLst>
              <a:ext uri="{28A0092B-C50C-407E-A947-70E740481C1C}">
                <a14:useLocalDpi xmlns:a14="http://schemas.microsoft.com/office/drawing/2010/main" val="0"/>
              </a:ext>
            </a:extLst>
          </a:blip>
          <a:srcRect l="45841" t="64903" r="40298" b="16925"/>
          <a:stretch>
            <a:fillRect/>
          </a:stretch>
        </p:blipFill>
        <p:spPr>
          <a:xfrm>
            <a:off x="10839133" y="1440498"/>
            <a:ext cx="789940" cy="828675"/>
          </a:xfrm>
          <a:prstGeom prst="rect">
            <a:avLst/>
          </a:prstGeom>
          <a:ln>
            <a:solidFill>
              <a:schemeClr val="accent1"/>
            </a:solidFill>
          </a:ln>
        </p:spPr>
      </p:pic>
      <p:sp>
        <p:nvSpPr>
          <p:cNvPr id="96" name="文本框 95"/>
          <p:cNvSpPr txBox="1"/>
          <p:nvPr>
            <p:custDataLst>
              <p:tags r:id="rId15"/>
            </p:custDataLst>
          </p:nvPr>
        </p:nvSpPr>
        <p:spPr>
          <a:xfrm>
            <a:off x="7092315" y="2336165"/>
            <a:ext cx="889635" cy="245110"/>
          </a:xfrm>
          <a:prstGeom prst="rect">
            <a:avLst/>
          </a:prstGeom>
          <a:noFill/>
        </p:spPr>
        <p:txBody>
          <a:bodyPr wrap="square" rtlCol="0">
            <a:spAutoFit/>
          </a:bodyPr>
          <a:p>
            <a:pPr algn="ctr"/>
            <a:r>
              <a:rPr lang="zh-CN" altLang="en-US" sz="1000">
                <a:latin typeface="Calibri" panose="020F0502020204030204" charset="0"/>
                <a:cs typeface="Calibri" panose="020F0502020204030204" charset="0"/>
              </a:rPr>
              <a:t>Outer Thread</a:t>
            </a:r>
            <a:endParaRPr lang="zh-CN" altLang="en-US" sz="1000">
              <a:latin typeface="Calibri" panose="020F0502020204030204" charset="0"/>
              <a:cs typeface="Calibri" panose="020F0502020204030204" charset="0"/>
            </a:endParaRPr>
          </a:p>
        </p:txBody>
      </p:sp>
      <p:sp>
        <p:nvSpPr>
          <p:cNvPr id="97" name="文本框 96"/>
          <p:cNvSpPr txBox="1"/>
          <p:nvPr>
            <p:custDataLst>
              <p:tags r:id="rId16"/>
            </p:custDataLst>
          </p:nvPr>
        </p:nvSpPr>
        <p:spPr>
          <a:xfrm>
            <a:off x="8088630" y="2336165"/>
            <a:ext cx="864235" cy="398780"/>
          </a:xfrm>
          <a:prstGeom prst="rect">
            <a:avLst/>
          </a:prstGeom>
          <a:noFill/>
        </p:spPr>
        <p:txBody>
          <a:bodyPr wrap="square" rtlCol="0">
            <a:spAutoFit/>
          </a:bodyPr>
          <a:p>
            <a:pPr algn="ctr"/>
            <a:r>
              <a:rPr lang="zh-CN" altLang="en-US" sz="1000">
                <a:latin typeface="Calibri" panose="020F0502020204030204" charset="0"/>
                <a:cs typeface="Calibri" panose="020F0502020204030204" charset="0"/>
              </a:rPr>
              <a:t>Copper Bar Inner Thread</a:t>
            </a:r>
            <a:endParaRPr lang="zh-CN" altLang="en-US" sz="1000">
              <a:latin typeface="Calibri" panose="020F0502020204030204" charset="0"/>
              <a:cs typeface="Calibri" panose="020F0502020204030204" charset="0"/>
            </a:endParaRPr>
          </a:p>
        </p:txBody>
      </p:sp>
      <p:sp>
        <p:nvSpPr>
          <p:cNvPr id="98" name="文本框 97"/>
          <p:cNvSpPr txBox="1"/>
          <p:nvPr>
            <p:custDataLst>
              <p:tags r:id="rId17"/>
            </p:custDataLst>
          </p:nvPr>
        </p:nvSpPr>
        <p:spPr>
          <a:xfrm>
            <a:off x="8994775" y="2336165"/>
            <a:ext cx="861695" cy="245110"/>
          </a:xfrm>
          <a:prstGeom prst="rect">
            <a:avLst/>
          </a:prstGeom>
          <a:noFill/>
        </p:spPr>
        <p:txBody>
          <a:bodyPr wrap="square" rtlCol="0">
            <a:spAutoFit/>
          </a:bodyPr>
          <a:p>
            <a:pPr algn="ctr"/>
            <a:r>
              <a:rPr lang="zh-CN" altLang="en-US" sz="1000">
                <a:latin typeface="Calibri" panose="020F0502020204030204" charset="0"/>
                <a:cs typeface="Calibri" panose="020F0502020204030204" charset="0"/>
              </a:rPr>
              <a:t>Inner Thread</a:t>
            </a:r>
            <a:endParaRPr lang="zh-CN" altLang="en-US" sz="1000">
              <a:latin typeface="Calibri" panose="020F0502020204030204" charset="0"/>
              <a:cs typeface="Calibri" panose="020F0502020204030204" charset="0"/>
            </a:endParaRPr>
          </a:p>
        </p:txBody>
      </p:sp>
      <p:sp>
        <p:nvSpPr>
          <p:cNvPr id="99" name="文本框 98"/>
          <p:cNvSpPr txBox="1"/>
          <p:nvPr>
            <p:custDataLst>
              <p:tags r:id="rId18"/>
            </p:custDataLst>
          </p:nvPr>
        </p:nvSpPr>
        <p:spPr>
          <a:xfrm>
            <a:off x="9921240" y="2336165"/>
            <a:ext cx="919480" cy="398780"/>
          </a:xfrm>
          <a:prstGeom prst="rect">
            <a:avLst/>
          </a:prstGeom>
          <a:noFill/>
        </p:spPr>
        <p:txBody>
          <a:bodyPr wrap="square" rtlCol="0">
            <a:spAutoFit/>
          </a:bodyPr>
          <a:p>
            <a:pPr algn="ctr"/>
            <a:r>
              <a:rPr lang="zh-CN" altLang="en-US" sz="1000">
                <a:latin typeface="Calibri" panose="020F0502020204030204" charset="0"/>
                <a:cs typeface="Calibri" panose="020F0502020204030204" charset="0"/>
              </a:rPr>
              <a:t>Copper Bar Thourgh Hole</a:t>
            </a:r>
            <a:endParaRPr lang="zh-CN" altLang="en-US" sz="1000">
              <a:latin typeface="Calibri" panose="020F0502020204030204" charset="0"/>
              <a:cs typeface="Calibri" panose="020F0502020204030204" charset="0"/>
            </a:endParaRPr>
          </a:p>
        </p:txBody>
      </p:sp>
      <p:sp>
        <p:nvSpPr>
          <p:cNvPr id="100" name="文本框 99"/>
          <p:cNvSpPr txBox="1"/>
          <p:nvPr>
            <p:custDataLst>
              <p:tags r:id="rId19"/>
            </p:custDataLst>
          </p:nvPr>
        </p:nvSpPr>
        <p:spPr>
          <a:xfrm>
            <a:off x="10905490" y="2336165"/>
            <a:ext cx="656590" cy="245110"/>
          </a:xfrm>
          <a:prstGeom prst="rect">
            <a:avLst/>
          </a:prstGeom>
          <a:noFill/>
        </p:spPr>
        <p:txBody>
          <a:bodyPr wrap="square" rtlCol="0">
            <a:spAutoFit/>
          </a:bodyPr>
          <a:p>
            <a:pPr algn="ctr"/>
            <a:r>
              <a:rPr lang="zh-CN" altLang="en-US" sz="1000">
                <a:latin typeface="Calibri" panose="020F0502020204030204" charset="0"/>
                <a:cs typeface="Calibri" panose="020F0502020204030204" charset="0"/>
              </a:rPr>
              <a:t>Crimping</a:t>
            </a:r>
            <a:endParaRPr lang="zh-CN" altLang="en-US" sz="1000">
              <a:latin typeface="Calibri" panose="020F0502020204030204" charset="0"/>
              <a:cs typeface="Calibri" panose="020F0502020204030204" charset="0"/>
            </a:endParaRPr>
          </a:p>
        </p:txBody>
      </p:sp>
      <p:pic>
        <p:nvPicPr>
          <p:cNvPr id="101" name="图片 100"/>
          <p:cNvPicPr>
            <a:picLocks noChangeAspect="1"/>
          </p:cNvPicPr>
          <p:nvPr/>
        </p:nvPicPr>
        <p:blipFill rotWithShape="1">
          <a:blip r:embed="rId20">
            <a:extLst>
              <a:ext uri="{28A0092B-C50C-407E-A947-70E740481C1C}">
                <a14:useLocalDpi xmlns:a14="http://schemas.microsoft.com/office/drawing/2010/main" val="0"/>
              </a:ext>
            </a:extLst>
          </a:blip>
          <a:srcRect l="30355" t="24817" r="38595" b="44010"/>
          <a:stretch>
            <a:fillRect/>
          </a:stretch>
        </p:blipFill>
        <p:spPr>
          <a:xfrm>
            <a:off x="9343390" y="3027680"/>
            <a:ext cx="930275" cy="747395"/>
          </a:xfrm>
          <a:prstGeom prst="rect">
            <a:avLst/>
          </a:prstGeom>
        </p:spPr>
      </p:pic>
      <p:pic>
        <p:nvPicPr>
          <p:cNvPr id="102" name="图片 101"/>
          <p:cNvPicPr>
            <a:picLocks noChangeAspect="1"/>
          </p:cNvPicPr>
          <p:nvPr/>
        </p:nvPicPr>
        <p:blipFill rotWithShape="1">
          <a:blip r:embed="rId21" cstate="print">
            <a:extLst>
              <a:ext uri="{28A0092B-C50C-407E-A947-70E740481C1C}">
                <a14:useLocalDpi xmlns:a14="http://schemas.microsoft.com/office/drawing/2010/main" val="0"/>
              </a:ext>
            </a:extLst>
          </a:blip>
          <a:srcRect l="23210" t="4639" r="39264" b="58194"/>
          <a:stretch>
            <a:fillRect/>
          </a:stretch>
        </p:blipFill>
        <p:spPr>
          <a:xfrm>
            <a:off x="10485755" y="3002280"/>
            <a:ext cx="974725" cy="772795"/>
          </a:xfrm>
          <a:prstGeom prst="rect">
            <a:avLst/>
          </a:prstGeom>
        </p:spPr>
      </p:pic>
      <p:sp>
        <p:nvSpPr>
          <p:cNvPr id="106" name="文本框 105"/>
          <p:cNvSpPr txBox="1"/>
          <p:nvPr/>
        </p:nvSpPr>
        <p:spPr>
          <a:xfrm>
            <a:off x="9592945" y="4407535"/>
            <a:ext cx="1572260" cy="247015"/>
          </a:xfrm>
          <a:prstGeom prst="rect">
            <a:avLst/>
          </a:prstGeom>
          <a:noFill/>
        </p:spPr>
        <p:txBody>
          <a:bodyPr wrap="square" rtlCol="0">
            <a:noAutofit/>
          </a:bodyPr>
          <a:p>
            <a:pPr algn="ctr"/>
            <a:r>
              <a:rPr lang="en-US" altLang="zh-CN" sz="1000" dirty="0">
                <a:latin typeface="Calibri" panose="020F0502020204030204" charset="0"/>
                <a:cs typeface="Calibri" panose="020F0502020204030204" charset="0"/>
              </a:rPr>
              <a:t>Different keying pisitions</a:t>
            </a:r>
            <a:endParaRPr lang="en-US" altLang="zh-CN" sz="1000" dirty="0">
              <a:latin typeface="Calibri" panose="020F0502020204030204" charset="0"/>
              <a:cs typeface="Calibri" panose="020F0502020204030204" charset="0"/>
            </a:endParaRPr>
          </a:p>
        </p:txBody>
      </p:sp>
      <p:pic>
        <p:nvPicPr>
          <p:cNvPr id="2" name="图片 1" descr="101"/>
          <p:cNvPicPr>
            <a:picLocks noChangeAspect="1"/>
          </p:cNvPicPr>
          <p:nvPr/>
        </p:nvPicPr>
        <p:blipFill>
          <a:blip r:embed="rId22"/>
          <a:srcRect l="9921" r="13601"/>
          <a:stretch>
            <a:fillRect/>
          </a:stretch>
        </p:blipFill>
        <p:spPr>
          <a:xfrm>
            <a:off x="6032500" y="3904615"/>
            <a:ext cx="1090295" cy="1722755"/>
          </a:xfrm>
          <a:prstGeom prst="rect">
            <a:avLst/>
          </a:prstGeom>
        </p:spPr>
      </p:pic>
      <p:pic>
        <p:nvPicPr>
          <p:cNvPr id="13" name="图片 12" descr="102"/>
          <p:cNvPicPr>
            <a:picLocks noChangeAspect="1"/>
          </p:cNvPicPr>
          <p:nvPr/>
        </p:nvPicPr>
        <p:blipFill>
          <a:blip r:embed="rId23"/>
          <a:stretch>
            <a:fillRect/>
          </a:stretch>
        </p:blipFill>
        <p:spPr>
          <a:xfrm>
            <a:off x="3851275" y="3823018"/>
            <a:ext cx="1536065" cy="1856105"/>
          </a:xfrm>
          <a:prstGeom prst="rect">
            <a:avLst/>
          </a:prstGeom>
        </p:spPr>
      </p:pic>
      <p:pic>
        <p:nvPicPr>
          <p:cNvPr id="18" name="图片 17" descr="103"/>
          <p:cNvPicPr>
            <a:picLocks noChangeAspect="1"/>
          </p:cNvPicPr>
          <p:nvPr/>
        </p:nvPicPr>
        <p:blipFill>
          <a:blip r:embed="rId24"/>
          <a:srcRect l="12691" r="15957"/>
          <a:stretch>
            <a:fillRect/>
          </a:stretch>
        </p:blipFill>
        <p:spPr>
          <a:xfrm>
            <a:off x="5034280" y="3830320"/>
            <a:ext cx="1096010" cy="1856105"/>
          </a:xfrm>
          <a:prstGeom prst="rect">
            <a:avLst/>
          </a:prstGeom>
        </p:spPr>
      </p:pic>
      <p:pic>
        <p:nvPicPr>
          <p:cNvPr id="20" name="图片 19" descr="104"/>
          <p:cNvPicPr>
            <a:picLocks noChangeAspect="1"/>
          </p:cNvPicPr>
          <p:nvPr/>
        </p:nvPicPr>
        <p:blipFill>
          <a:blip r:embed="rId25"/>
          <a:srcRect l="19431" t="8041" r="19786" b="7813"/>
          <a:stretch>
            <a:fillRect/>
          </a:stretch>
        </p:blipFill>
        <p:spPr>
          <a:xfrm>
            <a:off x="7541895" y="2932430"/>
            <a:ext cx="542290" cy="1402080"/>
          </a:xfrm>
          <a:prstGeom prst="rect">
            <a:avLst/>
          </a:prstGeom>
        </p:spPr>
      </p:pic>
      <p:pic>
        <p:nvPicPr>
          <p:cNvPr id="21" name="图片 20" descr="105"/>
          <p:cNvPicPr>
            <a:picLocks noChangeAspect="1"/>
          </p:cNvPicPr>
          <p:nvPr/>
        </p:nvPicPr>
        <p:blipFill>
          <a:blip r:embed="rId26"/>
          <a:srcRect l="24057" t="9604" r="17651" b="7813"/>
          <a:stretch>
            <a:fillRect/>
          </a:stretch>
        </p:blipFill>
        <p:spPr>
          <a:xfrm>
            <a:off x="8509000" y="2958465"/>
            <a:ext cx="520065" cy="1376045"/>
          </a:xfrm>
          <a:prstGeom prst="rect">
            <a:avLst/>
          </a:prstGeom>
        </p:spPr>
      </p:pic>
      <p:sp>
        <p:nvSpPr>
          <p:cNvPr id="22" name="椭圆 21"/>
          <p:cNvSpPr/>
          <p:nvPr/>
        </p:nvSpPr>
        <p:spPr>
          <a:xfrm flipV="1">
            <a:off x="4605655" y="404114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4" name="直接连接符 23"/>
          <p:cNvCxnSpPr/>
          <p:nvPr/>
        </p:nvCxnSpPr>
        <p:spPr>
          <a:xfrm>
            <a:off x="4640580" y="4079240"/>
            <a:ext cx="13970" cy="160020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25" name="椭圆 24"/>
          <p:cNvSpPr/>
          <p:nvPr/>
        </p:nvSpPr>
        <p:spPr>
          <a:xfrm flipV="1">
            <a:off x="4612640" y="567245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4096385" y="5667375"/>
            <a:ext cx="1045845" cy="366395"/>
          </a:xfrm>
          <a:prstGeom prst="rect">
            <a:avLst/>
          </a:prstGeom>
          <a:noFill/>
        </p:spPr>
        <p:txBody>
          <a:bodyPr wrap="square" rtlCol="0">
            <a:noAutofit/>
          </a:bodyPr>
          <a:p>
            <a:pPr algn="ctr"/>
            <a:r>
              <a:rPr lang="en-US" altLang="zh-CN" sz="1000" dirty="0">
                <a:latin typeface="Calibri" panose="020F0502020204030204" charset="0"/>
                <a:cs typeface="Calibri" panose="020F0502020204030204" charset="0"/>
              </a:rPr>
              <a:t>Touch proof</a:t>
            </a:r>
            <a:endParaRPr lang="en-US" altLang="zh-CN" sz="1000" dirty="0">
              <a:latin typeface="Calibri" panose="020F0502020204030204" charset="0"/>
              <a:cs typeface="Calibri" panose="020F0502020204030204" charset="0"/>
            </a:endParaRPr>
          </a:p>
        </p:txBody>
      </p:sp>
      <p:sp>
        <p:nvSpPr>
          <p:cNvPr id="27" name="椭圆 26"/>
          <p:cNvSpPr/>
          <p:nvPr/>
        </p:nvSpPr>
        <p:spPr>
          <a:xfrm flipV="1">
            <a:off x="5623560" y="464502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28" name="直接连接符 27"/>
          <p:cNvCxnSpPr>
            <a:stCxn id="27" idx="0"/>
          </p:cNvCxnSpPr>
          <p:nvPr/>
        </p:nvCxnSpPr>
        <p:spPr>
          <a:xfrm>
            <a:off x="5661660" y="4721225"/>
            <a:ext cx="3810" cy="97917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30" name="椭圆 29"/>
          <p:cNvSpPr/>
          <p:nvPr/>
        </p:nvSpPr>
        <p:spPr>
          <a:xfrm flipV="1">
            <a:off x="5623560" y="567944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5084445" y="5674360"/>
            <a:ext cx="1045845" cy="315595"/>
          </a:xfrm>
          <a:prstGeom prst="rect">
            <a:avLst/>
          </a:prstGeom>
          <a:noFill/>
        </p:spPr>
        <p:txBody>
          <a:bodyPr wrap="square" rtlCol="0">
            <a:noAutofit/>
          </a:bodyPr>
          <a:p>
            <a:pPr algn="ctr"/>
            <a:r>
              <a:rPr lang="en-US" altLang="zh-CN" sz="1000" dirty="0">
                <a:latin typeface="Calibri" panose="020F0502020204030204" charset="0"/>
                <a:cs typeface="Calibri" panose="020F0502020204030204" charset="0"/>
              </a:rPr>
              <a:t>Installation key</a:t>
            </a:r>
            <a:endParaRPr lang="en-US" altLang="zh-CN" sz="1000" dirty="0">
              <a:latin typeface="Calibri" panose="020F0502020204030204" charset="0"/>
              <a:cs typeface="Calibri" panose="020F0502020204030204" charset="0"/>
            </a:endParaRPr>
          </a:p>
        </p:txBody>
      </p:sp>
      <p:sp>
        <p:nvSpPr>
          <p:cNvPr id="32" name="文本框 31"/>
          <p:cNvSpPr txBox="1"/>
          <p:nvPr/>
        </p:nvSpPr>
        <p:spPr>
          <a:xfrm>
            <a:off x="7540625" y="4434840"/>
            <a:ext cx="836295" cy="279400"/>
          </a:xfrm>
          <a:prstGeom prst="rect">
            <a:avLst/>
          </a:prstGeom>
          <a:noFill/>
        </p:spPr>
        <p:txBody>
          <a:bodyPr wrap="square" rtlCol="0">
            <a:noAutofit/>
          </a:bodyPr>
          <a:p>
            <a:pPr algn="ctr"/>
            <a:r>
              <a:rPr lang="en-US" altLang="zh-CN" sz="1000" dirty="0">
                <a:latin typeface="Calibri" panose="020F0502020204030204" charset="0"/>
                <a:cs typeface="Calibri" panose="020F0502020204030204" charset="0"/>
              </a:rPr>
              <a:t>Tool unlock</a:t>
            </a:r>
            <a:endParaRPr lang="en-US" altLang="zh-CN" sz="1000" dirty="0">
              <a:latin typeface="Calibri" panose="020F0502020204030204" charset="0"/>
              <a:cs typeface="Calibri" panose="020F0502020204030204" charset="0"/>
            </a:endParaRPr>
          </a:p>
        </p:txBody>
      </p:sp>
      <p:sp>
        <p:nvSpPr>
          <p:cNvPr id="34" name="椭圆 33"/>
          <p:cNvSpPr/>
          <p:nvPr/>
        </p:nvSpPr>
        <p:spPr>
          <a:xfrm flipV="1">
            <a:off x="2127885" y="460565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p:nvPr/>
        </p:nvSpPr>
        <p:spPr>
          <a:xfrm flipV="1">
            <a:off x="1497965" y="460565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椭圆 35"/>
          <p:cNvSpPr/>
          <p:nvPr/>
        </p:nvSpPr>
        <p:spPr>
          <a:xfrm flipV="1">
            <a:off x="1372870" y="505777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37" name="直接连接符 36"/>
          <p:cNvCxnSpPr/>
          <p:nvPr/>
        </p:nvCxnSpPr>
        <p:spPr>
          <a:xfrm>
            <a:off x="1410970" y="5133975"/>
            <a:ext cx="0" cy="262255"/>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38" name="椭圆 37"/>
          <p:cNvSpPr/>
          <p:nvPr/>
        </p:nvSpPr>
        <p:spPr>
          <a:xfrm flipV="1">
            <a:off x="1372870" y="539623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p:nvSpPr>
        <p:spPr>
          <a:xfrm flipV="1">
            <a:off x="1497965" y="382333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2" name="直接连接符 41"/>
          <p:cNvCxnSpPr/>
          <p:nvPr/>
        </p:nvCxnSpPr>
        <p:spPr>
          <a:xfrm>
            <a:off x="1536065" y="3176270"/>
            <a:ext cx="0" cy="647065"/>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cxnSp>
        <p:nvCxnSpPr>
          <p:cNvPr id="43" name="直接连接符 42"/>
          <p:cNvCxnSpPr/>
          <p:nvPr/>
        </p:nvCxnSpPr>
        <p:spPr>
          <a:xfrm>
            <a:off x="1529715" y="3185795"/>
            <a:ext cx="820420"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椭圆 43"/>
          <p:cNvSpPr/>
          <p:nvPr/>
        </p:nvSpPr>
        <p:spPr>
          <a:xfrm flipV="1">
            <a:off x="2287905" y="314134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椭圆 44"/>
          <p:cNvSpPr/>
          <p:nvPr/>
        </p:nvSpPr>
        <p:spPr>
          <a:xfrm flipV="1">
            <a:off x="2287905" y="279844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7" name="直接连接符 46"/>
          <p:cNvCxnSpPr/>
          <p:nvPr/>
        </p:nvCxnSpPr>
        <p:spPr>
          <a:xfrm>
            <a:off x="1947545" y="2840355"/>
            <a:ext cx="372745"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椭圆 49"/>
          <p:cNvSpPr/>
          <p:nvPr/>
        </p:nvSpPr>
        <p:spPr>
          <a:xfrm flipV="1">
            <a:off x="1914525" y="2798445"/>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8" name="椭圆 57"/>
          <p:cNvSpPr/>
          <p:nvPr/>
        </p:nvSpPr>
        <p:spPr>
          <a:xfrm flipV="1">
            <a:off x="8008303" y="349123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9" name="直接连接符 58"/>
          <p:cNvCxnSpPr>
            <a:endCxn id="60" idx="4"/>
          </p:cNvCxnSpPr>
          <p:nvPr/>
        </p:nvCxnSpPr>
        <p:spPr>
          <a:xfrm>
            <a:off x="8046403" y="3567430"/>
            <a:ext cx="0" cy="76708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60" name="椭圆 59"/>
          <p:cNvSpPr/>
          <p:nvPr/>
        </p:nvSpPr>
        <p:spPr>
          <a:xfrm flipV="1">
            <a:off x="8008303" y="433451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7" name="椭圆 66"/>
          <p:cNvSpPr/>
          <p:nvPr/>
        </p:nvSpPr>
        <p:spPr>
          <a:xfrm flipV="1">
            <a:off x="8909368" y="349123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8" name="直接连接符 67"/>
          <p:cNvCxnSpPr/>
          <p:nvPr/>
        </p:nvCxnSpPr>
        <p:spPr>
          <a:xfrm>
            <a:off x="8947468" y="3567430"/>
            <a:ext cx="0" cy="76708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69" name="椭圆 68"/>
          <p:cNvSpPr/>
          <p:nvPr/>
        </p:nvSpPr>
        <p:spPr>
          <a:xfrm flipV="1">
            <a:off x="8909368" y="433451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0" name="文本框 69"/>
          <p:cNvSpPr txBox="1"/>
          <p:nvPr/>
        </p:nvSpPr>
        <p:spPr>
          <a:xfrm>
            <a:off x="8392795" y="4434840"/>
            <a:ext cx="1048385" cy="279400"/>
          </a:xfrm>
          <a:prstGeom prst="rect">
            <a:avLst/>
          </a:prstGeom>
          <a:noFill/>
        </p:spPr>
        <p:txBody>
          <a:bodyPr wrap="square" rtlCol="0">
            <a:noAutofit/>
          </a:bodyPr>
          <a:p>
            <a:pPr algn="ctr"/>
            <a:r>
              <a:rPr lang="en-US" altLang="zh-CN" sz="1000" dirty="0">
                <a:latin typeface="Calibri" panose="020F0502020204030204" charset="0"/>
                <a:cs typeface="Calibri" panose="020F0502020204030204" charset="0"/>
              </a:rPr>
              <a:t>Manually unlock</a:t>
            </a:r>
            <a:endParaRPr lang="en-US" altLang="zh-CN" sz="1000" dirty="0">
              <a:latin typeface="Calibri" panose="020F0502020204030204" charset="0"/>
              <a:cs typeface="Calibri" panose="020F0502020204030204" charset="0"/>
            </a:endParaRPr>
          </a:p>
        </p:txBody>
      </p:sp>
      <p:sp>
        <p:nvSpPr>
          <p:cNvPr id="71" name="椭圆 70"/>
          <p:cNvSpPr/>
          <p:nvPr/>
        </p:nvSpPr>
        <p:spPr>
          <a:xfrm flipV="1">
            <a:off x="9748203" y="340868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2" name="椭圆 71"/>
          <p:cNvSpPr/>
          <p:nvPr/>
        </p:nvSpPr>
        <p:spPr>
          <a:xfrm flipV="1">
            <a:off x="10737533" y="333248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73" name="直接连接符 72"/>
          <p:cNvCxnSpPr/>
          <p:nvPr/>
        </p:nvCxnSpPr>
        <p:spPr>
          <a:xfrm>
            <a:off x="9786303" y="3420110"/>
            <a:ext cx="0" cy="536575"/>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cxnSp>
        <p:nvCxnSpPr>
          <p:cNvPr id="74" name="直接连接符 73"/>
          <p:cNvCxnSpPr/>
          <p:nvPr/>
        </p:nvCxnSpPr>
        <p:spPr>
          <a:xfrm>
            <a:off x="10775633" y="3420110"/>
            <a:ext cx="0" cy="52959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cxnSp>
        <p:nvCxnSpPr>
          <p:cNvPr id="75" name="直接连接符 74"/>
          <p:cNvCxnSpPr/>
          <p:nvPr/>
        </p:nvCxnSpPr>
        <p:spPr>
          <a:xfrm>
            <a:off x="9769475" y="3949700"/>
            <a:ext cx="1017905"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10311448" y="3938270"/>
            <a:ext cx="0" cy="396240"/>
          </a:xfrm>
          <a:prstGeom prst="line">
            <a:avLst/>
          </a:prstGeom>
          <a:ln>
            <a:solidFill>
              <a:schemeClr val="accent4"/>
            </a:solidFill>
          </a:ln>
        </p:spPr>
        <p:style>
          <a:lnRef idx="2">
            <a:schemeClr val="accent1"/>
          </a:lnRef>
          <a:fillRef idx="0">
            <a:srgbClr val="FFFFFF"/>
          </a:fillRef>
          <a:effectRef idx="0">
            <a:srgbClr val="FFFFFF"/>
          </a:effectRef>
          <a:fontRef idx="minor">
            <a:schemeClr val="tx1"/>
          </a:fontRef>
        </p:style>
      </p:cxnSp>
      <p:sp>
        <p:nvSpPr>
          <p:cNvPr id="77" name="椭圆 76"/>
          <p:cNvSpPr/>
          <p:nvPr/>
        </p:nvSpPr>
        <p:spPr>
          <a:xfrm flipV="1">
            <a:off x="10273348" y="4334510"/>
            <a:ext cx="76200" cy="7620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772160" y="1720850"/>
            <a:ext cx="183769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739140" y="1442085"/>
            <a:ext cx="187071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2" name="文本框 1"/>
          <p:cNvSpPr txBox="1"/>
          <p:nvPr/>
        </p:nvSpPr>
        <p:spPr>
          <a:xfrm>
            <a:off x="772160" y="2426335"/>
            <a:ext cx="3842385" cy="1534795"/>
          </a:xfrm>
          <a:prstGeom prst="rect">
            <a:avLst/>
          </a:prstGeom>
          <a:noFill/>
        </p:spPr>
        <p:txBody>
          <a:bodyPr wrap="square" rtlCol="0">
            <a:noAutofit/>
          </a:bodyPr>
          <a:p>
            <a:pPr indent="0" fontAlgn="auto">
              <a:lnSpc>
                <a:spcPct val="135000"/>
              </a:lnSpc>
              <a:buFont typeface="Arial" panose="020B0604020202020204" pitchFamily="34" charset="0"/>
              <a:buNone/>
            </a:pPr>
            <a:r>
              <a:rPr lang="zh-CN" altLang="en-US" sz="1650" b="1">
                <a:latin typeface="Calibri" panose="020F0502020204030204" charset="0"/>
                <a:cs typeface="Calibri" panose="020F0502020204030204" charset="0"/>
              </a:rPr>
              <a:t>Features:</a:t>
            </a:r>
            <a:endParaRPr lang="zh-CN" altLang="en-US" sz="1650" b="1">
              <a:latin typeface="Calibri" panose="020F0502020204030204" charset="0"/>
              <a:cs typeface="Calibri" panose="020F0502020204030204" charset="0"/>
            </a:endParaRPr>
          </a:p>
          <a:p>
            <a:pPr marL="285750" indent="-285750" fontAlgn="auto">
              <a:lnSpc>
                <a:spcPct val="135000"/>
              </a:lnSpc>
              <a:buFont typeface="Arial" panose="020B0604020202020204" pitchFamily="34" charset="0"/>
              <a:buChar char="•"/>
            </a:pPr>
            <a:r>
              <a:rPr lang="zh-CN" altLang="en-US" sz="1650">
                <a:latin typeface="Calibri" panose="020F0502020204030204" charset="0"/>
                <a:cs typeface="Calibri" panose="020F0502020204030204" charset="0"/>
              </a:rPr>
              <a:t>Easy and quick installation, safe and reliable</a:t>
            </a:r>
            <a:endParaRPr lang="zh-CN" altLang="en-US" sz="1650">
              <a:latin typeface="Calibri" panose="020F0502020204030204" charset="0"/>
              <a:cs typeface="Calibri" panose="020F0502020204030204" charset="0"/>
            </a:endParaRPr>
          </a:p>
          <a:p>
            <a:pPr marL="285750" indent="-285750" fontAlgn="auto">
              <a:lnSpc>
                <a:spcPct val="135000"/>
              </a:lnSpc>
              <a:buFont typeface="Arial" panose="020B0604020202020204" pitchFamily="34" charset="0"/>
              <a:buChar char="•"/>
            </a:pPr>
            <a:r>
              <a:rPr lang="zh-CN" altLang="en-US" sz="1650">
                <a:latin typeface="Calibri" panose="020F0502020204030204" charset="0"/>
                <a:cs typeface="Calibri" panose="020F0502020204030204" charset="0"/>
              </a:rPr>
              <a:t>Ergonomic and aesthetically pleasing</a:t>
            </a:r>
            <a:endParaRPr lang="zh-CN" altLang="en-US" sz="1650">
              <a:latin typeface="Calibri" panose="020F0502020204030204" charset="0"/>
              <a:cs typeface="Calibri" panose="020F0502020204030204" charset="0"/>
            </a:endParaRPr>
          </a:p>
          <a:p>
            <a:pPr marL="285750" indent="-285750" fontAlgn="auto">
              <a:lnSpc>
                <a:spcPct val="135000"/>
              </a:lnSpc>
              <a:buFont typeface="Arial" panose="020B0604020202020204" pitchFamily="34" charset="0"/>
              <a:buChar char="•"/>
            </a:pPr>
            <a:r>
              <a:rPr lang="zh-CN" altLang="en-US" sz="1650">
                <a:latin typeface="Calibri" panose="020F0502020204030204" charset="0"/>
                <a:cs typeface="Calibri" panose="020F0502020204030204" charset="0"/>
              </a:rPr>
              <a:t>Customizable cable length</a:t>
            </a:r>
            <a:endParaRPr lang="zh-CN" altLang="en-US" sz="1650">
              <a:latin typeface="Calibri" panose="020F0502020204030204" charset="0"/>
              <a:cs typeface="Calibri" panose="020F0502020204030204" charset="0"/>
            </a:endParaRPr>
          </a:p>
        </p:txBody>
      </p:sp>
      <p:sp>
        <p:nvSpPr>
          <p:cNvPr id="4" name="文本框 3"/>
          <p:cNvSpPr txBox="1"/>
          <p:nvPr/>
        </p:nvSpPr>
        <p:spPr>
          <a:xfrm>
            <a:off x="5130165" y="1577975"/>
            <a:ext cx="2603500"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E-Bike Connectors &amp; Cables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3" name="图片 2" descr="Z:/美工/渲染及3d文件/E-bike/A0AM-8003-303.4289.pngA0AM-8003-303.4289"/>
          <p:cNvPicPr>
            <a:picLocks noChangeAspect="1"/>
          </p:cNvPicPr>
          <p:nvPr/>
        </p:nvPicPr>
        <p:blipFill>
          <a:blip r:embed="rId1"/>
          <a:srcRect t="7895" b="7895"/>
          <a:stretch>
            <a:fillRect/>
          </a:stretch>
        </p:blipFill>
        <p:spPr>
          <a:xfrm>
            <a:off x="5243195" y="2224405"/>
            <a:ext cx="1652905" cy="1286510"/>
          </a:xfrm>
          <a:prstGeom prst="rect">
            <a:avLst/>
          </a:prstGeom>
          <a:ln>
            <a:solidFill>
              <a:schemeClr val="accent1"/>
            </a:solidFill>
          </a:ln>
        </p:spPr>
      </p:pic>
      <p:pic>
        <p:nvPicPr>
          <p:cNvPr id="5" name="图片 4" descr="Z:/美工/渲染及3d文件/E-bike/A0AM-8004-303.4288.pngA0AM-8004-303.4288"/>
          <p:cNvPicPr>
            <a:picLocks noChangeAspect="1"/>
          </p:cNvPicPr>
          <p:nvPr/>
        </p:nvPicPr>
        <p:blipFill>
          <a:blip r:embed="rId2"/>
          <a:srcRect t="4481" b="4481"/>
          <a:stretch>
            <a:fillRect/>
          </a:stretch>
        </p:blipFill>
        <p:spPr>
          <a:xfrm>
            <a:off x="5243195" y="4206240"/>
            <a:ext cx="1657985" cy="1362075"/>
          </a:xfrm>
          <a:prstGeom prst="rect">
            <a:avLst/>
          </a:prstGeom>
          <a:ln>
            <a:solidFill>
              <a:schemeClr val="accent1"/>
            </a:solidFill>
          </a:ln>
        </p:spPr>
      </p:pic>
      <p:pic>
        <p:nvPicPr>
          <p:cNvPr id="6" name="图片 5" descr="Z:/美工/渲染及3d文件/E-bike/A0AM-8000-323-Right Angle Assy-1.83.pngA0AM-8000-323-Right Angle Assy-1.83"/>
          <p:cNvPicPr>
            <a:picLocks noChangeAspect="1"/>
          </p:cNvPicPr>
          <p:nvPr/>
        </p:nvPicPr>
        <p:blipFill>
          <a:blip r:embed="rId3"/>
          <a:srcRect l="11416" t="14569" r="13197" b="16807"/>
          <a:stretch>
            <a:fillRect/>
          </a:stretch>
        </p:blipFill>
        <p:spPr>
          <a:xfrm>
            <a:off x="7174230" y="4205605"/>
            <a:ext cx="1868805" cy="1362075"/>
          </a:xfrm>
          <a:prstGeom prst="rect">
            <a:avLst/>
          </a:prstGeom>
          <a:ln>
            <a:solidFill>
              <a:schemeClr val="accent1"/>
            </a:solidFill>
          </a:ln>
        </p:spPr>
      </p:pic>
      <p:pic>
        <p:nvPicPr>
          <p:cNvPr id="7" name="图片 6" descr="Z:/美工/渲染及3d文件/E-bike/A0AM-8000-323.82.pngA0AM-8000-323.82"/>
          <p:cNvPicPr>
            <a:picLocks noChangeAspect="1"/>
          </p:cNvPicPr>
          <p:nvPr/>
        </p:nvPicPr>
        <p:blipFill>
          <a:blip r:embed="rId4"/>
          <a:srcRect l="2858" t="13513" r="11088" b="11964"/>
          <a:stretch>
            <a:fillRect/>
          </a:stretch>
        </p:blipFill>
        <p:spPr>
          <a:xfrm>
            <a:off x="7155815" y="2208530"/>
            <a:ext cx="1868170" cy="1294765"/>
          </a:xfrm>
          <a:prstGeom prst="rect">
            <a:avLst/>
          </a:prstGeom>
          <a:ln>
            <a:solidFill>
              <a:schemeClr val="accent1"/>
            </a:solidFill>
          </a:ln>
        </p:spPr>
      </p:pic>
      <p:pic>
        <p:nvPicPr>
          <p:cNvPr id="9" name="图片 8" descr="5"/>
          <p:cNvPicPr>
            <a:picLocks noChangeAspect="1"/>
          </p:cNvPicPr>
          <p:nvPr/>
        </p:nvPicPr>
        <p:blipFill>
          <a:blip r:embed="rId5"/>
          <a:stretch>
            <a:fillRect/>
          </a:stretch>
        </p:blipFill>
        <p:spPr>
          <a:xfrm>
            <a:off x="9330690" y="2209165"/>
            <a:ext cx="1812290" cy="1282700"/>
          </a:xfrm>
          <a:prstGeom prst="rect">
            <a:avLst/>
          </a:prstGeom>
          <a:ln>
            <a:solidFill>
              <a:schemeClr val="accent1"/>
            </a:solidFill>
          </a:ln>
        </p:spPr>
      </p:pic>
      <p:pic>
        <p:nvPicPr>
          <p:cNvPr id="10" name="图片 9" descr="6"/>
          <p:cNvPicPr>
            <a:picLocks noChangeAspect="1"/>
          </p:cNvPicPr>
          <p:nvPr/>
        </p:nvPicPr>
        <p:blipFill>
          <a:blip r:embed="rId6"/>
          <a:srcRect l="7629" t="5065" r="7767" b="5519"/>
          <a:stretch>
            <a:fillRect/>
          </a:stretch>
        </p:blipFill>
        <p:spPr>
          <a:xfrm>
            <a:off x="9330055" y="4206240"/>
            <a:ext cx="1813560" cy="1356995"/>
          </a:xfrm>
          <a:prstGeom prst="rect">
            <a:avLst/>
          </a:prstGeom>
          <a:ln>
            <a:solidFill>
              <a:schemeClr val="accent1"/>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p:cNvSpPr/>
          <p:nvPr/>
        </p:nvSpPr>
        <p:spPr>
          <a:xfrm>
            <a:off x="780415" y="1939290"/>
            <a:ext cx="185420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763905" y="1660525"/>
            <a:ext cx="187071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763905" y="2274570"/>
            <a:ext cx="2232660" cy="725805"/>
          </a:xfrm>
          <a:prstGeom prst="rect">
            <a:avLst/>
          </a:prstGeom>
          <a:noFill/>
          <a:ln>
            <a:noFill/>
          </a:ln>
        </p:spPr>
        <p:txBody>
          <a:bodyPr wrap="square" rtlCol="0">
            <a:spAutoFit/>
          </a:bodyPr>
          <a:p>
            <a:pPr indent="0" fontAlgn="auto">
              <a:lnSpc>
                <a:spcPct val="125000"/>
              </a:lnSpc>
            </a:pPr>
            <a:r>
              <a:rPr lang="en-US" altLang="zh-CN" sz="1650" b="1" dirty="0" smtClean="0">
                <a:solidFill>
                  <a:schemeClr val="accent1"/>
                </a:solidFill>
                <a:latin typeface="Calibri" panose="020F0502020204030204" charset="0"/>
                <a:ea typeface="+mj-lt"/>
                <a:cs typeface="Calibri" panose="020F0502020204030204" charset="0"/>
                <a:sym typeface="+mn-ea"/>
              </a:rPr>
              <a:t>Electric Vehicle HV Connectors &amp; Cables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2" name="图片 1" descr="汽车高压1"/>
          <p:cNvPicPr>
            <a:picLocks noChangeAspect="1"/>
          </p:cNvPicPr>
          <p:nvPr/>
        </p:nvPicPr>
        <p:blipFill>
          <a:blip r:embed="rId1"/>
          <a:stretch>
            <a:fillRect/>
          </a:stretch>
        </p:blipFill>
        <p:spPr>
          <a:xfrm>
            <a:off x="3463290" y="1503045"/>
            <a:ext cx="2277110" cy="1948180"/>
          </a:xfrm>
          <a:prstGeom prst="rect">
            <a:avLst/>
          </a:prstGeom>
          <a:ln>
            <a:solidFill>
              <a:schemeClr val="accent1"/>
            </a:solidFill>
          </a:ln>
        </p:spPr>
      </p:pic>
      <p:pic>
        <p:nvPicPr>
          <p:cNvPr id="3" name="图片 2" descr="汽车高压2"/>
          <p:cNvPicPr>
            <a:picLocks noChangeAspect="1"/>
          </p:cNvPicPr>
          <p:nvPr/>
        </p:nvPicPr>
        <p:blipFill>
          <a:blip r:embed="rId2"/>
          <a:stretch>
            <a:fillRect/>
          </a:stretch>
        </p:blipFill>
        <p:spPr>
          <a:xfrm>
            <a:off x="6233795" y="1503045"/>
            <a:ext cx="2277110" cy="1948180"/>
          </a:xfrm>
          <a:prstGeom prst="rect">
            <a:avLst/>
          </a:prstGeom>
          <a:ln>
            <a:solidFill>
              <a:schemeClr val="accent1"/>
            </a:solidFill>
          </a:ln>
        </p:spPr>
      </p:pic>
      <p:pic>
        <p:nvPicPr>
          <p:cNvPr id="4" name="图片 3" descr="汽车高压3"/>
          <p:cNvPicPr>
            <a:picLocks noChangeAspect="1"/>
          </p:cNvPicPr>
          <p:nvPr/>
        </p:nvPicPr>
        <p:blipFill>
          <a:blip r:embed="rId3"/>
          <a:stretch>
            <a:fillRect/>
          </a:stretch>
        </p:blipFill>
        <p:spPr>
          <a:xfrm>
            <a:off x="9004300" y="1503045"/>
            <a:ext cx="2277110" cy="1948180"/>
          </a:xfrm>
          <a:prstGeom prst="rect">
            <a:avLst/>
          </a:prstGeom>
          <a:ln>
            <a:solidFill>
              <a:schemeClr val="accent1"/>
            </a:solidFill>
          </a:ln>
        </p:spPr>
      </p:pic>
      <p:pic>
        <p:nvPicPr>
          <p:cNvPr id="5" name="图片 4" descr="汽车高压4"/>
          <p:cNvPicPr>
            <a:picLocks noChangeAspect="1"/>
          </p:cNvPicPr>
          <p:nvPr/>
        </p:nvPicPr>
        <p:blipFill>
          <a:blip r:embed="rId4"/>
          <a:stretch>
            <a:fillRect/>
          </a:stretch>
        </p:blipFill>
        <p:spPr>
          <a:xfrm>
            <a:off x="1457325" y="4039870"/>
            <a:ext cx="2277110" cy="1948180"/>
          </a:xfrm>
          <a:prstGeom prst="rect">
            <a:avLst/>
          </a:prstGeom>
          <a:ln>
            <a:solidFill>
              <a:schemeClr val="accent1"/>
            </a:solidFill>
          </a:ln>
        </p:spPr>
      </p:pic>
      <p:pic>
        <p:nvPicPr>
          <p:cNvPr id="6" name="图片 5" descr="汽车高压5"/>
          <p:cNvPicPr>
            <a:picLocks noChangeAspect="1"/>
          </p:cNvPicPr>
          <p:nvPr/>
        </p:nvPicPr>
        <p:blipFill>
          <a:blip r:embed="rId5"/>
          <a:stretch>
            <a:fillRect/>
          </a:stretch>
        </p:blipFill>
        <p:spPr>
          <a:xfrm>
            <a:off x="4450715" y="4039870"/>
            <a:ext cx="2277110" cy="1948180"/>
          </a:xfrm>
          <a:prstGeom prst="rect">
            <a:avLst/>
          </a:prstGeom>
          <a:ln>
            <a:solidFill>
              <a:schemeClr val="accent1"/>
            </a:solidFill>
          </a:ln>
        </p:spPr>
      </p:pic>
      <p:pic>
        <p:nvPicPr>
          <p:cNvPr id="7" name="图片 6" descr="汽车高压6"/>
          <p:cNvPicPr>
            <a:picLocks noChangeAspect="1"/>
          </p:cNvPicPr>
          <p:nvPr/>
        </p:nvPicPr>
        <p:blipFill>
          <a:blip r:embed="rId6"/>
          <a:stretch>
            <a:fillRect/>
          </a:stretch>
        </p:blipFill>
        <p:spPr>
          <a:xfrm>
            <a:off x="7444105" y="4039870"/>
            <a:ext cx="2277110" cy="1948180"/>
          </a:xfrm>
          <a:prstGeom prst="rect">
            <a:avLst/>
          </a:prstGeom>
          <a:ln>
            <a:solidFill>
              <a:schemeClr val="accent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p:cNvSpPr/>
          <p:nvPr/>
        </p:nvSpPr>
        <p:spPr>
          <a:xfrm>
            <a:off x="780415" y="1939290"/>
            <a:ext cx="184912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763905" y="1660525"/>
            <a:ext cx="1864995"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763905" y="2274570"/>
            <a:ext cx="2232660"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Automotive connectors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27" name="图片 26" descr="汽车3"/>
          <p:cNvPicPr>
            <a:picLocks noChangeAspect="1"/>
          </p:cNvPicPr>
          <p:nvPr/>
        </p:nvPicPr>
        <p:blipFill>
          <a:blip r:embed="rId1"/>
          <a:stretch>
            <a:fillRect/>
          </a:stretch>
        </p:blipFill>
        <p:spPr>
          <a:xfrm>
            <a:off x="4995545" y="4070350"/>
            <a:ext cx="1743710" cy="1624965"/>
          </a:xfrm>
          <a:prstGeom prst="rect">
            <a:avLst/>
          </a:prstGeom>
          <a:ln>
            <a:solidFill>
              <a:schemeClr val="accent1"/>
            </a:solidFill>
          </a:ln>
        </p:spPr>
      </p:pic>
      <p:pic>
        <p:nvPicPr>
          <p:cNvPr id="61" name="图片 60" descr="2.jpg"/>
          <p:cNvPicPr>
            <a:picLocks noChangeAspect="1"/>
          </p:cNvPicPr>
          <p:nvPr/>
        </p:nvPicPr>
        <p:blipFill>
          <a:blip r:embed="rId2" cstate="print"/>
          <a:srcRect l="7736" t="15131" r="6850" b="18215"/>
          <a:stretch>
            <a:fillRect/>
          </a:stretch>
        </p:blipFill>
        <p:spPr>
          <a:xfrm>
            <a:off x="7061200" y="4051300"/>
            <a:ext cx="2020570" cy="1646555"/>
          </a:xfrm>
          <a:prstGeom prst="rect">
            <a:avLst/>
          </a:prstGeom>
          <a:ln>
            <a:solidFill>
              <a:schemeClr val="accent1"/>
            </a:solidFill>
          </a:ln>
        </p:spPr>
      </p:pic>
      <p:pic>
        <p:nvPicPr>
          <p:cNvPr id="30" name="图片 29" descr="汽车6"/>
          <p:cNvPicPr>
            <a:picLocks noChangeAspect="1"/>
          </p:cNvPicPr>
          <p:nvPr/>
        </p:nvPicPr>
        <p:blipFill>
          <a:blip r:embed="rId3"/>
          <a:srcRect l="3443" t="7655" r="1736" b="14058"/>
          <a:stretch>
            <a:fillRect/>
          </a:stretch>
        </p:blipFill>
        <p:spPr>
          <a:xfrm>
            <a:off x="9403715" y="4050030"/>
            <a:ext cx="1996440" cy="1648460"/>
          </a:xfrm>
          <a:prstGeom prst="rect">
            <a:avLst/>
          </a:prstGeom>
          <a:ln>
            <a:solidFill>
              <a:schemeClr val="accent1"/>
            </a:solidFill>
          </a:ln>
        </p:spPr>
      </p:pic>
      <p:sp>
        <p:nvSpPr>
          <p:cNvPr id="2" name="文本框 1"/>
          <p:cNvSpPr txBox="1"/>
          <p:nvPr/>
        </p:nvSpPr>
        <p:spPr>
          <a:xfrm>
            <a:off x="752475" y="2884170"/>
            <a:ext cx="3921125" cy="3138170"/>
          </a:xfrm>
          <a:prstGeom prst="rect">
            <a:avLst/>
          </a:prstGeom>
          <a:noFill/>
        </p:spPr>
        <p:txBody>
          <a:bodyPr wrap="square" rtlCol="0">
            <a:spAutoFit/>
          </a:bodyPr>
          <a:p>
            <a:pPr indent="0" fontAlgn="auto">
              <a:lnSpc>
                <a:spcPct val="150000"/>
              </a:lnSpc>
              <a:buFont typeface="Arial" panose="020B0604020202020204" pitchFamily="34" charset="0"/>
              <a:buNone/>
            </a:pPr>
            <a:r>
              <a:rPr lang="zh-CN" altLang="en-US" sz="1650" b="1">
                <a:latin typeface="Calibri" panose="020F0502020204030204" charset="0"/>
                <a:cs typeface="Calibri" panose="020F0502020204030204" charset="0"/>
              </a:rPr>
              <a:t>Features:</a:t>
            </a:r>
            <a:endParaRPr lang="zh-CN" altLang="en-US" sz="1650" b="1">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IATF16949 Certified</a:t>
            </a:r>
            <a:endParaRPr lang="en-US" altLang="zh-CN"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Mass production of  products compliant with  </a:t>
            </a:r>
            <a:r>
              <a:rPr lang="en-US" altLang="zh-CN" sz="1650" b="1">
                <a:latin typeface="Calibri" panose="020F0502020204030204" charset="0"/>
                <a:cs typeface="Calibri" panose="020F0502020204030204" charset="0"/>
              </a:rPr>
              <a:t>VDA 19.1 (ISO 16232-10)</a:t>
            </a:r>
            <a:endParaRPr lang="en-US" altLang="zh-CN" sz="1650" b="1">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Tier-2 Supplier of BMW, VW, PORSCHE, RENAULT, FORD,etc.</a:t>
            </a:r>
            <a:endParaRPr lang="en-US" altLang="zh-CN"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Experienced in Rapid Prototyping &amp; Mass Production</a:t>
            </a:r>
            <a:endParaRPr lang="en-US" altLang="zh-CN" sz="1650">
              <a:latin typeface="Calibri" panose="020F0502020204030204" charset="0"/>
              <a:cs typeface="Calibri" panose="020F0502020204030204" charset="0"/>
            </a:endParaRPr>
          </a:p>
        </p:txBody>
      </p:sp>
      <p:pic>
        <p:nvPicPr>
          <p:cNvPr id="3" name="图片 2" descr="汽车1"/>
          <p:cNvPicPr>
            <a:picLocks noChangeAspect="1"/>
          </p:cNvPicPr>
          <p:nvPr/>
        </p:nvPicPr>
        <p:blipFill>
          <a:blip r:embed="rId4"/>
          <a:srcRect t="-6656" b="-7456"/>
          <a:stretch>
            <a:fillRect/>
          </a:stretch>
        </p:blipFill>
        <p:spPr>
          <a:xfrm>
            <a:off x="3983990" y="1617345"/>
            <a:ext cx="2059940" cy="1711960"/>
          </a:xfrm>
          <a:prstGeom prst="rect">
            <a:avLst/>
          </a:prstGeom>
          <a:ln>
            <a:solidFill>
              <a:schemeClr val="accent1"/>
            </a:solidFill>
          </a:ln>
        </p:spPr>
      </p:pic>
      <p:pic>
        <p:nvPicPr>
          <p:cNvPr id="4" name="图片 3" descr="汽车4"/>
          <p:cNvPicPr>
            <a:picLocks noChangeAspect="1"/>
          </p:cNvPicPr>
          <p:nvPr/>
        </p:nvPicPr>
        <p:blipFill>
          <a:blip r:embed="rId5"/>
          <a:srcRect t="5186" b="5374"/>
          <a:stretch>
            <a:fillRect/>
          </a:stretch>
        </p:blipFill>
        <p:spPr>
          <a:xfrm>
            <a:off x="6473825" y="1617345"/>
            <a:ext cx="2052320" cy="1711960"/>
          </a:xfrm>
          <a:prstGeom prst="rect">
            <a:avLst/>
          </a:prstGeom>
          <a:ln>
            <a:solidFill>
              <a:schemeClr val="accent1"/>
            </a:solidFill>
          </a:ln>
        </p:spPr>
      </p:pic>
      <p:pic>
        <p:nvPicPr>
          <p:cNvPr id="5" name="图片 4" descr="汽车5"/>
          <p:cNvPicPr>
            <a:picLocks noChangeAspect="1"/>
          </p:cNvPicPr>
          <p:nvPr/>
        </p:nvPicPr>
        <p:blipFill>
          <a:blip r:embed="rId6"/>
          <a:stretch>
            <a:fillRect/>
          </a:stretch>
        </p:blipFill>
        <p:spPr>
          <a:xfrm>
            <a:off x="8956040" y="1616710"/>
            <a:ext cx="1938020" cy="1712595"/>
          </a:xfrm>
          <a:prstGeom prst="rect">
            <a:avLst/>
          </a:prstGeom>
          <a:ln>
            <a:solidFill>
              <a:schemeClr val="accent1"/>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p:cNvSpPr/>
          <p:nvPr/>
        </p:nvSpPr>
        <p:spPr>
          <a:xfrm>
            <a:off x="788670" y="1577975"/>
            <a:ext cx="183769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755650" y="1299210"/>
            <a:ext cx="187071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3" name="文本框 2"/>
          <p:cNvSpPr txBox="1"/>
          <p:nvPr/>
        </p:nvSpPr>
        <p:spPr>
          <a:xfrm>
            <a:off x="755650" y="1812925"/>
            <a:ext cx="2643505"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Circular connectors &amp; cables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8" name="图片 7" descr="4.4230"/>
          <p:cNvPicPr>
            <a:picLocks noChangeAspect="1"/>
          </p:cNvPicPr>
          <p:nvPr/>
        </p:nvPicPr>
        <p:blipFill>
          <a:blip r:embed="rId1"/>
          <a:srcRect l="16026" t="28451" r="5729" b="20226"/>
          <a:stretch>
            <a:fillRect/>
          </a:stretch>
        </p:blipFill>
        <p:spPr>
          <a:xfrm>
            <a:off x="4197350" y="1577975"/>
            <a:ext cx="1911350" cy="1254125"/>
          </a:xfrm>
          <a:prstGeom prst="rect">
            <a:avLst/>
          </a:prstGeom>
          <a:ln>
            <a:solidFill>
              <a:schemeClr val="accent1"/>
            </a:solidFill>
          </a:ln>
        </p:spPr>
      </p:pic>
      <p:pic>
        <p:nvPicPr>
          <p:cNvPr id="18" name="图片 17" descr="183f6b95-4c45-4624-be31-bba21af7c9b5"/>
          <p:cNvPicPr>
            <a:picLocks noChangeAspect="1"/>
          </p:cNvPicPr>
          <p:nvPr/>
        </p:nvPicPr>
        <p:blipFill>
          <a:blip r:embed="rId2"/>
          <a:srcRect l="5320" r="8051" b="19947"/>
          <a:stretch>
            <a:fillRect/>
          </a:stretch>
        </p:blipFill>
        <p:spPr>
          <a:xfrm>
            <a:off x="6835458" y="3117850"/>
            <a:ext cx="1847850" cy="1215390"/>
          </a:xfrm>
          <a:prstGeom prst="rect">
            <a:avLst/>
          </a:prstGeom>
          <a:ln>
            <a:solidFill>
              <a:schemeClr val="accent1"/>
            </a:solidFill>
          </a:ln>
        </p:spPr>
      </p:pic>
      <p:pic>
        <p:nvPicPr>
          <p:cNvPr id="24" name="图片 23" descr="圆形连接器1"/>
          <p:cNvPicPr>
            <a:picLocks noChangeAspect="1"/>
          </p:cNvPicPr>
          <p:nvPr/>
        </p:nvPicPr>
        <p:blipFill>
          <a:blip r:embed="rId3"/>
          <a:srcRect l="22102" t="29093" r="18722" b="30306"/>
          <a:stretch>
            <a:fillRect/>
          </a:stretch>
        </p:blipFill>
        <p:spPr>
          <a:xfrm>
            <a:off x="6838315" y="1570355"/>
            <a:ext cx="1845310" cy="1266190"/>
          </a:xfrm>
          <a:prstGeom prst="rect">
            <a:avLst/>
          </a:prstGeom>
          <a:ln>
            <a:solidFill>
              <a:schemeClr val="accent1"/>
            </a:solidFill>
          </a:ln>
        </p:spPr>
      </p:pic>
      <p:pic>
        <p:nvPicPr>
          <p:cNvPr id="27" name="图片 26" descr="圆形连接器线束7"/>
          <p:cNvPicPr>
            <a:picLocks noChangeAspect="1"/>
          </p:cNvPicPr>
          <p:nvPr/>
        </p:nvPicPr>
        <p:blipFill>
          <a:blip r:embed="rId4"/>
          <a:srcRect l="8399" t="6916" r="10065" b="5048"/>
          <a:stretch>
            <a:fillRect/>
          </a:stretch>
        </p:blipFill>
        <p:spPr>
          <a:xfrm>
            <a:off x="9310370" y="1577975"/>
            <a:ext cx="1741805" cy="1254125"/>
          </a:xfrm>
          <a:prstGeom prst="rect">
            <a:avLst/>
          </a:prstGeom>
          <a:ln>
            <a:solidFill>
              <a:schemeClr val="accent1"/>
            </a:solidFill>
          </a:ln>
        </p:spPr>
      </p:pic>
      <p:pic>
        <p:nvPicPr>
          <p:cNvPr id="28" name="图片 27" descr="圆形连接器线束6"/>
          <p:cNvPicPr>
            <a:picLocks noChangeAspect="1"/>
          </p:cNvPicPr>
          <p:nvPr/>
        </p:nvPicPr>
        <p:blipFill>
          <a:blip r:embed="rId5"/>
          <a:srcRect l="14029" t="18534" r="18013" b="10409"/>
          <a:stretch>
            <a:fillRect/>
          </a:stretch>
        </p:blipFill>
        <p:spPr>
          <a:xfrm>
            <a:off x="9310370" y="3117850"/>
            <a:ext cx="1741805" cy="1215390"/>
          </a:xfrm>
          <a:prstGeom prst="rect">
            <a:avLst/>
          </a:prstGeom>
          <a:ln>
            <a:solidFill>
              <a:schemeClr val="accent1"/>
            </a:solidFill>
          </a:ln>
        </p:spPr>
      </p:pic>
      <p:sp>
        <p:nvSpPr>
          <p:cNvPr id="2" name="文本框 1"/>
          <p:cNvSpPr txBox="1"/>
          <p:nvPr/>
        </p:nvSpPr>
        <p:spPr>
          <a:xfrm>
            <a:off x="859790" y="2877820"/>
            <a:ext cx="2744470" cy="2609850"/>
          </a:xfrm>
          <a:prstGeom prst="rect">
            <a:avLst/>
          </a:prstGeom>
          <a:noFill/>
        </p:spPr>
        <p:txBody>
          <a:bodyPr wrap="square" rtlCol="0">
            <a:noAutofit/>
          </a:bodyPr>
          <a:p>
            <a:pPr indent="0" fontAlgn="auto">
              <a:lnSpc>
                <a:spcPct val="150000"/>
              </a:lnSpc>
              <a:buFont typeface="Arial" panose="020B0604020202020204" pitchFamily="34" charset="0"/>
              <a:buNone/>
            </a:pPr>
            <a:r>
              <a:rPr lang="zh-CN" altLang="en-US" sz="1650" b="1">
                <a:latin typeface="Calibri" panose="020F0502020204030204" charset="0"/>
                <a:cs typeface="Calibri" panose="020F0502020204030204" charset="0"/>
              </a:rPr>
              <a:t>Features:</a:t>
            </a:r>
            <a:endParaRPr lang="zh-CN" altLang="en-US" sz="1650" b="1">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zh-CN" altLang="en-US" sz="1650">
                <a:latin typeface="Calibri" panose="020F0502020204030204" charset="0"/>
                <a:cs typeface="Calibri" panose="020F0502020204030204" charset="0"/>
              </a:rPr>
              <a:t>Mechanical life: 500 cycles</a:t>
            </a:r>
            <a:endParaRPr lang="zh-CN" altLang="en-US"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zh-CN" altLang="en-US" sz="1650">
                <a:latin typeface="Calibri" panose="020F0502020204030204" charset="0"/>
                <a:cs typeface="Calibri" panose="020F0502020204030204" charset="0"/>
              </a:rPr>
              <a:t>strong vibration resistance</a:t>
            </a:r>
            <a:endParaRPr lang="zh-CN" altLang="en-US"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zh-CN" altLang="en-US" sz="1650">
                <a:latin typeface="Calibri" panose="020F0502020204030204" charset="0"/>
                <a:cs typeface="Calibri" panose="020F0502020204030204" charset="0"/>
              </a:rPr>
              <a:t>IP67 waterproof</a:t>
            </a:r>
            <a:endParaRPr lang="zh-CN" altLang="en-US"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zh-CN" altLang="en-US" sz="1650">
                <a:latin typeface="Calibri" panose="020F0502020204030204" charset="0"/>
                <a:cs typeface="Calibri" panose="020F0502020204030204" charset="0"/>
              </a:rPr>
              <a:t>360-degree shielding</a:t>
            </a:r>
            <a:endParaRPr lang="zh-CN" altLang="en-US"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zh-CN" altLang="en-US" sz="1650">
                <a:latin typeface="Calibri" panose="020F0502020204030204" charset="0"/>
                <a:cs typeface="Calibri" panose="020F0502020204030204" charset="0"/>
              </a:rPr>
              <a:t>Temperature resistance:</a:t>
            </a:r>
            <a:r>
              <a:rPr lang="en-US" altLang="zh-CN" sz="1650">
                <a:latin typeface="Calibri" panose="020F0502020204030204" charset="0"/>
                <a:cs typeface="Calibri" panose="020F0502020204030204" charset="0"/>
              </a:rPr>
              <a:t>   </a:t>
            </a:r>
            <a:r>
              <a:rPr lang="zh-CN" altLang="en-US" sz="1650">
                <a:latin typeface="Calibri" panose="020F0502020204030204" charset="0"/>
                <a:cs typeface="Calibri" panose="020F0502020204030204" charset="0"/>
              </a:rPr>
              <a:t> -40 to 105°C</a:t>
            </a:r>
            <a:endParaRPr lang="zh-CN" altLang="en-US" sz="1650">
              <a:latin typeface="Calibri" panose="020F0502020204030204" charset="0"/>
              <a:cs typeface="Calibri" panose="020F0502020204030204" charset="0"/>
            </a:endParaRPr>
          </a:p>
        </p:txBody>
      </p:sp>
      <p:pic>
        <p:nvPicPr>
          <p:cNvPr id="5" name="图片 4" descr="C:/Users/Administrator/Desktop/1.jpg1"/>
          <p:cNvPicPr>
            <a:picLocks noChangeAspect="1"/>
          </p:cNvPicPr>
          <p:nvPr/>
        </p:nvPicPr>
        <p:blipFill>
          <a:blip r:embed="rId6"/>
          <a:srcRect l="2203" r="3048" b="16648"/>
          <a:stretch>
            <a:fillRect/>
          </a:stretch>
        </p:blipFill>
        <p:spPr>
          <a:xfrm>
            <a:off x="6827838" y="4622165"/>
            <a:ext cx="1863090" cy="1299210"/>
          </a:xfrm>
          <a:prstGeom prst="rect">
            <a:avLst/>
          </a:prstGeom>
          <a:ln>
            <a:solidFill>
              <a:schemeClr val="accent1"/>
            </a:solidFill>
          </a:ln>
        </p:spPr>
      </p:pic>
      <p:pic>
        <p:nvPicPr>
          <p:cNvPr id="7" name="图片 6" descr="108"/>
          <p:cNvPicPr>
            <a:picLocks noChangeAspect="1"/>
          </p:cNvPicPr>
          <p:nvPr/>
        </p:nvPicPr>
        <p:blipFill>
          <a:blip r:embed="rId7"/>
          <a:srcRect l="8658" t="-6548" r="4283" b="-6656"/>
          <a:stretch>
            <a:fillRect/>
          </a:stretch>
        </p:blipFill>
        <p:spPr>
          <a:xfrm>
            <a:off x="9310370" y="4618990"/>
            <a:ext cx="1741805" cy="1296670"/>
          </a:xfrm>
          <a:prstGeom prst="rect">
            <a:avLst/>
          </a:prstGeom>
          <a:ln>
            <a:solidFill>
              <a:schemeClr val="accent1"/>
            </a:solidFill>
          </a:ln>
        </p:spPr>
      </p:pic>
      <p:pic>
        <p:nvPicPr>
          <p:cNvPr id="4" name="图片 3" descr="Z:/美工/渲染及3d文件/圆形连接器/M23/M8.11.pngM8.11"/>
          <p:cNvPicPr>
            <a:picLocks noChangeAspect="1"/>
          </p:cNvPicPr>
          <p:nvPr/>
        </p:nvPicPr>
        <p:blipFill>
          <a:blip r:embed="rId8"/>
          <a:srcRect l="13606" t="19781" r="7585" b="17288"/>
          <a:stretch>
            <a:fillRect/>
          </a:stretch>
        </p:blipFill>
        <p:spPr>
          <a:xfrm>
            <a:off x="4197350" y="3117850"/>
            <a:ext cx="1927860" cy="1232535"/>
          </a:xfrm>
          <a:prstGeom prst="rect">
            <a:avLst/>
          </a:prstGeom>
          <a:ln>
            <a:solidFill>
              <a:schemeClr val="accent1"/>
            </a:solidFill>
          </a:ln>
        </p:spPr>
      </p:pic>
      <p:pic>
        <p:nvPicPr>
          <p:cNvPr id="6" name="图片 5" descr="Z:/美工/渲染及3d文件/圆形连接器/M8/M8.6.pngM8.6"/>
          <p:cNvPicPr>
            <a:picLocks noChangeAspect="1"/>
          </p:cNvPicPr>
          <p:nvPr/>
        </p:nvPicPr>
        <p:blipFill>
          <a:blip r:embed="rId9"/>
          <a:srcRect l="9800" t="18548" r="16128" b="18305"/>
          <a:stretch>
            <a:fillRect/>
          </a:stretch>
        </p:blipFill>
        <p:spPr>
          <a:xfrm>
            <a:off x="4197350" y="4615815"/>
            <a:ext cx="1927860" cy="1315720"/>
          </a:xfrm>
          <a:prstGeom prst="rect">
            <a:avLst/>
          </a:prstGeom>
          <a:ln>
            <a:solidFill>
              <a:schemeClr val="accent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descr="A0DFG-2B-308-CLA4D92A.610"/>
          <p:cNvPicPr>
            <a:picLocks noChangeAspect="1"/>
          </p:cNvPicPr>
          <p:nvPr/>
        </p:nvPicPr>
        <p:blipFill>
          <a:blip r:embed="rId1"/>
          <a:srcRect l="20188" t="23247" r="24074" b="20110"/>
          <a:stretch>
            <a:fillRect/>
          </a:stretch>
        </p:blipFill>
        <p:spPr>
          <a:xfrm>
            <a:off x="7287895" y="3982720"/>
            <a:ext cx="2340610" cy="1903095"/>
          </a:xfrm>
          <a:prstGeom prst="rect">
            <a:avLst/>
          </a:prstGeom>
        </p:spPr>
      </p:pic>
      <p:sp>
        <p:nvSpPr>
          <p:cNvPr id="21" name="矩形 20"/>
          <p:cNvSpPr/>
          <p:nvPr/>
        </p:nvSpPr>
        <p:spPr>
          <a:xfrm>
            <a:off x="788670" y="1577975"/>
            <a:ext cx="183769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755650" y="1299210"/>
            <a:ext cx="187071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3" name="文本框 2"/>
          <p:cNvSpPr txBox="1"/>
          <p:nvPr/>
        </p:nvSpPr>
        <p:spPr>
          <a:xfrm>
            <a:off x="6160770" y="1174750"/>
            <a:ext cx="3223260"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Push-pull Self-locking Connectors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sp>
        <p:nvSpPr>
          <p:cNvPr id="2" name="文本框 1"/>
          <p:cNvSpPr txBox="1"/>
          <p:nvPr/>
        </p:nvSpPr>
        <p:spPr>
          <a:xfrm>
            <a:off x="6160770" y="1674495"/>
            <a:ext cx="4205605" cy="1765300"/>
          </a:xfrm>
          <a:prstGeom prst="rect">
            <a:avLst/>
          </a:prstGeom>
          <a:noFill/>
        </p:spPr>
        <p:txBody>
          <a:bodyPr wrap="square" rtlCol="0">
            <a:noAutofit/>
          </a:bodyPr>
          <a:p>
            <a:pPr indent="0" fontAlgn="auto">
              <a:lnSpc>
                <a:spcPct val="150000"/>
              </a:lnSpc>
              <a:buFont typeface="Arial" panose="020B0604020202020204" pitchFamily="34" charset="0"/>
              <a:buNone/>
            </a:pPr>
            <a:r>
              <a:rPr lang="zh-CN" altLang="en-US" sz="1650" b="1">
                <a:latin typeface="Calibri" panose="020F0502020204030204" charset="0"/>
                <a:cs typeface="Calibri" panose="020F0502020204030204" charset="0"/>
              </a:rPr>
              <a:t>Features:</a:t>
            </a:r>
            <a:endParaRPr lang="zh-CN" altLang="en-US" sz="1650" b="1">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1,000-hour salt spray resistance </a:t>
            </a:r>
            <a:endParaRPr lang="en-US" altLang="zh-CN"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Insertion and extraction cycle &gt;5000 times</a:t>
            </a:r>
            <a:endParaRPr lang="en-US" altLang="zh-CN"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-55</a:t>
            </a:r>
            <a:r>
              <a:rPr lang="en-US" altLang="en-US" sz="1650">
                <a:latin typeface="Calibri" panose="020F0502020204030204" charset="0"/>
                <a:cs typeface="Calibri" panose="020F0502020204030204" charset="0"/>
              </a:rPr>
              <a:t>°</a:t>
            </a:r>
            <a:r>
              <a:rPr lang="en-US" altLang="zh-CN" sz="1650">
                <a:latin typeface="Calibri" panose="020F0502020204030204" charset="0"/>
                <a:cs typeface="Calibri" panose="020F0502020204030204" charset="0"/>
              </a:rPr>
              <a:t>C to 250</a:t>
            </a:r>
            <a:r>
              <a:rPr lang="en-US" altLang="en-US" sz="1650">
                <a:latin typeface="Calibri" panose="020F0502020204030204" charset="0"/>
                <a:cs typeface="Calibri" panose="020F0502020204030204" charset="0"/>
              </a:rPr>
              <a:t>°</a:t>
            </a:r>
            <a:r>
              <a:rPr lang="en-US" altLang="zh-CN" sz="1650">
                <a:latin typeface="Calibri" panose="020F0502020204030204" charset="0"/>
                <a:cs typeface="Calibri" panose="020F0502020204030204" charset="0"/>
              </a:rPr>
              <a:t>C operating temperatures</a:t>
            </a:r>
            <a:endParaRPr lang="en-US" altLang="zh-CN" sz="1650">
              <a:latin typeface="Calibri" panose="020F0502020204030204" charset="0"/>
              <a:cs typeface="Calibri" panose="020F0502020204030204" charset="0"/>
            </a:endParaRPr>
          </a:p>
        </p:txBody>
      </p:sp>
      <p:sp>
        <p:nvSpPr>
          <p:cNvPr id="4" name="文本框 3"/>
          <p:cNvSpPr txBox="1"/>
          <p:nvPr/>
        </p:nvSpPr>
        <p:spPr>
          <a:xfrm>
            <a:off x="755650" y="2420620"/>
            <a:ext cx="4180205" cy="2017395"/>
          </a:xfrm>
          <a:prstGeom prst="rect">
            <a:avLst/>
          </a:prstGeom>
          <a:noFill/>
        </p:spPr>
        <p:txBody>
          <a:bodyPr wrap="square" rtlCol="0">
            <a:noAutofit/>
          </a:bodyPr>
          <a:p>
            <a:pPr indent="0" fontAlgn="auto">
              <a:lnSpc>
                <a:spcPct val="150000"/>
              </a:lnSpc>
              <a:buFont typeface="Arial" panose="020B0604020202020204" pitchFamily="34" charset="0"/>
              <a:buNone/>
            </a:pPr>
            <a:r>
              <a:rPr lang="zh-CN" altLang="en-US" sz="1650" b="1">
                <a:latin typeface="Calibri" panose="020F0502020204030204" charset="0"/>
                <a:cs typeface="Calibri" panose="020F0502020204030204" charset="0"/>
              </a:rPr>
              <a:t>Features:</a:t>
            </a:r>
            <a:endParaRPr lang="zh-CN" altLang="en-US" sz="1650" b="1">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Push-Pull Locking Mechanism</a:t>
            </a:r>
            <a:endParaRPr lang="en-US" altLang="zh-CN"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1000-hour salt spray resistance</a:t>
            </a:r>
            <a:endParaRPr lang="en-US" altLang="zh-CN" sz="1650">
              <a:latin typeface="Calibri" panose="020F0502020204030204" charset="0"/>
              <a:cs typeface="Calibri" panose="020F0502020204030204" charset="0"/>
            </a:endParaRPr>
          </a:p>
          <a:p>
            <a:pPr marL="285750" indent="-285750" fontAlgn="auto">
              <a:lnSpc>
                <a:spcPct val="150000"/>
              </a:lnSpc>
              <a:buFont typeface="Arial" panose="020B0604020202020204" pitchFamily="34" charset="0"/>
              <a:buChar char="•"/>
            </a:pPr>
            <a:r>
              <a:rPr lang="en-US" altLang="zh-CN" sz="1650">
                <a:latin typeface="Calibri" panose="020F0502020204030204" charset="0"/>
                <a:cs typeface="Calibri" panose="020F0502020204030204" charset="0"/>
              </a:rPr>
              <a:t>Insertion and extraction cycle &gt;5,000 times</a:t>
            </a:r>
            <a:endParaRPr lang="en-US" altLang="zh-CN" sz="1650">
              <a:latin typeface="Calibri" panose="020F0502020204030204" charset="0"/>
              <a:cs typeface="Calibri" panose="020F0502020204030204" charset="0"/>
            </a:endParaRPr>
          </a:p>
        </p:txBody>
      </p:sp>
      <p:sp>
        <p:nvSpPr>
          <p:cNvPr id="6" name="文本框 5"/>
          <p:cNvSpPr txBox="1"/>
          <p:nvPr/>
        </p:nvSpPr>
        <p:spPr>
          <a:xfrm>
            <a:off x="755650" y="1974850"/>
            <a:ext cx="2643505"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Fluid Connectors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sp>
        <p:nvSpPr>
          <p:cNvPr id="17" name="文本框 16"/>
          <p:cNvSpPr txBox="1"/>
          <p:nvPr/>
        </p:nvSpPr>
        <p:spPr>
          <a:xfrm>
            <a:off x="6221730" y="5173345"/>
            <a:ext cx="1305560" cy="523240"/>
          </a:xfrm>
          <a:prstGeom prst="rect">
            <a:avLst/>
          </a:prstGeom>
          <a:noFill/>
        </p:spPr>
        <p:txBody>
          <a:bodyPr wrap="square" rtlCol="0">
            <a:noAutofit/>
          </a:bodyPr>
          <a:p>
            <a:pPr algn="r"/>
            <a:r>
              <a:rPr lang="en-US" altLang="zh-CN" sz="1400">
                <a:latin typeface="Calibri" panose="020F0502020204030204" charset="0"/>
                <a:cs typeface="Calibri" panose="020F0502020204030204" charset="0"/>
              </a:rPr>
              <a:t>Push-</a:t>
            </a:r>
            <a:r>
              <a:rPr lang="en-US" altLang="zh-CN" sz="1400">
                <a:latin typeface="Calibri" panose="020F0502020204030204" charset="0"/>
                <a:cs typeface="Calibri" panose="020F0502020204030204" charset="0"/>
              </a:rPr>
              <a:t>Pull self</a:t>
            </a:r>
            <a:endParaRPr lang="en-US" altLang="zh-CN" sz="1400">
              <a:latin typeface="Calibri" panose="020F0502020204030204" charset="0"/>
              <a:cs typeface="Calibri" panose="020F0502020204030204" charset="0"/>
            </a:endParaRPr>
          </a:p>
          <a:p>
            <a:pPr algn="r"/>
            <a:r>
              <a:rPr lang="en-US" altLang="zh-CN" sz="1400">
                <a:latin typeface="Calibri" panose="020F0502020204030204" charset="0"/>
                <a:cs typeface="Calibri" panose="020F0502020204030204" charset="0"/>
              </a:rPr>
              <a:t>latching system</a:t>
            </a:r>
            <a:endParaRPr lang="en-US" altLang="zh-CN" sz="1400">
              <a:latin typeface="Calibri" panose="020F0502020204030204" charset="0"/>
              <a:cs typeface="Calibri" panose="020F0502020204030204" charset="0"/>
            </a:endParaRPr>
          </a:p>
        </p:txBody>
      </p:sp>
      <p:cxnSp>
        <p:nvCxnSpPr>
          <p:cNvPr id="19" name="直接连接符 18"/>
          <p:cNvCxnSpPr/>
          <p:nvPr/>
        </p:nvCxnSpPr>
        <p:spPr>
          <a:xfrm>
            <a:off x="7585710" y="5434965"/>
            <a:ext cx="516890" cy="0"/>
          </a:xfrm>
          <a:prstGeom prst="line">
            <a:avLst/>
          </a:prstGeom>
          <a:ln w="12700">
            <a:solidFill>
              <a:schemeClr val="tx1">
                <a:lumMod val="95000"/>
                <a:lumOff val="5000"/>
              </a:schemeClr>
            </a:solidFill>
          </a:ln>
        </p:spPr>
        <p:style>
          <a:lnRef idx="2">
            <a:schemeClr val="accent1"/>
          </a:lnRef>
          <a:fillRef idx="0">
            <a:srgbClr val="FFFFFF"/>
          </a:fillRef>
          <a:effectRef idx="0">
            <a:srgbClr val="FFFFFF"/>
          </a:effectRef>
          <a:fontRef idx="minor">
            <a:schemeClr val="tx1"/>
          </a:fontRef>
        </p:style>
      </p:cxnSp>
      <p:sp>
        <p:nvSpPr>
          <p:cNvPr id="22" name="文本框 21"/>
          <p:cNvSpPr txBox="1"/>
          <p:nvPr/>
        </p:nvSpPr>
        <p:spPr>
          <a:xfrm>
            <a:off x="6221730" y="4213225"/>
            <a:ext cx="850265" cy="523240"/>
          </a:xfrm>
          <a:prstGeom prst="rect">
            <a:avLst/>
          </a:prstGeom>
          <a:noFill/>
        </p:spPr>
        <p:txBody>
          <a:bodyPr wrap="square" rtlCol="0">
            <a:noAutofit/>
          </a:bodyPr>
          <a:p>
            <a:pPr algn="r"/>
            <a:r>
              <a:rPr lang="en-US" altLang="zh-CN" sz="1400">
                <a:latin typeface="Calibri" panose="020F0502020204030204" charset="0"/>
                <a:cs typeface="Calibri" panose="020F0502020204030204" charset="0"/>
              </a:rPr>
              <a:t>Compact Design</a:t>
            </a:r>
            <a:endParaRPr lang="en-US" altLang="zh-CN" sz="1400">
              <a:latin typeface="Calibri" panose="020F0502020204030204" charset="0"/>
              <a:cs typeface="Calibri" panose="020F0502020204030204" charset="0"/>
            </a:endParaRPr>
          </a:p>
        </p:txBody>
      </p:sp>
      <p:cxnSp>
        <p:nvCxnSpPr>
          <p:cNvPr id="23" name="直接连接符 22"/>
          <p:cNvCxnSpPr/>
          <p:nvPr/>
        </p:nvCxnSpPr>
        <p:spPr>
          <a:xfrm>
            <a:off x="7071995" y="4474845"/>
            <a:ext cx="282575" cy="0"/>
          </a:xfrm>
          <a:prstGeom prst="line">
            <a:avLst/>
          </a:prstGeom>
          <a:ln w="12700">
            <a:solidFill>
              <a:schemeClr val="tx1">
                <a:lumMod val="95000"/>
                <a:lumOff val="5000"/>
              </a:schemeClr>
            </a:solidFill>
          </a:ln>
        </p:spPr>
        <p:style>
          <a:lnRef idx="2">
            <a:schemeClr val="accent1"/>
          </a:lnRef>
          <a:fillRef idx="0">
            <a:srgbClr val="FFFFFF"/>
          </a:fillRef>
          <a:effectRef idx="0">
            <a:srgbClr val="FFFFFF"/>
          </a:effectRef>
          <a:fontRef idx="minor">
            <a:schemeClr val="tx1"/>
          </a:fontRef>
        </p:style>
      </p:cxnSp>
      <p:sp>
        <p:nvSpPr>
          <p:cNvPr id="25" name="文本框 24"/>
          <p:cNvSpPr txBox="1"/>
          <p:nvPr/>
        </p:nvSpPr>
        <p:spPr>
          <a:xfrm>
            <a:off x="7811135" y="3731895"/>
            <a:ext cx="1741170" cy="524510"/>
          </a:xfrm>
          <a:prstGeom prst="rect">
            <a:avLst/>
          </a:prstGeom>
          <a:noFill/>
        </p:spPr>
        <p:txBody>
          <a:bodyPr wrap="square" rtlCol="0">
            <a:noAutofit/>
          </a:bodyPr>
          <a:p>
            <a:pPr algn="ctr"/>
            <a:r>
              <a:rPr lang="en-US" altLang="zh-CN" sz="1400">
                <a:latin typeface="Calibri" panose="020F0502020204030204" charset="0"/>
                <a:cs typeface="Calibri" panose="020F0502020204030204" charset="0"/>
              </a:rPr>
              <a:t>Indoor/protected</a:t>
            </a:r>
            <a:endParaRPr lang="en-US" altLang="zh-CN" sz="1400">
              <a:latin typeface="Calibri" panose="020F0502020204030204" charset="0"/>
              <a:cs typeface="Calibri" panose="020F0502020204030204" charset="0"/>
            </a:endParaRPr>
          </a:p>
          <a:p>
            <a:pPr algn="ctr"/>
            <a:r>
              <a:rPr lang="en-US" altLang="zh-CN" sz="1400">
                <a:latin typeface="Calibri" panose="020F0502020204030204" charset="0"/>
                <a:cs typeface="Calibri" panose="020F0502020204030204" charset="0"/>
              </a:rPr>
              <a:t>environments (IP50)</a:t>
            </a:r>
            <a:endParaRPr lang="en-US" altLang="zh-CN" sz="1400">
              <a:latin typeface="Calibri" panose="020F0502020204030204" charset="0"/>
              <a:cs typeface="Calibri" panose="020F0502020204030204" charset="0"/>
            </a:endParaRPr>
          </a:p>
        </p:txBody>
      </p:sp>
      <p:cxnSp>
        <p:nvCxnSpPr>
          <p:cNvPr id="29" name="直接连接符 28"/>
          <p:cNvCxnSpPr/>
          <p:nvPr/>
        </p:nvCxnSpPr>
        <p:spPr>
          <a:xfrm>
            <a:off x="8582660" y="4296410"/>
            <a:ext cx="0" cy="414655"/>
          </a:xfrm>
          <a:prstGeom prst="line">
            <a:avLst/>
          </a:prstGeom>
          <a:ln w="12700">
            <a:solidFill>
              <a:schemeClr val="tx1">
                <a:lumMod val="95000"/>
                <a:lumOff val="5000"/>
              </a:schemeClr>
            </a:solidFill>
          </a:ln>
        </p:spPr>
        <p:style>
          <a:lnRef idx="2">
            <a:schemeClr val="accent1"/>
          </a:lnRef>
          <a:fillRef idx="0">
            <a:srgbClr val="FFFFFF"/>
          </a:fillRef>
          <a:effectRef idx="0">
            <a:srgbClr val="FFFFFF"/>
          </a:effectRef>
          <a:fontRef idx="minor">
            <a:schemeClr val="tx1"/>
          </a:fontRef>
        </p:style>
      </p:cxnSp>
      <p:sp>
        <p:nvSpPr>
          <p:cNvPr id="30" name="文本框 29"/>
          <p:cNvSpPr txBox="1"/>
          <p:nvPr/>
        </p:nvSpPr>
        <p:spPr>
          <a:xfrm>
            <a:off x="9720580" y="4685030"/>
            <a:ext cx="1794510" cy="325120"/>
          </a:xfrm>
          <a:prstGeom prst="rect">
            <a:avLst/>
          </a:prstGeom>
          <a:noFill/>
        </p:spPr>
        <p:txBody>
          <a:bodyPr wrap="square" rtlCol="0">
            <a:noAutofit/>
          </a:bodyPr>
          <a:p>
            <a:pPr algn="l"/>
            <a:r>
              <a:rPr lang="en-US" altLang="zh-CN" sz="1400">
                <a:latin typeface="Calibri" panose="020F0502020204030204" charset="0"/>
                <a:cs typeface="Calibri" panose="020F0502020204030204" charset="0"/>
              </a:rPr>
              <a:t>10U”thick gold plating</a:t>
            </a:r>
            <a:endParaRPr lang="en-US" altLang="zh-CN" sz="1400">
              <a:latin typeface="Calibri" panose="020F0502020204030204" charset="0"/>
              <a:cs typeface="Calibri" panose="020F0502020204030204" charset="0"/>
            </a:endParaRPr>
          </a:p>
        </p:txBody>
      </p:sp>
      <p:cxnSp>
        <p:nvCxnSpPr>
          <p:cNvPr id="31" name="直接连接符 30"/>
          <p:cNvCxnSpPr/>
          <p:nvPr/>
        </p:nvCxnSpPr>
        <p:spPr>
          <a:xfrm>
            <a:off x="9526905" y="4864735"/>
            <a:ext cx="282575" cy="0"/>
          </a:xfrm>
          <a:prstGeom prst="line">
            <a:avLst/>
          </a:prstGeom>
          <a:ln w="12700">
            <a:solidFill>
              <a:schemeClr val="tx1">
                <a:lumMod val="95000"/>
                <a:lumOff val="5000"/>
              </a:schemeClr>
            </a:solidFill>
          </a:ln>
        </p:spPr>
        <p:style>
          <a:lnRef idx="2">
            <a:schemeClr val="accent1"/>
          </a:lnRef>
          <a:fillRef idx="0">
            <a:srgbClr val="FFFFFF"/>
          </a:fillRef>
          <a:effectRef idx="0">
            <a:srgbClr val="FFFFFF"/>
          </a:effectRef>
          <a:fontRef idx="minor">
            <a:schemeClr val="tx1"/>
          </a:fontRef>
        </p:style>
      </p:cxnSp>
      <p:sp>
        <p:nvSpPr>
          <p:cNvPr id="32" name="文本框 31"/>
          <p:cNvSpPr txBox="1"/>
          <p:nvPr/>
        </p:nvSpPr>
        <p:spPr>
          <a:xfrm>
            <a:off x="9676130" y="5143500"/>
            <a:ext cx="1903095" cy="325120"/>
          </a:xfrm>
          <a:prstGeom prst="rect">
            <a:avLst/>
          </a:prstGeom>
          <a:noFill/>
        </p:spPr>
        <p:txBody>
          <a:bodyPr wrap="square" rtlCol="0">
            <a:noAutofit/>
          </a:bodyPr>
          <a:p>
            <a:pPr algn="l"/>
            <a:r>
              <a:rPr lang="en-US" altLang="zh-CN" sz="1400">
                <a:latin typeface="Calibri" panose="020F0502020204030204" charset="0"/>
                <a:cs typeface="Calibri" panose="020F0502020204030204" charset="0"/>
              </a:rPr>
              <a:t>Multi-Keying system</a:t>
            </a:r>
            <a:endParaRPr lang="en-US" altLang="zh-CN" sz="1400">
              <a:latin typeface="Calibri" panose="020F0502020204030204" charset="0"/>
              <a:cs typeface="Calibri" panose="020F0502020204030204" charset="0"/>
            </a:endParaRPr>
          </a:p>
        </p:txBody>
      </p:sp>
      <p:cxnSp>
        <p:nvCxnSpPr>
          <p:cNvPr id="33" name="直接连接符 32"/>
          <p:cNvCxnSpPr/>
          <p:nvPr/>
        </p:nvCxnSpPr>
        <p:spPr>
          <a:xfrm>
            <a:off x="9441180" y="5323205"/>
            <a:ext cx="285750" cy="0"/>
          </a:xfrm>
          <a:prstGeom prst="line">
            <a:avLst/>
          </a:prstGeom>
          <a:ln w="12700">
            <a:solidFill>
              <a:schemeClr val="tx1">
                <a:lumMod val="95000"/>
                <a:lumOff val="5000"/>
              </a:schemeClr>
            </a:solidFill>
          </a:ln>
        </p:spPr>
        <p:style>
          <a:lnRef idx="2">
            <a:schemeClr val="accent1"/>
          </a:lnRef>
          <a:fillRef idx="0">
            <a:srgbClr val="FFFFFF"/>
          </a:fillRef>
          <a:effectRef idx="0">
            <a:srgbClr val="FFFFFF"/>
          </a:effectRef>
          <a:fontRef idx="minor">
            <a:schemeClr val="tx1"/>
          </a:fontRef>
        </p:style>
      </p:cxnSp>
      <p:sp>
        <p:nvSpPr>
          <p:cNvPr id="34" name="文本框 33"/>
          <p:cNvSpPr txBox="1"/>
          <p:nvPr/>
        </p:nvSpPr>
        <p:spPr>
          <a:xfrm>
            <a:off x="9676130" y="5500370"/>
            <a:ext cx="1494790" cy="325120"/>
          </a:xfrm>
          <a:prstGeom prst="rect">
            <a:avLst/>
          </a:prstGeom>
          <a:noFill/>
        </p:spPr>
        <p:txBody>
          <a:bodyPr wrap="square" rtlCol="0">
            <a:noAutofit/>
          </a:bodyPr>
          <a:p>
            <a:pPr algn="l"/>
            <a:r>
              <a:rPr lang="en-US" altLang="zh-CN" sz="1400">
                <a:latin typeface="Calibri" panose="020F0502020204030204" charset="0"/>
                <a:cs typeface="Calibri" panose="020F0502020204030204" charset="0"/>
              </a:rPr>
              <a:t>Up to 64 contacts</a:t>
            </a:r>
            <a:endParaRPr lang="en-US" altLang="zh-CN" sz="1400">
              <a:latin typeface="Calibri" panose="020F0502020204030204" charset="0"/>
              <a:cs typeface="Calibri" panose="020F0502020204030204" charset="0"/>
            </a:endParaRPr>
          </a:p>
        </p:txBody>
      </p:sp>
      <p:cxnSp>
        <p:nvCxnSpPr>
          <p:cNvPr id="35" name="直接连接符 34"/>
          <p:cNvCxnSpPr/>
          <p:nvPr/>
        </p:nvCxnSpPr>
        <p:spPr>
          <a:xfrm>
            <a:off x="9359265" y="5680075"/>
            <a:ext cx="367665" cy="0"/>
          </a:xfrm>
          <a:prstGeom prst="line">
            <a:avLst/>
          </a:prstGeom>
          <a:ln w="12700">
            <a:solidFill>
              <a:schemeClr val="tx1">
                <a:lumMod val="95000"/>
                <a:lumOff val="5000"/>
              </a:schemeClr>
            </a:solidFill>
          </a:ln>
        </p:spPr>
        <p:style>
          <a:lnRef idx="2">
            <a:schemeClr val="accent1"/>
          </a:lnRef>
          <a:fillRef idx="0">
            <a:srgbClr val="FFFFFF"/>
          </a:fillRef>
          <a:effectRef idx="0">
            <a:srgbClr val="FFFFFF"/>
          </a:effectRef>
          <a:fontRef idx="minor">
            <a:schemeClr val="tx1"/>
          </a:fontRef>
        </p:style>
      </p:cxnSp>
      <p:pic>
        <p:nvPicPr>
          <p:cNvPr id="9" name="图片 8" descr="a000-3004-nn0-nr_asm.540"/>
          <p:cNvPicPr>
            <a:picLocks noChangeAspect="1"/>
          </p:cNvPicPr>
          <p:nvPr/>
        </p:nvPicPr>
        <p:blipFill>
          <a:blip r:embed="rId2"/>
          <a:srcRect l="11066" t="17168" r="11643" b="12357"/>
          <a:stretch>
            <a:fillRect/>
          </a:stretch>
        </p:blipFill>
        <p:spPr>
          <a:xfrm>
            <a:off x="886460" y="4397375"/>
            <a:ext cx="2040255" cy="1488440"/>
          </a:xfrm>
          <a:prstGeom prst="rect">
            <a:avLst/>
          </a:prstGeom>
          <a:ln>
            <a:solidFill>
              <a:schemeClr val="accent1"/>
            </a:solidFill>
          </a:ln>
        </p:spPr>
      </p:pic>
      <p:pic>
        <p:nvPicPr>
          <p:cNvPr id="10" name="图片 9" descr="ytljq-t-z_asm.538"/>
          <p:cNvPicPr>
            <a:picLocks noChangeAspect="1"/>
          </p:cNvPicPr>
          <p:nvPr/>
        </p:nvPicPr>
        <p:blipFill>
          <a:blip r:embed="rId3"/>
          <a:srcRect l="9115" t="10178" r="14549" b="21419"/>
          <a:stretch>
            <a:fillRect/>
          </a:stretch>
        </p:blipFill>
        <p:spPr>
          <a:xfrm>
            <a:off x="3162935" y="4405630"/>
            <a:ext cx="2065020" cy="1480185"/>
          </a:xfrm>
          <a:prstGeom prst="rect">
            <a:avLst/>
          </a:prstGeom>
          <a:ln>
            <a:solidFill>
              <a:schemeClr val="accent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681990" y="1961515"/>
            <a:ext cx="183832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648970" y="1682750"/>
            <a:ext cx="1871345"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648970" y="2239010"/>
            <a:ext cx="2305050"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Industrial Wire Harness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3" name="图片 2" descr="R (3)"/>
          <p:cNvPicPr>
            <a:picLocks noChangeAspect="1"/>
          </p:cNvPicPr>
          <p:nvPr/>
        </p:nvPicPr>
        <p:blipFill>
          <a:blip r:embed="rId1"/>
          <a:stretch>
            <a:fillRect/>
          </a:stretch>
        </p:blipFill>
        <p:spPr>
          <a:xfrm>
            <a:off x="3082925" y="1588770"/>
            <a:ext cx="1762760" cy="1762760"/>
          </a:xfrm>
          <a:prstGeom prst="rect">
            <a:avLst/>
          </a:prstGeom>
          <a:ln>
            <a:solidFill>
              <a:schemeClr val="accent1"/>
            </a:solidFill>
          </a:ln>
        </p:spPr>
      </p:pic>
      <p:pic>
        <p:nvPicPr>
          <p:cNvPr id="5" name="图片 4" descr="1"/>
          <p:cNvPicPr>
            <a:picLocks noChangeAspect="1"/>
          </p:cNvPicPr>
          <p:nvPr/>
        </p:nvPicPr>
        <p:blipFill>
          <a:blip r:embed="rId2"/>
          <a:srcRect b="5482"/>
          <a:stretch>
            <a:fillRect/>
          </a:stretch>
        </p:blipFill>
        <p:spPr>
          <a:xfrm>
            <a:off x="5194300" y="1588770"/>
            <a:ext cx="1864995" cy="1762760"/>
          </a:xfrm>
          <a:prstGeom prst="rect">
            <a:avLst/>
          </a:prstGeom>
          <a:ln>
            <a:solidFill>
              <a:schemeClr val="accent1"/>
            </a:solidFill>
          </a:ln>
        </p:spPr>
      </p:pic>
      <p:pic>
        <p:nvPicPr>
          <p:cNvPr id="13" name="图片 12" descr="3"/>
          <p:cNvPicPr>
            <a:picLocks noChangeAspect="1"/>
          </p:cNvPicPr>
          <p:nvPr/>
        </p:nvPicPr>
        <p:blipFill>
          <a:blip r:embed="rId3"/>
          <a:srcRect t="3676" b="3952"/>
          <a:stretch>
            <a:fillRect/>
          </a:stretch>
        </p:blipFill>
        <p:spPr>
          <a:xfrm>
            <a:off x="7407910" y="1590040"/>
            <a:ext cx="1905000" cy="1760220"/>
          </a:xfrm>
          <a:prstGeom prst="rect">
            <a:avLst/>
          </a:prstGeom>
          <a:ln>
            <a:solidFill>
              <a:schemeClr val="accent1"/>
            </a:solidFill>
          </a:ln>
        </p:spPr>
      </p:pic>
      <p:pic>
        <p:nvPicPr>
          <p:cNvPr id="14" name="图片 13" descr="133"/>
          <p:cNvPicPr>
            <a:picLocks noChangeAspect="1"/>
          </p:cNvPicPr>
          <p:nvPr/>
        </p:nvPicPr>
        <p:blipFill>
          <a:blip r:embed="rId4"/>
          <a:srcRect l="6193" t="7687" r="4444" b="5647"/>
          <a:stretch>
            <a:fillRect/>
          </a:stretch>
        </p:blipFill>
        <p:spPr>
          <a:xfrm>
            <a:off x="9661525" y="1599248"/>
            <a:ext cx="1795780" cy="1741805"/>
          </a:xfrm>
          <a:prstGeom prst="rect">
            <a:avLst/>
          </a:prstGeom>
          <a:ln>
            <a:solidFill>
              <a:schemeClr val="accent1"/>
            </a:solidFill>
          </a:ln>
        </p:spPr>
      </p:pic>
      <p:pic>
        <p:nvPicPr>
          <p:cNvPr id="19" name="图片 18" descr="123."/>
          <p:cNvPicPr>
            <a:picLocks noChangeAspect="1"/>
          </p:cNvPicPr>
          <p:nvPr/>
        </p:nvPicPr>
        <p:blipFill>
          <a:blip r:embed="rId5"/>
          <a:srcRect t="6155" b="10856"/>
          <a:stretch>
            <a:fillRect/>
          </a:stretch>
        </p:blipFill>
        <p:spPr>
          <a:xfrm>
            <a:off x="935990" y="4201160"/>
            <a:ext cx="1915160" cy="1589405"/>
          </a:xfrm>
          <a:prstGeom prst="rect">
            <a:avLst/>
          </a:prstGeom>
          <a:ln>
            <a:solidFill>
              <a:schemeClr val="accent1"/>
            </a:solidFill>
          </a:ln>
        </p:spPr>
      </p:pic>
      <p:pic>
        <p:nvPicPr>
          <p:cNvPr id="20" name="图片 19" descr="119"/>
          <p:cNvPicPr>
            <a:picLocks noChangeAspect="1"/>
          </p:cNvPicPr>
          <p:nvPr/>
        </p:nvPicPr>
        <p:blipFill>
          <a:blip r:embed="rId6"/>
          <a:srcRect t="12416" b="14001"/>
          <a:stretch>
            <a:fillRect/>
          </a:stretch>
        </p:blipFill>
        <p:spPr>
          <a:xfrm>
            <a:off x="3203575" y="4199890"/>
            <a:ext cx="2163445" cy="1591945"/>
          </a:xfrm>
          <a:prstGeom prst="rect">
            <a:avLst/>
          </a:prstGeom>
          <a:ln>
            <a:solidFill>
              <a:schemeClr val="accent1"/>
            </a:solidFill>
          </a:ln>
        </p:spPr>
      </p:pic>
      <p:pic>
        <p:nvPicPr>
          <p:cNvPr id="21" name="图片 20" descr="114"/>
          <p:cNvPicPr>
            <a:picLocks noChangeAspect="1"/>
          </p:cNvPicPr>
          <p:nvPr/>
        </p:nvPicPr>
        <p:blipFill>
          <a:blip r:embed="rId7"/>
          <a:srcRect l="12152" t="18280" r="7055" b="17430"/>
          <a:stretch>
            <a:fillRect/>
          </a:stretch>
        </p:blipFill>
        <p:spPr>
          <a:xfrm>
            <a:off x="5719445" y="4203065"/>
            <a:ext cx="1992630" cy="1585595"/>
          </a:xfrm>
          <a:prstGeom prst="rect">
            <a:avLst/>
          </a:prstGeom>
          <a:ln>
            <a:solidFill>
              <a:schemeClr val="accent1"/>
            </a:solidFill>
          </a:ln>
        </p:spPr>
      </p:pic>
      <p:pic>
        <p:nvPicPr>
          <p:cNvPr id="22" name="图片 21" descr="112"/>
          <p:cNvPicPr>
            <a:picLocks noChangeAspect="1"/>
          </p:cNvPicPr>
          <p:nvPr/>
        </p:nvPicPr>
        <p:blipFill>
          <a:blip r:embed="rId8"/>
          <a:srcRect l="5140" t="8067" r="1872" b="15691"/>
          <a:stretch>
            <a:fillRect/>
          </a:stretch>
        </p:blipFill>
        <p:spPr>
          <a:xfrm>
            <a:off x="8064500" y="4203065"/>
            <a:ext cx="1933575" cy="1585595"/>
          </a:xfrm>
          <a:prstGeom prst="rect">
            <a:avLst/>
          </a:prstGeom>
          <a:ln>
            <a:solidFill>
              <a:schemeClr val="accent1"/>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982345" y="2157095"/>
            <a:ext cx="183134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949325" y="1878330"/>
            <a:ext cx="1864995"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949325" y="2413635"/>
            <a:ext cx="2096770"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Medical Wire Harness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6" name="图片 5" descr="医疗1"/>
          <p:cNvPicPr>
            <a:picLocks noChangeAspect="1"/>
          </p:cNvPicPr>
          <p:nvPr/>
        </p:nvPicPr>
        <p:blipFill>
          <a:blip r:embed="rId1"/>
          <a:srcRect l="9013" t="6618" r="6339" b="3971"/>
          <a:stretch>
            <a:fillRect/>
          </a:stretch>
        </p:blipFill>
        <p:spPr>
          <a:xfrm>
            <a:off x="3982720" y="1624648"/>
            <a:ext cx="2051685" cy="1801495"/>
          </a:xfrm>
          <a:prstGeom prst="rect">
            <a:avLst/>
          </a:prstGeom>
          <a:ln>
            <a:solidFill>
              <a:schemeClr val="accent1"/>
            </a:solidFill>
          </a:ln>
        </p:spPr>
      </p:pic>
      <p:pic>
        <p:nvPicPr>
          <p:cNvPr id="12" name="图片 11" descr="医疗2"/>
          <p:cNvPicPr>
            <a:picLocks noChangeAspect="1"/>
          </p:cNvPicPr>
          <p:nvPr/>
        </p:nvPicPr>
        <p:blipFill>
          <a:blip r:embed="rId2"/>
          <a:srcRect l="9250" t="7501" r="3169" b="5606"/>
          <a:stretch>
            <a:fillRect/>
          </a:stretch>
        </p:blipFill>
        <p:spPr>
          <a:xfrm>
            <a:off x="6536055" y="1619250"/>
            <a:ext cx="2198370" cy="1812290"/>
          </a:xfrm>
          <a:prstGeom prst="rect">
            <a:avLst/>
          </a:prstGeom>
          <a:ln>
            <a:solidFill>
              <a:schemeClr val="accent1"/>
            </a:solidFill>
          </a:ln>
        </p:spPr>
      </p:pic>
      <p:pic>
        <p:nvPicPr>
          <p:cNvPr id="24" name="图片 23" descr="34"/>
          <p:cNvPicPr>
            <a:picLocks noChangeAspect="1"/>
          </p:cNvPicPr>
          <p:nvPr/>
        </p:nvPicPr>
        <p:blipFill>
          <a:blip r:embed="rId3"/>
          <a:srcRect l="5592" t="6733" r="6221" b="10228"/>
          <a:stretch>
            <a:fillRect/>
          </a:stretch>
        </p:blipFill>
        <p:spPr>
          <a:xfrm>
            <a:off x="9236075" y="1624648"/>
            <a:ext cx="1912620" cy="1801495"/>
          </a:xfrm>
          <a:prstGeom prst="rect">
            <a:avLst/>
          </a:prstGeom>
          <a:ln>
            <a:solidFill>
              <a:schemeClr val="accent1"/>
            </a:solidFill>
          </a:ln>
        </p:spPr>
      </p:pic>
      <p:pic>
        <p:nvPicPr>
          <p:cNvPr id="25" name="图片 24" descr="35"/>
          <p:cNvPicPr>
            <a:picLocks noChangeAspect="1"/>
          </p:cNvPicPr>
          <p:nvPr/>
        </p:nvPicPr>
        <p:blipFill>
          <a:blip r:embed="rId4"/>
          <a:srcRect l="7049" t="10309" r="4904" b="6464"/>
          <a:stretch>
            <a:fillRect/>
          </a:stretch>
        </p:blipFill>
        <p:spPr>
          <a:xfrm>
            <a:off x="970915" y="4063206"/>
            <a:ext cx="1948180" cy="1841500"/>
          </a:xfrm>
          <a:prstGeom prst="rect">
            <a:avLst/>
          </a:prstGeom>
          <a:ln>
            <a:solidFill>
              <a:schemeClr val="accent1"/>
            </a:solidFill>
          </a:ln>
        </p:spPr>
      </p:pic>
      <p:pic>
        <p:nvPicPr>
          <p:cNvPr id="26" name="图片 25" descr="29"/>
          <p:cNvPicPr>
            <a:picLocks noChangeAspect="1"/>
          </p:cNvPicPr>
          <p:nvPr/>
        </p:nvPicPr>
        <p:blipFill>
          <a:blip r:embed="rId5"/>
          <a:srcRect l="6881" t="9694" r="9091" b="11652"/>
          <a:stretch>
            <a:fillRect/>
          </a:stretch>
        </p:blipFill>
        <p:spPr>
          <a:xfrm>
            <a:off x="3272790" y="4064794"/>
            <a:ext cx="1964055" cy="1838325"/>
          </a:xfrm>
          <a:prstGeom prst="rect">
            <a:avLst/>
          </a:prstGeom>
          <a:ln>
            <a:solidFill>
              <a:schemeClr val="accent1"/>
            </a:solidFill>
          </a:ln>
        </p:spPr>
      </p:pic>
      <p:pic>
        <p:nvPicPr>
          <p:cNvPr id="27" name="图片 26" descr="20."/>
          <p:cNvPicPr>
            <a:picLocks noChangeAspect="1"/>
          </p:cNvPicPr>
          <p:nvPr/>
        </p:nvPicPr>
        <p:blipFill>
          <a:blip r:embed="rId6"/>
          <a:srcRect l="17526" t="1704" r="22764" b="11776"/>
          <a:stretch>
            <a:fillRect/>
          </a:stretch>
        </p:blipFill>
        <p:spPr>
          <a:xfrm rot="16200000">
            <a:off x="8872220" y="3652044"/>
            <a:ext cx="1838325" cy="2663825"/>
          </a:xfrm>
          <a:prstGeom prst="rect">
            <a:avLst/>
          </a:prstGeom>
          <a:ln>
            <a:solidFill>
              <a:schemeClr val="accent1"/>
            </a:solidFill>
          </a:ln>
        </p:spPr>
      </p:pic>
      <p:pic>
        <p:nvPicPr>
          <p:cNvPr id="28" name="图片 27" descr="12."/>
          <p:cNvPicPr>
            <a:picLocks noChangeAspect="1"/>
          </p:cNvPicPr>
          <p:nvPr/>
        </p:nvPicPr>
        <p:blipFill>
          <a:blip r:embed="rId7"/>
          <a:srcRect t="11646" b="14577"/>
          <a:stretch>
            <a:fillRect/>
          </a:stretch>
        </p:blipFill>
        <p:spPr>
          <a:xfrm rot="10800000">
            <a:off x="5565140" y="4064794"/>
            <a:ext cx="2491740" cy="1838325"/>
          </a:xfrm>
          <a:prstGeom prst="rect">
            <a:avLst/>
          </a:prstGeom>
          <a:ln>
            <a:solidFill>
              <a:schemeClr val="accent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899795" y="1619250"/>
            <a:ext cx="183007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866775" y="1340485"/>
            <a:ext cx="1863725"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866775" y="1913890"/>
            <a:ext cx="1682750"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PCBA connectors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6" name="图片 5" descr="pcb-assy-0829-a(1)"/>
          <p:cNvPicPr>
            <a:picLocks noChangeAspect="1"/>
          </p:cNvPicPr>
          <p:nvPr/>
        </p:nvPicPr>
        <p:blipFill>
          <a:blip r:embed="rId1"/>
          <a:srcRect l="6313" t="9941" r="5689" b="13518"/>
          <a:stretch>
            <a:fillRect/>
          </a:stretch>
        </p:blipFill>
        <p:spPr>
          <a:xfrm>
            <a:off x="1235075" y="2717165"/>
            <a:ext cx="4526280" cy="3042920"/>
          </a:xfrm>
          <a:prstGeom prst="rect">
            <a:avLst/>
          </a:prstGeom>
          <a:ln>
            <a:solidFill>
              <a:schemeClr val="accent1"/>
            </a:solidFill>
          </a:ln>
        </p:spPr>
      </p:pic>
      <p:pic>
        <p:nvPicPr>
          <p:cNvPr id="12" name="图片 11" descr="pcb-assy-0829-c(1)"/>
          <p:cNvPicPr>
            <a:picLocks noChangeAspect="1"/>
          </p:cNvPicPr>
          <p:nvPr/>
        </p:nvPicPr>
        <p:blipFill>
          <a:blip r:embed="rId2"/>
          <a:srcRect l="5322" t="11948" r="7579" b="8385"/>
          <a:stretch>
            <a:fillRect/>
          </a:stretch>
        </p:blipFill>
        <p:spPr>
          <a:xfrm>
            <a:off x="6363335" y="1708150"/>
            <a:ext cx="4472305" cy="3161030"/>
          </a:xfrm>
          <a:prstGeom prst="rect">
            <a:avLst/>
          </a:prstGeom>
          <a:ln>
            <a:solidFill>
              <a:schemeClr val="accent1"/>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695325" y="1420495"/>
            <a:ext cx="134493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竖排标题 5"/>
          <p:cNvSpPr>
            <a:spLocks noGrp="1"/>
          </p:cNvSpPr>
          <p:nvPr>
            <p:ph type="title" orient="vert"/>
          </p:nvPr>
        </p:nvSpPr>
        <p:spPr>
          <a:xfrm>
            <a:off x="706755" y="1175385"/>
            <a:ext cx="1333500" cy="467360"/>
          </a:xfrm>
        </p:spPr>
        <p:txBody>
          <a:bodyPr vert="horz" lIns="91440" tIns="45720" rIns="91440" bIns="45720" rtlCol="0" anchor="ctr">
            <a:normAutofit fontScale="90000"/>
          </a:bodyPr>
          <a:p>
            <a:r>
              <a:rPr lang="en-US" altLang="zh-CN" sz="2665" b="1" dirty="0">
                <a:ln>
                  <a:solidFill>
                    <a:srgbClr val="FFC000"/>
                  </a:solidFill>
                </a:ln>
                <a:solidFill>
                  <a:schemeClr val="accent4"/>
                </a:solidFill>
                <a:latin typeface="Calibri" panose="020F0502020204030204" charset="0"/>
                <a:ea typeface="+mn-lt"/>
                <a:cs typeface="Calibri" panose="020F0502020204030204" charset="0"/>
              </a:rPr>
              <a:t>About us</a:t>
            </a:r>
            <a:endParaRPr lang="en-US" altLang="zh-CN" sz="2665" b="1" dirty="0">
              <a:ln>
                <a:solidFill>
                  <a:srgbClr val="FFC000"/>
                </a:solidFill>
              </a:ln>
              <a:solidFill>
                <a:schemeClr val="accent4"/>
              </a:solidFill>
              <a:latin typeface="Calibri" panose="020F0502020204030204" charset="0"/>
              <a:ea typeface="+mn-lt"/>
              <a:cs typeface="Calibri" panose="020F0502020204030204" charset="0"/>
            </a:endParaRPr>
          </a:p>
        </p:txBody>
      </p:sp>
      <p:sp>
        <p:nvSpPr>
          <p:cNvPr id="7" name="文本框 6"/>
          <p:cNvSpPr txBox="1"/>
          <p:nvPr/>
        </p:nvSpPr>
        <p:spPr>
          <a:xfrm>
            <a:off x="577850" y="1686560"/>
            <a:ext cx="4284345" cy="4380230"/>
          </a:xfrm>
          <a:prstGeom prst="rect">
            <a:avLst/>
          </a:prstGeom>
          <a:noFill/>
        </p:spPr>
        <p:txBody>
          <a:bodyPr wrap="square" rtlCol="0">
            <a:noAutofit/>
          </a:bodyPr>
          <a:p>
            <a:pPr indent="360045" fontAlgn="auto">
              <a:lnSpc>
                <a:spcPct val="135000"/>
              </a:lnSpc>
            </a:pPr>
            <a:r>
              <a:rPr lang="zh-CN" altLang="en-US" sz="1400">
                <a:latin typeface="Calibri" panose="020F0502020204030204" charset="0"/>
                <a:cs typeface="Calibri" panose="020F0502020204030204" charset="0"/>
              </a:rPr>
              <a:t>Shenzhen Forman Precision Industry Co., LTD is a leading and experienced manufacturing vendor, dedicated to the development of metal and plastic parts. For over 20 years, we have specialized in the design and production of connectors and </a:t>
            </a:r>
            <a:r>
              <a:rPr lang="en-US" altLang="zh-CN" sz="1400">
                <a:latin typeface="Calibri" panose="020F0502020204030204" charset="0"/>
                <a:cs typeface="Calibri" panose="020F0502020204030204" charset="0"/>
              </a:rPr>
              <a:t>cable assemblies</a:t>
            </a:r>
            <a:r>
              <a:rPr lang="zh-CN" altLang="en-US" sz="1400">
                <a:latin typeface="Calibri" panose="020F0502020204030204" charset="0"/>
                <a:cs typeface="Calibri" panose="020F0502020204030204" charset="0"/>
              </a:rPr>
              <a:t>. Our market spans the automotive, new energy, industrial automation, and medical devices sectors.</a:t>
            </a:r>
            <a:endParaRPr lang="zh-CN" altLang="en-US" sz="1400">
              <a:latin typeface="Calibri" panose="020F0502020204030204" charset="0"/>
              <a:cs typeface="Calibri" panose="020F0502020204030204" charset="0"/>
            </a:endParaRPr>
          </a:p>
          <a:p>
            <a:pPr indent="360045" fontAlgn="auto">
              <a:lnSpc>
                <a:spcPct val="135000"/>
              </a:lnSpc>
            </a:pPr>
            <a:r>
              <a:rPr lang="zh-CN" altLang="en-US" sz="1400">
                <a:latin typeface="Calibri" panose="020F0502020204030204" charset="0"/>
                <a:cs typeface="Calibri" panose="020F0502020204030204" charset="0"/>
              </a:rPr>
              <a:t>We are certified by ISO 9001, ISO 14001,</a:t>
            </a:r>
            <a:r>
              <a:rPr lang="en-US" altLang="zh-CN" sz="1400">
                <a:latin typeface="Calibri" panose="020F0502020204030204" charset="0"/>
                <a:cs typeface="Calibri" panose="020F0502020204030204" charset="0"/>
              </a:rPr>
              <a:t> ISO 45001,</a:t>
            </a:r>
            <a:r>
              <a:rPr lang="zh-CN" altLang="en-US" sz="1400">
                <a:latin typeface="Calibri" panose="020F0502020204030204" charset="0"/>
                <a:cs typeface="Calibri" panose="020F0502020204030204" charset="0"/>
              </a:rPr>
              <a:t> IATF 16949, and ISO 13485, and we are also a member of the USB Association, with UL and TUV certifications.</a:t>
            </a:r>
            <a:endParaRPr lang="zh-CN" altLang="en-US" sz="1400">
              <a:latin typeface="Calibri" panose="020F0502020204030204" charset="0"/>
              <a:cs typeface="Calibri" panose="020F0502020204030204" charset="0"/>
            </a:endParaRPr>
          </a:p>
          <a:p>
            <a:pPr indent="360045" fontAlgn="auto">
              <a:lnSpc>
                <a:spcPct val="135000"/>
              </a:lnSpc>
            </a:pPr>
            <a:r>
              <a:rPr lang="zh-CN" altLang="en-US" sz="1400">
                <a:latin typeface="Calibri" panose="020F0502020204030204" charset="0"/>
                <a:cs typeface="Calibri" panose="020F0502020204030204" charset="0"/>
              </a:rPr>
              <a:t>Our goal is to provide a unique service experience and add value for our customers through end-to-end management. We take pride in our reputation for being fast, flexible, and customer-focused.</a:t>
            </a:r>
            <a:endParaRPr lang="zh-CN" altLang="en-US" sz="1400">
              <a:latin typeface="Calibri" panose="020F0502020204030204" charset="0"/>
              <a:cs typeface="Calibri" panose="020F0502020204030204" charset="0"/>
            </a:endParaRPr>
          </a:p>
        </p:txBody>
      </p:sp>
      <p:pic>
        <p:nvPicPr>
          <p:cNvPr id="3" name="图片 2" descr="DJI_0443 修过"/>
          <p:cNvPicPr>
            <a:picLocks noChangeAspect="1"/>
          </p:cNvPicPr>
          <p:nvPr/>
        </p:nvPicPr>
        <p:blipFill>
          <a:blip r:embed="rId1"/>
          <a:srcRect l="12690"/>
          <a:stretch>
            <a:fillRect/>
          </a:stretch>
        </p:blipFill>
        <p:spPr>
          <a:xfrm>
            <a:off x="5065395" y="1623060"/>
            <a:ext cx="6548755" cy="4218940"/>
          </a:xfrm>
          <a:prstGeom prst="rect">
            <a:avLst/>
          </a:prstGeom>
          <a:ln w="12700">
            <a:solidFill>
              <a:srgbClr val="FFC000"/>
            </a:solid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828040" y="1803400"/>
            <a:ext cx="183388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811848" y="1524635"/>
            <a:ext cx="1866265" cy="349250"/>
          </a:xfrm>
          <a:prstGeom prst="rect">
            <a:avLst/>
          </a:prstGeom>
          <a:noFill/>
          <a:ln>
            <a:noFill/>
          </a:ln>
        </p:spPr>
        <p:txBody>
          <a:bodyPr wrap="square" rtlCol="0">
            <a:noAutofit/>
          </a:bodyPr>
          <a:p>
            <a:pPr algn="ctr"/>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846455" y="2056130"/>
            <a:ext cx="1290320"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Metal parts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19" name="图片 18" descr="13(1)"/>
          <p:cNvPicPr>
            <a:picLocks noChangeAspect="1"/>
          </p:cNvPicPr>
          <p:nvPr/>
        </p:nvPicPr>
        <p:blipFill>
          <a:blip r:embed="rId1"/>
          <a:srcRect l="8964" t="5123" r="7781" b="7500"/>
          <a:stretch>
            <a:fillRect/>
          </a:stretch>
        </p:blipFill>
        <p:spPr>
          <a:xfrm>
            <a:off x="3286760" y="3063240"/>
            <a:ext cx="1475105" cy="1196340"/>
          </a:xfrm>
          <a:prstGeom prst="rect">
            <a:avLst/>
          </a:prstGeom>
          <a:ln>
            <a:solidFill>
              <a:schemeClr val="accent1"/>
            </a:solidFill>
          </a:ln>
        </p:spPr>
      </p:pic>
      <p:pic>
        <p:nvPicPr>
          <p:cNvPr id="21" name="图片 20" descr="2(1)"/>
          <p:cNvPicPr>
            <a:picLocks noChangeAspect="1"/>
          </p:cNvPicPr>
          <p:nvPr/>
        </p:nvPicPr>
        <p:blipFill>
          <a:blip r:embed="rId2"/>
          <a:srcRect l="1651" t="3967" r="8827" b="8326"/>
          <a:stretch>
            <a:fillRect/>
          </a:stretch>
        </p:blipFill>
        <p:spPr>
          <a:xfrm>
            <a:off x="5731510" y="1311593"/>
            <a:ext cx="1539240" cy="1165860"/>
          </a:xfrm>
          <a:prstGeom prst="rect">
            <a:avLst/>
          </a:prstGeom>
          <a:ln>
            <a:solidFill>
              <a:schemeClr val="accent1"/>
            </a:solidFill>
          </a:ln>
        </p:spPr>
      </p:pic>
      <p:pic>
        <p:nvPicPr>
          <p:cNvPr id="22" name="图片 21" descr="9(1)"/>
          <p:cNvPicPr>
            <a:picLocks noChangeAspect="1"/>
          </p:cNvPicPr>
          <p:nvPr/>
        </p:nvPicPr>
        <p:blipFill>
          <a:blip r:embed="rId3"/>
          <a:srcRect l="4981" t="9007" r="19185" b="14395"/>
          <a:stretch>
            <a:fillRect/>
          </a:stretch>
        </p:blipFill>
        <p:spPr>
          <a:xfrm>
            <a:off x="5116195" y="3049270"/>
            <a:ext cx="1567180" cy="1224280"/>
          </a:xfrm>
          <a:prstGeom prst="rect">
            <a:avLst/>
          </a:prstGeom>
          <a:ln>
            <a:solidFill>
              <a:schemeClr val="accent1"/>
            </a:solidFill>
          </a:ln>
        </p:spPr>
      </p:pic>
      <p:pic>
        <p:nvPicPr>
          <p:cNvPr id="26" name="图片 25" descr="3(1)"/>
          <p:cNvPicPr>
            <a:picLocks noChangeAspect="1"/>
          </p:cNvPicPr>
          <p:nvPr/>
        </p:nvPicPr>
        <p:blipFill>
          <a:blip r:embed="rId4"/>
          <a:srcRect l="8083" t="8961" r="7056" b="6712"/>
          <a:stretch>
            <a:fillRect/>
          </a:stretch>
        </p:blipFill>
        <p:spPr>
          <a:xfrm>
            <a:off x="1365250" y="3059430"/>
            <a:ext cx="1567180" cy="1203960"/>
          </a:xfrm>
          <a:prstGeom prst="rect">
            <a:avLst/>
          </a:prstGeom>
          <a:ln>
            <a:solidFill>
              <a:schemeClr val="accent1"/>
            </a:solidFill>
          </a:ln>
        </p:spPr>
      </p:pic>
      <p:pic>
        <p:nvPicPr>
          <p:cNvPr id="29" name="图片 28" descr="10(1)"/>
          <p:cNvPicPr>
            <a:picLocks noChangeAspect="1"/>
          </p:cNvPicPr>
          <p:nvPr/>
        </p:nvPicPr>
        <p:blipFill>
          <a:blip r:embed="rId5"/>
          <a:srcRect l="4742" t="9020" r="12025" b="6987"/>
          <a:stretch>
            <a:fillRect/>
          </a:stretch>
        </p:blipFill>
        <p:spPr>
          <a:xfrm>
            <a:off x="3757930" y="1322070"/>
            <a:ext cx="1449705" cy="1130935"/>
          </a:xfrm>
          <a:prstGeom prst="rect">
            <a:avLst/>
          </a:prstGeom>
          <a:ln>
            <a:solidFill>
              <a:schemeClr val="accent1"/>
            </a:solidFill>
          </a:ln>
        </p:spPr>
      </p:pic>
      <p:pic>
        <p:nvPicPr>
          <p:cNvPr id="31" name="图片 30" descr="20"/>
          <p:cNvPicPr>
            <a:picLocks noChangeAspect="1"/>
          </p:cNvPicPr>
          <p:nvPr/>
        </p:nvPicPr>
        <p:blipFill>
          <a:blip r:embed="rId6"/>
          <a:stretch>
            <a:fillRect/>
          </a:stretch>
        </p:blipFill>
        <p:spPr>
          <a:xfrm>
            <a:off x="9779635" y="1285875"/>
            <a:ext cx="1217295" cy="1210310"/>
          </a:xfrm>
          <a:prstGeom prst="rect">
            <a:avLst/>
          </a:prstGeom>
          <a:ln>
            <a:solidFill>
              <a:schemeClr val="accent1"/>
            </a:solidFill>
          </a:ln>
        </p:spPr>
      </p:pic>
      <p:pic>
        <p:nvPicPr>
          <p:cNvPr id="32" name="图片 31" descr="26"/>
          <p:cNvPicPr>
            <a:picLocks noChangeAspect="1"/>
          </p:cNvPicPr>
          <p:nvPr/>
        </p:nvPicPr>
        <p:blipFill>
          <a:blip r:embed="rId7"/>
          <a:srcRect t="11405" b="9826"/>
          <a:stretch>
            <a:fillRect/>
          </a:stretch>
        </p:blipFill>
        <p:spPr>
          <a:xfrm>
            <a:off x="7794625" y="1316355"/>
            <a:ext cx="1461135" cy="1156335"/>
          </a:xfrm>
          <a:prstGeom prst="rect">
            <a:avLst/>
          </a:prstGeom>
          <a:ln>
            <a:solidFill>
              <a:schemeClr val="accent1"/>
            </a:solidFill>
          </a:ln>
        </p:spPr>
      </p:pic>
      <p:pic>
        <p:nvPicPr>
          <p:cNvPr id="33" name="图片 32" descr="25"/>
          <p:cNvPicPr>
            <a:picLocks noChangeAspect="1"/>
          </p:cNvPicPr>
          <p:nvPr/>
        </p:nvPicPr>
        <p:blipFill>
          <a:blip r:embed="rId8"/>
          <a:srcRect l="9053" t="10985" r="7759" b="12707"/>
          <a:stretch>
            <a:fillRect/>
          </a:stretch>
        </p:blipFill>
        <p:spPr>
          <a:xfrm>
            <a:off x="7037705" y="3048635"/>
            <a:ext cx="1414780" cy="1219200"/>
          </a:xfrm>
          <a:prstGeom prst="rect">
            <a:avLst/>
          </a:prstGeom>
          <a:ln>
            <a:solidFill>
              <a:schemeClr val="accent1"/>
            </a:solidFill>
          </a:ln>
        </p:spPr>
      </p:pic>
      <p:pic>
        <p:nvPicPr>
          <p:cNvPr id="34" name="图片 33" descr="21"/>
          <p:cNvPicPr>
            <a:picLocks noChangeAspect="1"/>
          </p:cNvPicPr>
          <p:nvPr/>
        </p:nvPicPr>
        <p:blipFill>
          <a:blip r:embed="rId9"/>
          <a:srcRect l="2036" t="9599" r="1111" b="10351"/>
          <a:stretch>
            <a:fillRect/>
          </a:stretch>
        </p:blipFill>
        <p:spPr>
          <a:xfrm>
            <a:off x="8693150" y="3049270"/>
            <a:ext cx="1710055" cy="1217930"/>
          </a:xfrm>
          <a:prstGeom prst="rect">
            <a:avLst/>
          </a:prstGeom>
          <a:ln>
            <a:solidFill>
              <a:schemeClr val="accent1"/>
            </a:solidFill>
          </a:ln>
        </p:spPr>
      </p:pic>
      <p:pic>
        <p:nvPicPr>
          <p:cNvPr id="35" name="图片 34" descr="折叠fin1"/>
          <p:cNvPicPr>
            <a:picLocks noChangeAspect="1"/>
          </p:cNvPicPr>
          <p:nvPr/>
        </p:nvPicPr>
        <p:blipFill>
          <a:blip r:embed="rId10"/>
          <a:srcRect l="14592" t="10377" r="11829" b="8459"/>
          <a:stretch>
            <a:fillRect/>
          </a:stretch>
        </p:blipFill>
        <p:spPr>
          <a:xfrm>
            <a:off x="2832735" y="4787265"/>
            <a:ext cx="1516380" cy="1115695"/>
          </a:xfrm>
          <a:prstGeom prst="rect">
            <a:avLst/>
          </a:prstGeom>
          <a:ln>
            <a:solidFill>
              <a:schemeClr val="accent1"/>
            </a:solidFill>
          </a:ln>
        </p:spPr>
      </p:pic>
      <p:pic>
        <p:nvPicPr>
          <p:cNvPr id="36" name="图片 35" descr="IMG_9180"/>
          <p:cNvPicPr>
            <a:picLocks noChangeAspect="1"/>
          </p:cNvPicPr>
          <p:nvPr/>
        </p:nvPicPr>
        <p:blipFill>
          <a:blip r:embed="rId11"/>
          <a:srcRect l="9284" t="21998" r="5298" b="16877"/>
          <a:stretch>
            <a:fillRect/>
          </a:stretch>
        </p:blipFill>
        <p:spPr>
          <a:xfrm>
            <a:off x="918210" y="4784090"/>
            <a:ext cx="1566545" cy="1122045"/>
          </a:xfrm>
          <a:prstGeom prst="rect">
            <a:avLst/>
          </a:prstGeom>
          <a:ln>
            <a:solidFill>
              <a:schemeClr val="accent1"/>
            </a:solidFill>
          </a:ln>
        </p:spPr>
      </p:pic>
      <p:sp>
        <p:nvSpPr>
          <p:cNvPr id="37" name="文本框 36"/>
          <p:cNvSpPr txBox="1"/>
          <p:nvPr/>
        </p:nvSpPr>
        <p:spPr>
          <a:xfrm>
            <a:off x="3692525" y="2464435"/>
            <a:ext cx="1572895" cy="275590"/>
          </a:xfrm>
          <a:prstGeom prst="rect">
            <a:avLst/>
          </a:prstGeom>
          <a:noFill/>
        </p:spPr>
        <p:txBody>
          <a:bodyPr wrap="square" rtlCol="0">
            <a:spAutoFit/>
          </a:bodyPr>
          <a:p>
            <a:pPr algn="ctr"/>
            <a:r>
              <a:rPr lang="zh-CN" altLang="en-US" sz="1200">
                <a:latin typeface="Calibri" panose="020F0502020204030204" charset="0"/>
                <a:cs typeface="Calibri" panose="020F0502020204030204" charset="0"/>
                <a:sym typeface="+mn-ea"/>
              </a:rPr>
              <a:t>Composite Terminals</a:t>
            </a:r>
            <a:endParaRPr lang="zh-CN" altLang="en-US" sz="1200">
              <a:latin typeface="Calibri" panose="020F0502020204030204" charset="0"/>
              <a:cs typeface="Calibri" panose="020F0502020204030204" charset="0"/>
            </a:endParaRPr>
          </a:p>
        </p:txBody>
      </p:sp>
      <p:sp>
        <p:nvSpPr>
          <p:cNvPr id="38" name="文本框 37"/>
          <p:cNvSpPr txBox="1"/>
          <p:nvPr/>
        </p:nvSpPr>
        <p:spPr>
          <a:xfrm>
            <a:off x="5842000" y="2470785"/>
            <a:ext cx="3279140" cy="275590"/>
          </a:xfrm>
          <a:prstGeom prst="rect">
            <a:avLst/>
          </a:prstGeom>
          <a:noFill/>
        </p:spPr>
        <p:txBody>
          <a:bodyPr wrap="square" rtlCol="0">
            <a:spAutoFit/>
          </a:bodyPr>
          <a:p>
            <a:pPr algn="ctr"/>
            <a:r>
              <a:rPr lang="zh-CN" altLang="en-US" sz="1200">
                <a:latin typeface="Calibri" panose="020F0502020204030204" charset="0"/>
                <a:cs typeface="Calibri" panose="020F0502020204030204" charset="0"/>
                <a:sym typeface="+mn-ea"/>
              </a:rPr>
              <a:t>Spring-Clip Terminals</a:t>
            </a:r>
            <a:r>
              <a:rPr lang="en-US" altLang="zh-CN" sz="1200">
                <a:latin typeface="Calibri" panose="020F0502020204030204" charset="0"/>
                <a:cs typeface="Calibri" panose="020F0502020204030204" charset="0"/>
                <a:sym typeface="+mn-ea"/>
              </a:rPr>
              <a:t>--Automotive Standard</a:t>
            </a:r>
            <a:endParaRPr lang="zh-CN" altLang="en-US" sz="1200">
              <a:latin typeface="Calibri" panose="020F0502020204030204" charset="0"/>
              <a:cs typeface="Calibri" panose="020F0502020204030204" charset="0"/>
            </a:endParaRPr>
          </a:p>
        </p:txBody>
      </p:sp>
      <p:sp>
        <p:nvSpPr>
          <p:cNvPr id="39" name="文本框 38"/>
          <p:cNvSpPr txBox="1"/>
          <p:nvPr/>
        </p:nvSpPr>
        <p:spPr>
          <a:xfrm>
            <a:off x="1373505" y="4273550"/>
            <a:ext cx="1572895" cy="275590"/>
          </a:xfrm>
          <a:prstGeom prst="rect">
            <a:avLst/>
          </a:prstGeom>
          <a:noFill/>
        </p:spPr>
        <p:txBody>
          <a:bodyPr wrap="square" rtlCol="0">
            <a:spAutoFit/>
          </a:bodyPr>
          <a:p>
            <a:pPr algn="ctr"/>
            <a:r>
              <a:rPr lang="zh-CN" altLang="en-US" sz="1200">
                <a:latin typeface="Calibri" panose="020F0502020204030204" charset="0"/>
                <a:cs typeface="Calibri" panose="020F0502020204030204" charset="0"/>
                <a:sym typeface="+mn-ea"/>
              </a:rPr>
              <a:t>Press Fit Terminals</a:t>
            </a:r>
            <a:endParaRPr lang="zh-CN" altLang="en-US" sz="1200">
              <a:latin typeface="Calibri" panose="020F0502020204030204" charset="0"/>
              <a:cs typeface="Calibri" panose="020F0502020204030204" charset="0"/>
            </a:endParaRPr>
          </a:p>
        </p:txBody>
      </p:sp>
      <p:sp>
        <p:nvSpPr>
          <p:cNvPr id="40" name="文本框 39"/>
          <p:cNvSpPr txBox="1"/>
          <p:nvPr/>
        </p:nvSpPr>
        <p:spPr>
          <a:xfrm>
            <a:off x="3225165" y="4273550"/>
            <a:ext cx="1572895" cy="275590"/>
          </a:xfrm>
          <a:prstGeom prst="rect">
            <a:avLst/>
          </a:prstGeom>
          <a:noFill/>
        </p:spPr>
        <p:txBody>
          <a:bodyPr wrap="square" rtlCol="0">
            <a:spAutoFit/>
          </a:bodyPr>
          <a:p>
            <a:pPr algn="ctr"/>
            <a:r>
              <a:rPr lang="zh-CN" altLang="en-US" sz="1200">
                <a:latin typeface="Calibri" panose="020F0502020204030204" charset="0"/>
                <a:cs typeface="Calibri" panose="020F0502020204030204" charset="0"/>
                <a:sym typeface="+mn-ea"/>
              </a:rPr>
              <a:t>Spring-Clip Terminals</a:t>
            </a:r>
            <a:endParaRPr lang="zh-CN" altLang="en-US" sz="1200">
              <a:latin typeface="Calibri" panose="020F0502020204030204" charset="0"/>
              <a:cs typeface="Calibri" panose="020F0502020204030204" charset="0"/>
            </a:endParaRPr>
          </a:p>
        </p:txBody>
      </p:sp>
      <p:sp>
        <p:nvSpPr>
          <p:cNvPr id="41" name="文本框 40"/>
          <p:cNvSpPr txBox="1"/>
          <p:nvPr/>
        </p:nvSpPr>
        <p:spPr>
          <a:xfrm>
            <a:off x="5097780" y="4273550"/>
            <a:ext cx="1572895" cy="275590"/>
          </a:xfrm>
          <a:prstGeom prst="rect">
            <a:avLst/>
          </a:prstGeom>
          <a:noFill/>
        </p:spPr>
        <p:txBody>
          <a:bodyPr wrap="square" rtlCol="0">
            <a:spAutoFit/>
          </a:bodyPr>
          <a:p>
            <a:pPr algn="ctr"/>
            <a:r>
              <a:rPr lang="zh-CN" altLang="en-US" sz="1200">
                <a:latin typeface="Calibri" panose="020F0502020204030204" charset="0"/>
                <a:cs typeface="Calibri" panose="020F0502020204030204" charset="0"/>
                <a:sym typeface="+mn-ea"/>
              </a:rPr>
              <a:t>Shielding Covers</a:t>
            </a:r>
            <a:endParaRPr lang="zh-CN" altLang="en-US" sz="1200">
              <a:latin typeface="Calibri" panose="020F0502020204030204" charset="0"/>
              <a:cs typeface="Calibri" panose="020F0502020204030204" charset="0"/>
            </a:endParaRPr>
          </a:p>
        </p:txBody>
      </p:sp>
      <p:sp>
        <p:nvSpPr>
          <p:cNvPr id="42" name="文本框 41"/>
          <p:cNvSpPr txBox="1"/>
          <p:nvPr/>
        </p:nvSpPr>
        <p:spPr>
          <a:xfrm>
            <a:off x="918210" y="5911215"/>
            <a:ext cx="1572895" cy="275590"/>
          </a:xfrm>
          <a:prstGeom prst="rect">
            <a:avLst/>
          </a:prstGeom>
          <a:noFill/>
        </p:spPr>
        <p:txBody>
          <a:bodyPr wrap="square" rtlCol="0">
            <a:spAutoFit/>
          </a:bodyPr>
          <a:p>
            <a:pPr algn="ctr"/>
            <a:r>
              <a:rPr lang="zh-CN" altLang="en-US" sz="1200">
                <a:latin typeface="Calibri" panose="020F0502020204030204" charset="0"/>
                <a:cs typeface="Calibri" panose="020F0502020204030204" charset="0"/>
                <a:sym typeface="+mn-ea"/>
              </a:rPr>
              <a:t>Stamped Fins</a:t>
            </a:r>
            <a:endParaRPr lang="zh-CN" altLang="en-US" sz="1200">
              <a:latin typeface="Calibri" panose="020F0502020204030204" charset="0"/>
              <a:cs typeface="Calibri" panose="020F0502020204030204" charset="0"/>
            </a:endParaRPr>
          </a:p>
        </p:txBody>
      </p:sp>
      <p:sp>
        <p:nvSpPr>
          <p:cNvPr id="43" name="文本框 42"/>
          <p:cNvSpPr txBox="1"/>
          <p:nvPr/>
        </p:nvSpPr>
        <p:spPr>
          <a:xfrm>
            <a:off x="2810510" y="5911215"/>
            <a:ext cx="1572895" cy="275590"/>
          </a:xfrm>
          <a:prstGeom prst="rect">
            <a:avLst/>
          </a:prstGeom>
          <a:noFill/>
        </p:spPr>
        <p:txBody>
          <a:bodyPr wrap="square" rtlCol="0">
            <a:spAutoFit/>
          </a:bodyPr>
          <a:p>
            <a:pPr algn="ctr"/>
            <a:r>
              <a:rPr lang="zh-CN" altLang="en-US" sz="1200">
                <a:latin typeface="Calibri" panose="020F0502020204030204" charset="0"/>
                <a:cs typeface="Calibri" panose="020F0502020204030204" charset="0"/>
                <a:sym typeface="+mn-ea"/>
              </a:rPr>
              <a:t>Folded Fins</a:t>
            </a:r>
            <a:endParaRPr lang="zh-CN" altLang="en-US" sz="1200">
              <a:latin typeface="Calibri" panose="020F0502020204030204" charset="0"/>
              <a:cs typeface="Calibri" panose="020F0502020204030204" charset="0"/>
            </a:endParaRPr>
          </a:p>
        </p:txBody>
      </p:sp>
      <p:sp>
        <p:nvSpPr>
          <p:cNvPr id="44" name="文本框 43"/>
          <p:cNvSpPr txBox="1"/>
          <p:nvPr/>
        </p:nvSpPr>
        <p:spPr>
          <a:xfrm>
            <a:off x="6970395" y="4274185"/>
            <a:ext cx="1572895" cy="275590"/>
          </a:xfrm>
          <a:prstGeom prst="rect">
            <a:avLst/>
          </a:prstGeom>
          <a:noFill/>
        </p:spPr>
        <p:txBody>
          <a:bodyPr wrap="square" rtlCol="0">
            <a:spAutoFit/>
          </a:bodyPr>
          <a:p>
            <a:pPr algn="ctr"/>
            <a:r>
              <a:rPr lang="en-US" altLang="zh-CN" sz="1200">
                <a:latin typeface="Calibri" panose="020F0502020204030204" charset="0"/>
                <a:cs typeface="Calibri" panose="020F0502020204030204" charset="0"/>
                <a:sym typeface="+mn-ea"/>
              </a:rPr>
              <a:t>Automotive Terminal</a:t>
            </a:r>
            <a:endParaRPr lang="zh-CN" altLang="en-US" sz="1200">
              <a:latin typeface="Calibri" panose="020F0502020204030204" charset="0"/>
              <a:cs typeface="Calibri" panose="020F0502020204030204" charset="0"/>
            </a:endParaRPr>
          </a:p>
        </p:txBody>
      </p:sp>
      <p:sp>
        <p:nvSpPr>
          <p:cNvPr id="45" name="文本框 44"/>
          <p:cNvSpPr txBox="1"/>
          <p:nvPr/>
        </p:nvSpPr>
        <p:spPr>
          <a:xfrm>
            <a:off x="8693150" y="4274185"/>
            <a:ext cx="1710055" cy="275590"/>
          </a:xfrm>
          <a:prstGeom prst="rect">
            <a:avLst/>
          </a:prstGeom>
          <a:noFill/>
        </p:spPr>
        <p:txBody>
          <a:bodyPr wrap="square" rtlCol="0">
            <a:spAutoFit/>
          </a:bodyPr>
          <a:p>
            <a:pPr algn="ctr"/>
            <a:r>
              <a:rPr lang="en-US" altLang="zh-CN" sz="1200">
                <a:latin typeface="Calibri" panose="020F0502020204030204" charset="0"/>
                <a:cs typeface="Calibri" panose="020F0502020204030204" charset="0"/>
                <a:sym typeface="+mn-ea"/>
              </a:rPr>
              <a:t>Automotive Clip</a:t>
            </a:r>
            <a:endParaRPr lang="zh-CN" altLang="en-US" sz="1200">
              <a:latin typeface="Calibri" panose="020F0502020204030204" charset="0"/>
              <a:cs typeface="Calibri" panose="020F0502020204030204" charset="0"/>
            </a:endParaRPr>
          </a:p>
        </p:txBody>
      </p:sp>
      <p:sp>
        <p:nvSpPr>
          <p:cNvPr id="46" name="文本框 45"/>
          <p:cNvSpPr txBox="1"/>
          <p:nvPr/>
        </p:nvSpPr>
        <p:spPr>
          <a:xfrm>
            <a:off x="9625330" y="2498725"/>
            <a:ext cx="1572895" cy="275590"/>
          </a:xfrm>
          <a:prstGeom prst="rect">
            <a:avLst/>
          </a:prstGeom>
          <a:noFill/>
        </p:spPr>
        <p:txBody>
          <a:bodyPr wrap="square" rtlCol="0">
            <a:spAutoFit/>
          </a:bodyPr>
          <a:p>
            <a:pPr algn="ctr"/>
            <a:r>
              <a:rPr lang="en-US" altLang="zh-CN" sz="1200">
                <a:latin typeface="Calibri" panose="020F0502020204030204" charset="0"/>
                <a:cs typeface="Calibri" panose="020F0502020204030204" charset="0"/>
                <a:sym typeface="+mn-ea"/>
              </a:rPr>
              <a:t>Terminal</a:t>
            </a:r>
            <a:endParaRPr lang="zh-CN" altLang="en-US" sz="1200">
              <a:latin typeface="Calibri" panose="020F0502020204030204" charset="0"/>
              <a:cs typeface="Calibri" panose="020F0502020204030204" charset="0"/>
            </a:endParaRPr>
          </a:p>
        </p:txBody>
      </p:sp>
      <p:pic>
        <p:nvPicPr>
          <p:cNvPr id="48" name="图片 47" descr="加工1.26"/>
          <p:cNvPicPr>
            <a:picLocks noChangeAspect="1"/>
          </p:cNvPicPr>
          <p:nvPr/>
        </p:nvPicPr>
        <p:blipFill>
          <a:blip r:embed="rId12"/>
          <a:srcRect l="24273" t="27275" r="30642" b="27845"/>
          <a:stretch>
            <a:fillRect/>
          </a:stretch>
        </p:blipFill>
        <p:spPr>
          <a:xfrm>
            <a:off x="10048875" y="4784090"/>
            <a:ext cx="1407160" cy="1122045"/>
          </a:xfrm>
          <a:prstGeom prst="rect">
            <a:avLst/>
          </a:prstGeom>
          <a:ln>
            <a:solidFill>
              <a:schemeClr val="accent1"/>
            </a:solidFill>
          </a:ln>
        </p:spPr>
      </p:pic>
      <p:pic>
        <p:nvPicPr>
          <p:cNvPr id="49" name="图片 48" descr="s023-c40001-3.23-1"/>
          <p:cNvPicPr>
            <a:picLocks noChangeAspect="1"/>
          </p:cNvPicPr>
          <p:nvPr/>
        </p:nvPicPr>
        <p:blipFill>
          <a:blip r:embed="rId13"/>
          <a:srcRect l="24875" t="23572" r="28904" b="27641"/>
          <a:stretch>
            <a:fillRect/>
          </a:stretch>
        </p:blipFill>
        <p:spPr>
          <a:xfrm>
            <a:off x="4697095" y="4802505"/>
            <a:ext cx="1311275" cy="1108075"/>
          </a:xfrm>
          <a:prstGeom prst="rect">
            <a:avLst/>
          </a:prstGeom>
          <a:ln>
            <a:solidFill>
              <a:schemeClr val="accent1"/>
            </a:solidFill>
          </a:ln>
        </p:spPr>
      </p:pic>
      <p:pic>
        <p:nvPicPr>
          <p:cNvPr id="50" name="图片 49" descr="ST81-0027-JX.21-1"/>
          <p:cNvPicPr>
            <a:picLocks noChangeAspect="1"/>
          </p:cNvPicPr>
          <p:nvPr/>
        </p:nvPicPr>
        <p:blipFill>
          <a:blip r:embed="rId14"/>
          <a:srcRect l="23774" t="26746" r="20646" b="22704"/>
          <a:stretch>
            <a:fillRect/>
          </a:stretch>
        </p:blipFill>
        <p:spPr>
          <a:xfrm>
            <a:off x="6356350" y="4802505"/>
            <a:ext cx="1522095" cy="1107440"/>
          </a:xfrm>
          <a:prstGeom prst="rect">
            <a:avLst/>
          </a:prstGeom>
          <a:ln>
            <a:solidFill>
              <a:schemeClr val="accent1"/>
            </a:solidFill>
          </a:ln>
        </p:spPr>
      </p:pic>
      <p:pic>
        <p:nvPicPr>
          <p:cNvPr id="51" name="图片 50" descr="ST82-0031-JX.22-1"/>
          <p:cNvPicPr>
            <a:picLocks noChangeAspect="1"/>
          </p:cNvPicPr>
          <p:nvPr/>
        </p:nvPicPr>
        <p:blipFill>
          <a:blip r:embed="rId15"/>
          <a:srcRect l="18902" t="21538" r="18934" b="20073"/>
          <a:stretch>
            <a:fillRect/>
          </a:stretch>
        </p:blipFill>
        <p:spPr>
          <a:xfrm>
            <a:off x="8226425" y="4802505"/>
            <a:ext cx="1474470" cy="1108075"/>
          </a:xfrm>
          <a:prstGeom prst="rect">
            <a:avLst/>
          </a:prstGeom>
          <a:ln>
            <a:solidFill>
              <a:schemeClr val="accent1"/>
            </a:solidFill>
          </a:ln>
        </p:spPr>
      </p:pic>
      <p:sp>
        <p:nvSpPr>
          <p:cNvPr id="52" name="文本框 51"/>
          <p:cNvSpPr txBox="1"/>
          <p:nvPr/>
        </p:nvSpPr>
        <p:spPr>
          <a:xfrm>
            <a:off x="4573270" y="5911215"/>
            <a:ext cx="1522730" cy="275590"/>
          </a:xfrm>
          <a:prstGeom prst="rect">
            <a:avLst/>
          </a:prstGeom>
          <a:noFill/>
        </p:spPr>
        <p:txBody>
          <a:bodyPr wrap="square" rtlCol="0">
            <a:spAutoFit/>
          </a:bodyPr>
          <a:p>
            <a:pPr algn="ctr"/>
            <a:r>
              <a:rPr lang="en-US" altLang="zh-CN" sz="1200">
                <a:latin typeface="Calibri" panose="020F0502020204030204" charset="0"/>
                <a:cs typeface="Calibri" panose="020F0502020204030204" charset="0"/>
              </a:rPr>
              <a:t>CNC Machined Parts</a:t>
            </a:r>
            <a:endParaRPr lang="en-US" altLang="zh-CN" sz="1200">
              <a:latin typeface="Calibri" panose="020F0502020204030204" charset="0"/>
              <a:cs typeface="Calibri" panose="020F0502020204030204" charset="0"/>
            </a:endParaRPr>
          </a:p>
        </p:txBody>
      </p:sp>
      <p:sp>
        <p:nvSpPr>
          <p:cNvPr id="56" name="文本框 55"/>
          <p:cNvSpPr txBox="1"/>
          <p:nvPr/>
        </p:nvSpPr>
        <p:spPr>
          <a:xfrm>
            <a:off x="6355715" y="5902960"/>
            <a:ext cx="1522730" cy="275590"/>
          </a:xfrm>
          <a:prstGeom prst="rect">
            <a:avLst/>
          </a:prstGeom>
          <a:noFill/>
        </p:spPr>
        <p:txBody>
          <a:bodyPr wrap="square" rtlCol="0">
            <a:spAutoFit/>
          </a:bodyPr>
          <a:p>
            <a:pPr algn="ctr"/>
            <a:r>
              <a:rPr lang="en-US" altLang="zh-CN" sz="1200">
                <a:latin typeface="Calibri" panose="020F0502020204030204" charset="0"/>
                <a:cs typeface="Calibri" panose="020F0502020204030204" charset="0"/>
              </a:rPr>
              <a:t>CNC Machined Parts</a:t>
            </a:r>
            <a:endParaRPr lang="en-US" altLang="zh-CN" sz="1200">
              <a:latin typeface="Calibri" panose="020F0502020204030204" charset="0"/>
              <a:cs typeface="Calibri" panose="020F0502020204030204" charset="0"/>
            </a:endParaRPr>
          </a:p>
        </p:txBody>
      </p:sp>
      <p:sp>
        <p:nvSpPr>
          <p:cNvPr id="57" name="文本框 56"/>
          <p:cNvSpPr txBox="1"/>
          <p:nvPr/>
        </p:nvSpPr>
        <p:spPr>
          <a:xfrm>
            <a:off x="8203565" y="5911215"/>
            <a:ext cx="1522730" cy="275590"/>
          </a:xfrm>
          <a:prstGeom prst="rect">
            <a:avLst/>
          </a:prstGeom>
          <a:noFill/>
        </p:spPr>
        <p:txBody>
          <a:bodyPr wrap="square" rtlCol="0">
            <a:spAutoFit/>
          </a:bodyPr>
          <a:p>
            <a:pPr algn="ctr"/>
            <a:r>
              <a:rPr lang="en-US" altLang="zh-CN" sz="1200">
                <a:latin typeface="Calibri" panose="020F0502020204030204" charset="0"/>
                <a:cs typeface="Calibri" panose="020F0502020204030204" charset="0"/>
              </a:rPr>
              <a:t>CNC Machined Parts</a:t>
            </a:r>
            <a:endParaRPr lang="en-US" altLang="zh-CN" sz="1200">
              <a:latin typeface="Calibri" panose="020F0502020204030204" charset="0"/>
              <a:cs typeface="Calibri" panose="020F0502020204030204" charset="0"/>
            </a:endParaRPr>
          </a:p>
        </p:txBody>
      </p:sp>
      <p:sp>
        <p:nvSpPr>
          <p:cNvPr id="58" name="文本框 57"/>
          <p:cNvSpPr txBox="1"/>
          <p:nvPr/>
        </p:nvSpPr>
        <p:spPr>
          <a:xfrm>
            <a:off x="9990455" y="5902960"/>
            <a:ext cx="1522730" cy="275590"/>
          </a:xfrm>
          <a:prstGeom prst="rect">
            <a:avLst/>
          </a:prstGeom>
          <a:noFill/>
        </p:spPr>
        <p:txBody>
          <a:bodyPr wrap="square" rtlCol="0">
            <a:spAutoFit/>
          </a:bodyPr>
          <a:p>
            <a:pPr algn="ctr"/>
            <a:r>
              <a:rPr lang="en-US" altLang="zh-CN" sz="1200">
                <a:latin typeface="Calibri" panose="020F0502020204030204" charset="0"/>
                <a:cs typeface="Calibri" panose="020F0502020204030204" charset="0"/>
              </a:rPr>
              <a:t>CNC Machined Parts</a:t>
            </a:r>
            <a:endParaRPr lang="en-US" altLang="zh-CN" sz="1200">
              <a:latin typeface="Calibri" panose="020F0502020204030204" charset="0"/>
              <a:cs typeface="Calibri" panose="020F050202020403020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082040" y="2166620"/>
            <a:ext cx="181038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1049020" y="1887855"/>
            <a:ext cx="2095500" cy="349250"/>
          </a:xfrm>
          <a:prstGeom prst="rect">
            <a:avLst/>
          </a:prstGeom>
          <a:noFill/>
          <a:ln>
            <a:noFill/>
          </a:ln>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Products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1049020" y="2510155"/>
            <a:ext cx="2094865" cy="344805"/>
          </a:xfrm>
          <a:prstGeom prst="rect">
            <a:avLst/>
          </a:prstGeom>
          <a:noFill/>
          <a:ln>
            <a:noFill/>
          </a:ln>
        </p:spPr>
        <p:txBody>
          <a:bodyPr wrap="square" rtlCol="0">
            <a:spAutoFit/>
          </a:bodyPr>
          <a:p>
            <a:r>
              <a:rPr lang="en-US" altLang="zh-CN" sz="1650" b="1" dirty="0" smtClean="0">
                <a:solidFill>
                  <a:schemeClr val="accent1"/>
                </a:solidFill>
                <a:latin typeface="Calibri" panose="020F0502020204030204" charset="0"/>
                <a:ea typeface="+mj-lt"/>
                <a:cs typeface="Calibri" panose="020F0502020204030204" charset="0"/>
                <a:sym typeface="+mn-ea"/>
              </a:rPr>
              <a:t>Insert Molding Parts</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pic>
        <p:nvPicPr>
          <p:cNvPr id="26" name="图片 25" descr="cp(1)"/>
          <p:cNvPicPr>
            <a:picLocks noChangeAspect="1"/>
          </p:cNvPicPr>
          <p:nvPr/>
        </p:nvPicPr>
        <p:blipFill>
          <a:blip r:embed="rId1"/>
          <a:srcRect l="13543" t="6761" r="10373" b="12274"/>
          <a:stretch>
            <a:fillRect/>
          </a:stretch>
        </p:blipFill>
        <p:spPr>
          <a:xfrm>
            <a:off x="4919345" y="3958590"/>
            <a:ext cx="2496820" cy="2053590"/>
          </a:xfrm>
          <a:prstGeom prst="rect">
            <a:avLst/>
          </a:prstGeom>
          <a:ln>
            <a:solidFill>
              <a:schemeClr val="accent1"/>
            </a:solidFill>
          </a:ln>
        </p:spPr>
      </p:pic>
      <p:pic>
        <p:nvPicPr>
          <p:cNvPr id="29" name="图片 28" descr="84(2)"/>
          <p:cNvPicPr>
            <a:picLocks noChangeAspect="1"/>
          </p:cNvPicPr>
          <p:nvPr/>
        </p:nvPicPr>
        <p:blipFill>
          <a:blip r:embed="rId2"/>
          <a:srcRect r="-3698"/>
          <a:stretch>
            <a:fillRect/>
          </a:stretch>
        </p:blipFill>
        <p:spPr>
          <a:xfrm>
            <a:off x="1430020" y="3941445"/>
            <a:ext cx="2787650" cy="2077720"/>
          </a:xfrm>
          <a:prstGeom prst="rect">
            <a:avLst/>
          </a:prstGeom>
          <a:ln>
            <a:solidFill>
              <a:schemeClr val="accent1"/>
            </a:solidFill>
          </a:ln>
        </p:spPr>
      </p:pic>
      <p:pic>
        <p:nvPicPr>
          <p:cNvPr id="32" name="图片 31" descr="IMG_9282"/>
          <p:cNvPicPr>
            <a:picLocks noChangeAspect="1"/>
          </p:cNvPicPr>
          <p:nvPr/>
        </p:nvPicPr>
        <p:blipFill>
          <a:blip r:embed="rId3"/>
          <a:srcRect t="10017" b="10600"/>
          <a:stretch>
            <a:fillRect/>
          </a:stretch>
        </p:blipFill>
        <p:spPr>
          <a:xfrm>
            <a:off x="8117840" y="3958590"/>
            <a:ext cx="2577465" cy="2046605"/>
          </a:xfrm>
          <a:prstGeom prst="rect">
            <a:avLst/>
          </a:prstGeom>
          <a:ln>
            <a:solidFill>
              <a:schemeClr val="accent1"/>
            </a:solidFill>
          </a:ln>
        </p:spPr>
      </p:pic>
      <p:pic>
        <p:nvPicPr>
          <p:cNvPr id="13" name="图片 12" descr="23"/>
          <p:cNvPicPr>
            <a:picLocks noChangeAspect="1"/>
          </p:cNvPicPr>
          <p:nvPr/>
        </p:nvPicPr>
        <p:blipFill>
          <a:blip r:embed="rId4"/>
          <a:stretch>
            <a:fillRect/>
          </a:stretch>
        </p:blipFill>
        <p:spPr>
          <a:xfrm>
            <a:off x="4220210" y="1487805"/>
            <a:ext cx="2156460" cy="2046605"/>
          </a:xfrm>
          <a:prstGeom prst="rect">
            <a:avLst/>
          </a:prstGeom>
          <a:ln>
            <a:solidFill>
              <a:schemeClr val="accent1"/>
            </a:solidFill>
          </a:ln>
        </p:spPr>
      </p:pic>
      <p:pic>
        <p:nvPicPr>
          <p:cNvPr id="14" name="图片 13" descr="25"/>
          <p:cNvPicPr>
            <a:picLocks noChangeAspect="1"/>
          </p:cNvPicPr>
          <p:nvPr/>
        </p:nvPicPr>
        <p:blipFill>
          <a:blip r:embed="rId5"/>
          <a:srcRect l="1465" t="11027" r="4151" b="7655"/>
          <a:stretch>
            <a:fillRect/>
          </a:stretch>
        </p:blipFill>
        <p:spPr>
          <a:xfrm>
            <a:off x="7072630" y="1487170"/>
            <a:ext cx="2362200" cy="2045970"/>
          </a:xfrm>
          <a:prstGeom prst="rect">
            <a:avLst/>
          </a:prstGeom>
          <a:ln>
            <a:solidFill>
              <a:schemeClr val="accent1"/>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1172845" y="2889250"/>
            <a:ext cx="195453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1156970" y="2610485"/>
            <a:ext cx="1970405"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Platforms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1156970" y="3143250"/>
            <a:ext cx="3152775" cy="929640"/>
          </a:xfrm>
          <a:prstGeom prst="rect">
            <a:avLst/>
          </a:prstGeom>
          <a:noFill/>
          <a:ln>
            <a:noFill/>
          </a:ln>
        </p:spPr>
        <p:txBody>
          <a:bodyPr wrap="square" rtlCol="0">
            <a:noAutofit/>
          </a:bodyPr>
          <a:p>
            <a:pPr indent="0" fontAlgn="auto">
              <a:lnSpc>
                <a:spcPct val="150000"/>
              </a:lnSpc>
            </a:pPr>
            <a:r>
              <a:rPr lang="en-US" altLang="zh-CN" sz="1650" b="1" dirty="0" smtClean="0">
                <a:solidFill>
                  <a:schemeClr val="accent1"/>
                </a:solidFill>
                <a:latin typeface="Calibri" panose="020F0502020204030204" charset="0"/>
                <a:ea typeface="+mj-lt"/>
                <a:cs typeface="Calibri" panose="020F0502020204030204" charset="0"/>
                <a:sym typeface="+mn-ea"/>
              </a:rPr>
              <a:t>Intelligent manufacturing operration management platform</a:t>
            </a:r>
            <a:endParaRPr lang="en-US" altLang="zh-CN" sz="1650" b="1" dirty="0" smtClean="0">
              <a:solidFill>
                <a:schemeClr val="accent1"/>
              </a:solidFill>
              <a:latin typeface="Calibri" panose="020F0502020204030204" charset="0"/>
              <a:ea typeface="+mj-lt"/>
              <a:cs typeface="Calibri" panose="020F0502020204030204" charset="0"/>
              <a:sym typeface="+mn-ea"/>
            </a:endParaRPr>
          </a:p>
        </p:txBody>
      </p:sp>
      <p:sp>
        <p:nvSpPr>
          <p:cNvPr id="5" name="椭圆 4"/>
          <p:cNvSpPr/>
          <p:nvPr/>
        </p:nvSpPr>
        <p:spPr>
          <a:xfrm>
            <a:off x="5385435" y="1366520"/>
            <a:ext cx="4641850" cy="4641850"/>
          </a:xfrm>
          <a:prstGeom prst="ellipse">
            <a:avLst/>
          </a:prstGeom>
          <a:solidFill>
            <a:srgbClr val="EFF5FF"/>
          </a:solidFill>
          <a:ln>
            <a:solidFill>
              <a:schemeClr val="accent6"/>
            </a:solidFill>
            <a:prstDash val="lg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椭圆 25"/>
          <p:cNvSpPr/>
          <p:nvPr/>
        </p:nvSpPr>
        <p:spPr>
          <a:xfrm>
            <a:off x="5156200" y="2123440"/>
            <a:ext cx="918000" cy="62280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椭圆 27"/>
          <p:cNvSpPr/>
          <p:nvPr/>
        </p:nvSpPr>
        <p:spPr>
          <a:xfrm>
            <a:off x="4876165" y="3395980"/>
            <a:ext cx="895350" cy="57086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椭圆 28"/>
          <p:cNvSpPr/>
          <p:nvPr/>
        </p:nvSpPr>
        <p:spPr>
          <a:xfrm>
            <a:off x="5177790" y="4425315"/>
            <a:ext cx="895350" cy="57086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椭圆 29"/>
          <p:cNvSpPr/>
          <p:nvPr/>
        </p:nvSpPr>
        <p:spPr>
          <a:xfrm>
            <a:off x="6059170" y="5298440"/>
            <a:ext cx="895350" cy="570865"/>
          </a:xfrm>
          <a:prstGeom prst="ellipse">
            <a:avLst/>
          </a:prstGeom>
          <a:solidFill>
            <a:schemeClr val="accent6"/>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5" name="椭圆 34"/>
          <p:cNvSpPr/>
          <p:nvPr/>
        </p:nvSpPr>
        <p:spPr>
          <a:xfrm>
            <a:off x="9395460" y="2355850"/>
            <a:ext cx="916940" cy="624205"/>
          </a:xfrm>
          <a:prstGeom prst="ellipse">
            <a:avLst/>
          </a:prstGeom>
          <a:solidFill>
            <a:schemeClr val="accent6"/>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椭圆 36"/>
          <p:cNvSpPr/>
          <p:nvPr/>
        </p:nvSpPr>
        <p:spPr>
          <a:xfrm>
            <a:off x="9622473" y="3339465"/>
            <a:ext cx="916940" cy="624205"/>
          </a:xfrm>
          <a:prstGeom prst="ellipse">
            <a:avLst/>
          </a:prstGeom>
          <a:solidFill>
            <a:schemeClr val="accent6"/>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椭圆 37"/>
          <p:cNvSpPr/>
          <p:nvPr/>
        </p:nvSpPr>
        <p:spPr>
          <a:xfrm>
            <a:off x="9404985" y="4514850"/>
            <a:ext cx="916940" cy="624205"/>
          </a:xfrm>
          <a:prstGeom prst="ellipse">
            <a:avLst/>
          </a:prstGeom>
          <a:solidFill>
            <a:schemeClr val="accent6"/>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椭圆 38"/>
          <p:cNvSpPr/>
          <p:nvPr/>
        </p:nvSpPr>
        <p:spPr>
          <a:xfrm>
            <a:off x="8440420" y="5292725"/>
            <a:ext cx="916940" cy="624205"/>
          </a:xfrm>
          <a:prstGeom prst="ellipse">
            <a:avLst/>
          </a:prstGeom>
          <a:solidFill>
            <a:schemeClr val="accent6"/>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椭圆 39"/>
          <p:cNvSpPr/>
          <p:nvPr/>
        </p:nvSpPr>
        <p:spPr>
          <a:xfrm>
            <a:off x="7277100" y="5631180"/>
            <a:ext cx="918000" cy="622800"/>
          </a:xfrm>
          <a:prstGeom prst="ellipse">
            <a:avLst/>
          </a:prstGeom>
          <a:solidFill>
            <a:schemeClr val="accent6"/>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41" name="直接连接符 40"/>
          <p:cNvCxnSpPr>
            <a:stCxn id="26" idx="5"/>
          </p:cNvCxnSpPr>
          <p:nvPr/>
        </p:nvCxnSpPr>
        <p:spPr>
          <a:xfrm>
            <a:off x="5939790" y="2654935"/>
            <a:ext cx="3495675" cy="2030095"/>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5813425" y="3682365"/>
            <a:ext cx="3785235" cy="1905"/>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6069330" y="2813050"/>
            <a:ext cx="3394710" cy="1726565"/>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868795" y="2002155"/>
            <a:ext cx="1797050" cy="3298190"/>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a:off x="6810375" y="1974215"/>
            <a:ext cx="1873250" cy="3336290"/>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4853305" y="3495675"/>
            <a:ext cx="918210" cy="332105"/>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PLM</a:t>
            </a:r>
            <a:endParaRPr lang="en-US" altLang="zh-CN" b="1">
              <a:ln w="13462">
                <a:noFill/>
                <a:prstDash val="solid"/>
              </a:ln>
              <a:solidFill>
                <a:schemeClr val="tx1">
                  <a:lumMod val="85000"/>
                  <a:lumOff val="15000"/>
                </a:schemeClr>
              </a:solidFill>
              <a:effectLst/>
            </a:endParaRPr>
          </a:p>
        </p:txBody>
      </p:sp>
      <p:sp>
        <p:nvSpPr>
          <p:cNvPr id="54" name="矩形 53"/>
          <p:cNvSpPr/>
          <p:nvPr/>
        </p:nvSpPr>
        <p:spPr>
          <a:xfrm>
            <a:off x="5149850" y="4539615"/>
            <a:ext cx="918210" cy="337820"/>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QMS</a:t>
            </a:r>
            <a:endParaRPr lang="en-US" altLang="zh-CN" b="1">
              <a:ln w="13462">
                <a:noFill/>
                <a:prstDash val="solid"/>
              </a:ln>
              <a:solidFill>
                <a:schemeClr val="tx1">
                  <a:lumMod val="85000"/>
                  <a:lumOff val="15000"/>
                </a:schemeClr>
              </a:solidFill>
              <a:effectLst/>
            </a:endParaRPr>
          </a:p>
        </p:txBody>
      </p:sp>
      <p:sp>
        <p:nvSpPr>
          <p:cNvPr id="55" name="矩形 54"/>
          <p:cNvSpPr/>
          <p:nvPr/>
        </p:nvSpPr>
        <p:spPr>
          <a:xfrm>
            <a:off x="6047740" y="5407660"/>
            <a:ext cx="918210" cy="352425"/>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OA</a:t>
            </a:r>
            <a:endParaRPr lang="en-US" altLang="zh-CN" b="1">
              <a:ln w="13462">
                <a:noFill/>
                <a:prstDash val="solid"/>
              </a:ln>
              <a:solidFill>
                <a:schemeClr val="tx1">
                  <a:lumMod val="85000"/>
                  <a:lumOff val="15000"/>
                </a:schemeClr>
              </a:solidFill>
              <a:effectLst/>
            </a:endParaRPr>
          </a:p>
        </p:txBody>
      </p:sp>
      <p:sp>
        <p:nvSpPr>
          <p:cNvPr id="52" name="矩形 51"/>
          <p:cNvSpPr/>
          <p:nvPr/>
        </p:nvSpPr>
        <p:spPr>
          <a:xfrm>
            <a:off x="5213350" y="2265045"/>
            <a:ext cx="803275" cy="358140"/>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APS</a:t>
            </a:r>
            <a:endParaRPr lang="en-US" altLang="zh-CN" b="1">
              <a:ln w="13462">
                <a:noFill/>
                <a:prstDash val="solid"/>
              </a:ln>
              <a:solidFill>
                <a:schemeClr val="tx1">
                  <a:lumMod val="85000"/>
                  <a:lumOff val="15000"/>
                </a:schemeClr>
              </a:solidFill>
              <a:effectLst/>
            </a:endParaRPr>
          </a:p>
        </p:txBody>
      </p:sp>
      <p:cxnSp>
        <p:nvCxnSpPr>
          <p:cNvPr id="27" name="直接连接符 26"/>
          <p:cNvCxnSpPr>
            <a:stCxn id="40" idx="0"/>
          </p:cNvCxnSpPr>
          <p:nvPr/>
        </p:nvCxnSpPr>
        <p:spPr>
          <a:xfrm flipV="1">
            <a:off x="7736205" y="1458595"/>
            <a:ext cx="11430" cy="4172585"/>
          </a:xfrm>
          <a:prstGeom prst="line">
            <a:avLst/>
          </a:prstGeom>
          <a:ln w="12700">
            <a:solidFill>
              <a:schemeClr val="accent6"/>
            </a:solidFill>
            <a:prstDash val="dash"/>
          </a:ln>
        </p:spPr>
        <p:style>
          <a:lnRef idx="1">
            <a:schemeClr val="accent1"/>
          </a:lnRef>
          <a:fillRef idx="0">
            <a:schemeClr val="accent1"/>
          </a:fillRef>
          <a:effectRef idx="0">
            <a:schemeClr val="accent1"/>
          </a:effectRef>
          <a:fontRef idx="minor">
            <a:schemeClr val="tx1"/>
          </a:fontRef>
        </p:style>
      </p:cxnSp>
      <p:sp>
        <p:nvSpPr>
          <p:cNvPr id="32" name="椭圆 31"/>
          <p:cNvSpPr/>
          <p:nvPr/>
        </p:nvSpPr>
        <p:spPr>
          <a:xfrm>
            <a:off x="6073140" y="1366520"/>
            <a:ext cx="918000" cy="622800"/>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椭圆 32"/>
          <p:cNvSpPr/>
          <p:nvPr/>
        </p:nvSpPr>
        <p:spPr>
          <a:xfrm>
            <a:off x="7298055" y="1055370"/>
            <a:ext cx="887730" cy="634365"/>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4" name="文本框 33"/>
          <p:cNvSpPr txBox="1"/>
          <p:nvPr/>
        </p:nvSpPr>
        <p:spPr>
          <a:xfrm>
            <a:off x="7380605" y="1113790"/>
            <a:ext cx="742315" cy="426085"/>
          </a:xfrm>
          <a:prstGeom prst="rect">
            <a:avLst/>
          </a:prstGeom>
          <a:noFill/>
        </p:spPr>
        <p:txBody>
          <a:bodyPr wrap="square" rtlCol="0" anchor="t" anchorCtr="0">
            <a:noAutofit/>
          </a:bodyPr>
          <a:p>
            <a:pPr algn="l"/>
            <a:r>
              <a:rPr lang="en-US" altLang="zh-CN" sz="2000">
                <a:latin typeface="思源黑体 CN Heavy" panose="020B0A00000000000000" charset="-122"/>
                <a:ea typeface="思源黑体 CN Heavy" panose="020B0A00000000000000" charset="-122"/>
              </a:rPr>
              <a:t>......</a:t>
            </a:r>
            <a:endParaRPr lang="en-US" altLang="zh-CN" sz="2000">
              <a:latin typeface="思源黑体 CN Heavy" panose="020B0A00000000000000" charset="-122"/>
              <a:ea typeface="思源黑体 CN Heavy" panose="020B0A00000000000000" charset="-122"/>
            </a:endParaRPr>
          </a:p>
        </p:txBody>
      </p:sp>
      <p:sp>
        <p:nvSpPr>
          <p:cNvPr id="44" name="椭圆 43"/>
          <p:cNvSpPr/>
          <p:nvPr/>
        </p:nvSpPr>
        <p:spPr>
          <a:xfrm>
            <a:off x="8594725" y="1407160"/>
            <a:ext cx="916940" cy="624205"/>
          </a:xfrm>
          <a:prstGeom prst="ellipse">
            <a:avLst/>
          </a:prstGeom>
          <a:solidFill>
            <a:schemeClr val="accent6"/>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5" name="矩形 44"/>
          <p:cNvSpPr/>
          <p:nvPr/>
        </p:nvSpPr>
        <p:spPr>
          <a:xfrm>
            <a:off x="8555990" y="1545908"/>
            <a:ext cx="994410" cy="346710"/>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ERP</a:t>
            </a:r>
            <a:endParaRPr lang="en-US" altLang="zh-CN" b="1">
              <a:ln w="13462">
                <a:noFill/>
                <a:prstDash val="solid"/>
              </a:ln>
              <a:solidFill>
                <a:schemeClr val="tx1">
                  <a:lumMod val="85000"/>
                  <a:lumOff val="15000"/>
                </a:schemeClr>
              </a:solidFill>
              <a:effectLst/>
            </a:endParaRPr>
          </a:p>
        </p:txBody>
      </p:sp>
      <p:sp>
        <p:nvSpPr>
          <p:cNvPr id="63" name="矩形 62"/>
          <p:cNvSpPr/>
          <p:nvPr/>
        </p:nvSpPr>
        <p:spPr>
          <a:xfrm>
            <a:off x="6170930" y="1493520"/>
            <a:ext cx="737235" cy="370205"/>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SRM</a:t>
            </a:r>
            <a:endParaRPr lang="en-US" altLang="zh-CN" b="1">
              <a:ln w="13462">
                <a:noFill/>
                <a:prstDash val="solid"/>
              </a:ln>
              <a:solidFill>
                <a:schemeClr val="tx1">
                  <a:lumMod val="85000"/>
                  <a:lumOff val="15000"/>
                </a:schemeClr>
              </a:solidFill>
              <a:effectLst/>
            </a:endParaRPr>
          </a:p>
        </p:txBody>
      </p:sp>
      <p:sp>
        <p:nvSpPr>
          <p:cNvPr id="64" name="矩形 63"/>
          <p:cNvSpPr/>
          <p:nvPr/>
        </p:nvSpPr>
        <p:spPr>
          <a:xfrm>
            <a:off x="7277100" y="5790565"/>
            <a:ext cx="918210" cy="402590"/>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CRM</a:t>
            </a:r>
            <a:endParaRPr lang="en-US" altLang="zh-CN" b="1">
              <a:ln w="13462">
                <a:noFill/>
                <a:prstDash val="solid"/>
              </a:ln>
              <a:solidFill>
                <a:schemeClr val="tx1">
                  <a:lumMod val="85000"/>
                  <a:lumOff val="15000"/>
                </a:schemeClr>
              </a:solidFill>
              <a:effectLst/>
            </a:endParaRPr>
          </a:p>
        </p:txBody>
      </p:sp>
      <p:sp>
        <p:nvSpPr>
          <p:cNvPr id="65" name="矩形 64"/>
          <p:cNvSpPr/>
          <p:nvPr/>
        </p:nvSpPr>
        <p:spPr>
          <a:xfrm>
            <a:off x="8444865" y="5444490"/>
            <a:ext cx="918210" cy="340360"/>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BI</a:t>
            </a:r>
            <a:endParaRPr lang="en-US" altLang="zh-CN" b="1">
              <a:ln w="13462">
                <a:noFill/>
                <a:prstDash val="solid"/>
              </a:ln>
              <a:solidFill>
                <a:schemeClr val="tx1">
                  <a:lumMod val="85000"/>
                  <a:lumOff val="15000"/>
                </a:schemeClr>
              </a:solidFill>
              <a:effectLst/>
            </a:endParaRPr>
          </a:p>
        </p:txBody>
      </p:sp>
      <p:sp>
        <p:nvSpPr>
          <p:cNvPr id="66" name="矩形 65"/>
          <p:cNvSpPr/>
          <p:nvPr/>
        </p:nvSpPr>
        <p:spPr>
          <a:xfrm>
            <a:off x="9434830" y="4658360"/>
            <a:ext cx="918210" cy="374015"/>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SCADA</a:t>
            </a:r>
            <a:endParaRPr lang="en-US" altLang="zh-CN" b="1">
              <a:ln w="13462">
                <a:noFill/>
                <a:prstDash val="solid"/>
              </a:ln>
              <a:solidFill>
                <a:schemeClr val="tx1">
                  <a:lumMod val="85000"/>
                  <a:lumOff val="15000"/>
                </a:schemeClr>
              </a:solidFill>
              <a:effectLst/>
            </a:endParaRPr>
          </a:p>
        </p:txBody>
      </p:sp>
      <p:sp>
        <p:nvSpPr>
          <p:cNvPr id="68" name="矩形 67"/>
          <p:cNvSpPr/>
          <p:nvPr/>
        </p:nvSpPr>
        <p:spPr>
          <a:xfrm>
            <a:off x="9621838" y="3482658"/>
            <a:ext cx="918210" cy="337820"/>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MES</a:t>
            </a:r>
            <a:endParaRPr lang="en-US" altLang="zh-CN" b="1">
              <a:ln w="13462">
                <a:noFill/>
                <a:prstDash val="solid"/>
              </a:ln>
              <a:solidFill>
                <a:schemeClr val="tx1">
                  <a:lumMod val="85000"/>
                  <a:lumOff val="15000"/>
                </a:schemeClr>
              </a:solidFill>
              <a:effectLst/>
            </a:endParaRPr>
          </a:p>
        </p:txBody>
      </p:sp>
      <p:sp>
        <p:nvSpPr>
          <p:cNvPr id="69" name="矩形 68"/>
          <p:cNvSpPr/>
          <p:nvPr/>
        </p:nvSpPr>
        <p:spPr>
          <a:xfrm>
            <a:off x="9464675" y="2501265"/>
            <a:ext cx="792480" cy="375920"/>
          </a:xfrm>
          <a:prstGeom prst="rect">
            <a:avLst/>
          </a:prstGeom>
          <a:noFill/>
          <a:ln>
            <a:noFill/>
          </a:ln>
        </p:spPr>
        <p:txBody>
          <a:bodyPr wrap="none" rtlCol="0" anchor="t">
            <a:noAutofit/>
          </a:bodyPr>
          <a:p>
            <a:pPr algn="ctr"/>
            <a:r>
              <a:rPr lang="en-US" altLang="zh-CN" b="1">
                <a:ln w="13462">
                  <a:noFill/>
                  <a:prstDash val="solid"/>
                </a:ln>
                <a:solidFill>
                  <a:schemeClr val="tx1">
                    <a:lumMod val="85000"/>
                    <a:lumOff val="15000"/>
                  </a:schemeClr>
                </a:solidFill>
                <a:effectLst/>
              </a:rPr>
              <a:t>WMS</a:t>
            </a:r>
            <a:endParaRPr lang="en-US" altLang="zh-CN" b="1">
              <a:ln w="13462">
                <a:noFill/>
                <a:prstDash val="solid"/>
              </a:ln>
              <a:solidFill>
                <a:schemeClr val="tx1">
                  <a:lumMod val="85000"/>
                  <a:lumOff val="15000"/>
                </a:schemeClr>
              </a:solidFill>
              <a:effectLst/>
            </a:endParaRPr>
          </a:p>
        </p:txBody>
      </p:sp>
      <p:pic>
        <p:nvPicPr>
          <p:cNvPr id="46" name="图片 45" descr="2.png"/>
          <p:cNvPicPr>
            <a:picLocks noChangeAspect="1"/>
          </p:cNvPicPr>
          <p:nvPr>
            <p:custDataLst>
              <p:tags r:id="rId1"/>
            </p:custDataLst>
          </p:nvPr>
        </p:nvPicPr>
        <p:blipFill>
          <a:blip r:embed="rId2" cstate="print"/>
          <a:stretch>
            <a:fillRect/>
          </a:stretch>
        </p:blipFill>
        <p:spPr>
          <a:xfrm>
            <a:off x="6641465" y="2870200"/>
            <a:ext cx="2200275" cy="165036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5146675" y="1544320"/>
            <a:ext cx="171513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5200650" y="1265555"/>
            <a:ext cx="1661795" cy="349250"/>
          </a:xfrm>
          <a:prstGeom prst="rect">
            <a:avLst/>
          </a:prstGeom>
          <a:noFill/>
          <a:ln>
            <a:noFill/>
          </a:ln>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Certificates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pic>
        <p:nvPicPr>
          <p:cNvPr id="5" name="图片 4" descr="IATF"/>
          <p:cNvPicPr>
            <a:picLocks noChangeAspect="1"/>
          </p:cNvPicPr>
          <p:nvPr>
            <p:custDataLst>
              <p:tags r:id="rId1"/>
            </p:custDataLst>
          </p:nvPr>
        </p:nvPicPr>
        <p:blipFill>
          <a:blip r:embed="rId2"/>
          <a:stretch>
            <a:fillRect/>
          </a:stretch>
        </p:blipFill>
        <p:spPr>
          <a:xfrm>
            <a:off x="528955" y="2687320"/>
            <a:ext cx="1709420" cy="2580005"/>
          </a:xfrm>
          <a:prstGeom prst="rect">
            <a:avLst/>
          </a:prstGeom>
        </p:spPr>
      </p:pic>
      <p:pic>
        <p:nvPicPr>
          <p:cNvPr id="6" name="图片 5" descr="iso9001"/>
          <p:cNvPicPr>
            <a:picLocks noChangeAspect="1"/>
          </p:cNvPicPr>
          <p:nvPr>
            <p:custDataLst>
              <p:tags r:id="rId3"/>
            </p:custDataLst>
          </p:nvPr>
        </p:nvPicPr>
        <p:blipFill>
          <a:blip r:embed="rId4"/>
          <a:stretch>
            <a:fillRect/>
          </a:stretch>
        </p:blipFill>
        <p:spPr>
          <a:xfrm>
            <a:off x="2418080" y="2687320"/>
            <a:ext cx="1709420" cy="2580005"/>
          </a:xfrm>
          <a:prstGeom prst="rect">
            <a:avLst/>
          </a:prstGeom>
        </p:spPr>
      </p:pic>
      <p:pic>
        <p:nvPicPr>
          <p:cNvPr id="13" name="图片 12" descr="ISO13485"/>
          <p:cNvPicPr>
            <a:picLocks noChangeAspect="1"/>
          </p:cNvPicPr>
          <p:nvPr>
            <p:custDataLst>
              <p:tags r:id="rId5"/>
            </p:custDataLst>
          </p:nvPr>
        </p:nvPicPr>
        <p:blipFill>
          <a:blip r:embed="rId6"/>
          <a:stretch>
            <a:fillRect/>
          </a:stretch>
        </p:blipFill>
        <p:spPr>
          <a:xfrm>
            <a:off x="4307205" y="2687320"/>
            <a:ext cx="1709420" cy="2580005"/>
          </a:xfrm>
          <a:prstGeom prst="rect">
            <a:avLst/>
          </a:prstGeom>
        </p:spPr>
      </p:pic>
      <p:pic>
        <p:nvPicPr>
          <p:cNvPr id="14" name="图片 13" descr="iso14001"/>
          <p:cNvPicPr>
            <a:picLocks noChangeAspect="1"/>
          </p:cNvPicPr>
          <p:nvPr>
            <p:custDataLst>
              <p:tags r:id="rId7"/>
            </p:custDataLst>
          </p:nvPr>
        </p:nvPicPr>
        <p:blipFill>
          <a:blip r:embed="rId8"/>
          <a:stretch>
            <a:fillRect/>
          </a:stretch>
        </p:blipFill>
        <p:spPr>
          <a:xfrm>
            <a:off x="6196330" y="2687320"/>
            <a:ext cx="1709420" cy="2580005"/>
          </a:xfrm>
          <a:prstGeom prst="rect">
            <a:avLst/>
          </a:prstGeom>
        </p:spPr>
      </p:pic>
      <p:pic>
        <p:nvPicPr>
          <p:cNvPr id="19" name="图片 18" descr="tuv"/>
          <p:cNvPicPr>
            <a:picLocks noChangeAspect="1"/>
          </p:cNvPicPr>
          <p:nvPr>
            <p:custDataLst>
              <p:tags r:id="rId9"/>
            </p:custDataLst>
          </p:nvPr>
        </p:nvPicPr>
        <p:blipFill>
          <a:blip r:embed="rId10"/>
          <a:stretch>
            <a:fillRect/>
          </a:stretch>
        </p:blipFill>
        <p:spPr>
          <a:xfrm>
            <a:off x="8085455" y="2687320"/>
            <a:ext cx="1709420" cy="2580005"/>
          </a:xfrm>
          <a:prstGeom prst="rect">
            <a:avLst/>
          </a:prstGeom>
        </p:spPr>
      </p:pic>
      <p:pic>
        <p:nvPicPr>
          <p:cNvPr id="20" name="图片 19" descr="ul"/>
          <p:cNvPicPr>
            <a:picLocks noChangeAspect="1"/>
          </p:cNvPicPr>
          <p:nvPr>
            <p:custDataLst>
              <p:tags r:id="rId11"/>
            </p:custDataLst>
          </p:nvPr>
        </p:nvPicPr>
        <p:blipFill>
          <a:blip r:embed="rId12"/>
          <a:stretch>
            <a:fillRect/>
          </a:stretch>
        </p:blipFill>
        <p:spPr>
          <a:xfrm>
            <a:off x="9974580" y="2687320"/>
            <a:ext cx="1709420" cy="2580005"/>
          </a:xfrm>
          <a:prstGeom prst="rect">
            <a:avLst/>
          </a:prstGeom>
        </p:spPr>
      </p:pic>
      <p:sp>
        <p:nvSpPr>
          <p:cNvPr id="43" name="矩形 42"/>
          <p:cNvSpPr/>
          <p:nvPr>
            <p:custDataLst>
              <p:tags r:id="rId13"/>
            </p:custDataLst>
          </p:nvPr>
        </p:nvSpPr>
        <p:spPr>
          <a:xfrm>
            <a:off x="744193" y="5397758"/>
            <a:ext cx="1159510" cy="368300"/>
          </a:xfrm>
          <a:prstGeom prst="rect">
            <a:avLst/>
          </a:prstGeom>
        </p:spPr>
        <p:txBody>
          <a:bodyPr wrap="none">
            <a:spAutoFit/>
          </a:bodyPr>
          <a:p>
            <a:pPr fontAlgn="base"/>
            <a:r>
              <a:rPr lang="en-US" b="1" dirty="0" smtClean="0">
                <a:solidFill>
                  <a:schemeClr val="accent1"/>
                </a:solidFill>
                <a:latin typeface="Calibri" panose="020F0502020204030204" charset="0"/>
                <a:cs typeface="Calibri" panose="020F0502020204030204" charset="0"/>
              </a:rPr>
              <a:t>IATF16949</a:t>
            </a:r>
            <a:endParaRPr lang="en-US" b="1" dirty="0" smtClean="0">
              <a:solidFill>
                <a:schemeClr val="accent1"/>
              </a:solidFill>
              <a:latin typeface="Calibri" panose="020F0502020204030204" charset="0"/>
              <a:cs typeface="Calibri" panose="020F0502020204030204" charset="0"/>
            </a:endParaRPr>
          </a:p>
        </p:txBody>
      </p:sp>
      <p:sp>
        <p:nvSpPr>
          <p:cNvPr id="44" name="矩形 43"/>
          <p:cNvSpPr/>
          <p:nvPr>
            <p:custDataLst>
              <p:tags r:id="rId14"/>
            </p:custDataLst>
          </p:nvPr>
        </p:nvSpPr>
        <p:spPr>
          <a:xfrm>
            <a:off x="2758569" y="5397758"/>
            <a:ext cx="977900" cy="369332"/>
          </a:xfrm>
          <a:prstGeom prst="rect">
            <a:avLst/>
          </a:prstGeom>
        </p:spPr>
        <p:txBody>
          <a:bodyPr wrap="none">
            <a:spAutoFit/>
          </a:bodyPr>
          <a:p>
            <a:pPr fontAlgn="base"/>
            <a:r>
              <a:rPr lang="en-US" b="1" dirty="0" smtClean="0">
                <a:solidFill>
                  <a:schemeClr val="accent1"/>
                </a:solidFill>
                <a:latin typeface="Calibri" panose="020F0502020204030204" charset="0"/>
                <a:cs typeface="Calibri" panose="020F0502020204030204" charset="0"/>
              </a:rPr>
              <a:t>ISO9001</a:t>
            </a:r>
            <a:endParaRPr lang="en-US" b="1" dirty="0" smtClean="0">
              <a:solidFill>
                <a:schemeClr val="accent1"/>
              </a:solidFill>
              <a:latin typeface="Calibri" panose="020F0502020204030204" charset="0"/>
              <a:cs typeface="Calibri" panose="020F0502020204030204" charset="0"/>
            </a:endParaRPr>
          </a:p>
        </p:txBody>
      </p:sp>
      <p:sp>
        <p:nvSpPr>
          <p:cNvPr id="45" name="矩形 44"/>
          <p:cNvSpPr/>
          <p:nvPr>
            <p:custDataLst>
              <p:tags r:id="rId15"/>
            </p:custDataLst>
          </p:nvPr>
        </p:nvSpPr>
        <p:spPr>
          <a:xfrm>
            <a:off x="6541899" y="5397758"/>
            <a:ext cx="1094740" cy="369332"/>
          </a:xfrm>
          <a:prstGeom prst="rect">
            <a:avLst/>
          </a:prstGeom>
        </p:spPr>
        <p:txBody>
          <a:bodyPr wrap="none">
            <a:spAutoFit/>
          </a:bodyPr>
          <a:p>
            <a:pPr fontAlgn="base"/>
            <a:r>
              <a:rPr lang="en-US" b="1" dirty="0" smtClean="0">
                <a:solidFill>
                  <a:schemeClr val="accent1"/>
                </a:solidFill>
                <a:latin typeface="Calibri" panose="020F0502020204030204" charset="0"/>
                <a:cs typeface="Calibri" panose="020F0502020204030204" charset="0"/>
              </a:rPr>
              <a:t>ISO14001</a:t>
            </a:r>
            <a:endParaRPr lang="en-US" b="1" dirty="0" smtClean="0">
              <a:solidFill>
                <a:schemeClr val="accent1"/>
              </a:solidFill>
              <a:latin typeface="Calibri" panose="020F0502020204030204" charset="0"/>
              <a:cs typeface="Calibri" panose="020F0502020204030204" charset="0"/>
            </a:endParaRPr>
          </a:p>
        </p:txBody>
      </p:sp>
      <p:sp>
        <p:nvSpPr>
          <p:cNvPr id="46" name="矩形 45"/>
          <p:cNvSpPr/>
          <p:nvPr>
            <p:custDataLst>
              <p:tags r:id="rId16"/>
            </p:custDataLst>
          </p:nvPr>
        </p:nvSpPr>
        <p:spPr>
          <a:xfrm>
            <a:off x="8270369" y="5397758"/>
            <a:ext cx="1384300" cy="369332"/>
          </a:xfrm>
          <a:prstGeom prst="rect">
            <a:avLst/>
          </a:prstGeom>
        </p:spPr>
        <p:txBody>
          <a:bodyPr wrap="none">
            <a:spAutoFit/>
          </a:bodyPr>
          <a:p>
            <a:pPr fontAlgn="base"/>
            <a:r>
              <a:rPr lang="en-US" b="1" dirty="0" smtClean="0">
                <a:solidFill>
                  <a:schemeClr val="accent1"/>
                </a:solidFill>
                <a:latin typeface="Calibri" panose="020F0502020204030204" charset="0"/>
                <a:cs typeface="Calibri" panose="020F0502020204030204" charset="0"/>
              </a:rPr>
              <a:t>TUV Verified</a:t>
            </a:r>
            <a:endParaRPr lang="en-US" b="1" dirty="0" smtClean="0">
              <a:solidFill>
                <a:schemeClr val="accent1"/>
              </a:solidFill>
              <a:latin typeface="Calibri" panose="020F0502020204030204" charset="0"/>
              <a:cs typeface="Calibri" panose="020F0502020204030204" charset="0"/>
            </a:endParaRPr>
          </a:p>
        </p:txBody>
      </p:sp>
      <p:sp>
        <p:nvSpPr>
          <p:cNvPr id="21" name="矩形 20"/>
          <p:cNvSpPr/>
          <p:nvPr>
            <p:custDataLst>
              <p:tags r:id="rId17"/>
            </p:custDataLst>
          </p:nvPr>
        </p:nvSpPr>
        <p:spPr>
          <a:xfrm>
            <a:off x="4620389" y="5398274"/>
            <a:ext cx="1083945" cy="368300"/>
          </a:xfrm>
          <a:prstGeom prst="rect">
            <a:avLst/>
          </a:prstGeom>
        </p:spPr>
        <p:txBody>
          <a:bodyPr wrap="none">
            <a:spAutoFit/>
          </a:bodyPr>
          <a:p>
            <a:pPr fontAlgn="base"/>
            <a:r>
              <a:rPr lang="en-US" b="1" dirty="0" smtClean="0">
                <a:solidFill>
                  <a:schemeClr val="accent1"/>
                </a:solidFill>
                <a:latin typeface="Calibri" panose="020F0502020204030204" charset="0"/>
                <a:cs typeface="Calibri" panose="020F0502020204030204" charset="0"/>
              </a:rPr>
              <a:t>ISO13485</a:t>
            </a:r>
            <a:endParaRPr lang="en-US" b="1" dirty="0" smtClean="0">
              <a:solidFill>
                <a:schemeClr val="accent1"/>
              </a:solidFill>
              <a:latin typeface="Calibri" panose="020F0502020204030204" charset="0"/>
              <a:cs typeface="Calibri" panose="020F0502020204030204" charset="0"/>
            </a:endParaRPr>
          </a:p>
        </p:txBody>
      </p:sp>
      <p:sp>
        <p:nvSpPr>
          <p:cNvPr id="22" name="矩形 21"/>
          <p:cNvSpPr/>
          <p:nvPr>
            <p:custDataLst>
              <p:tags r:id="rId18"/>
            </p:custDataLst>
          </p:nvPr>
        </p:nvSpPr>
        <p:spPr>
          <a:xfrm>
            <a:off x="10219184" y="5398274"/>
            <a:ext cx="1221105" cy="368300"/>
          </a:xfrm>
          <a:prstGeom prst="rect">
            <a:avLst/>
          </a:prstGeom>
        </p:spPr>
        <p:txBody>
          <a:bodyPr wrap="none">
            <a:spAutoFit/>
          </a:bodyPr>
          <a:p>
            <a:pPr fontAlgn="base"/>
            <a:r>
              <a:rPr lang="en-US" b="1" dirty="0" smtClean="0">
                <a:solidFill>
                  <a:schemeClr val="accent1"/>
                </a:solidFill>
                <a:latin typeface="Calibri" panose="020F0502020204030204" charset="0"/>
                <a:cs typeface="Calibri" panose="020F0502020204030204" charset="0"/>
              </a:rPr>
              <a:t>UL Verified</a:t>
            </a:r>
            <a:endParaRPr lang="en-US" b="1" dirty="0" smtClean="0">
              <a:solidFill>
                <a:schemeClr val="accent1"/>
              </a:solidFill>
              <a:latin typeface="Calibri" panose="020F0502020204030204" charset="0"/>
              <a:cs typeface="Calibri" panose="020F0502020204030204" charset="0"/>
            </a:endParaRPr>
          </a:p>
        </p:txBody>
      </p:sp>
      <p:sp>
        <p:nvSpPr>
          <p:cNvPr id="23" name="文本框 22"/>
          <p:cNvSpPr txBox="1"/>
          <p:nvPr/>
        </p:nvSpPr>
        <p:spPr>
          <a:xfrm>
            <a:off x="3668395" y="1890395"/>
            <a:ext cx="5012055" cy="368300"/>
          </a:xfrm>
          <a:prstGeom prst="rect">
            <a:avLst/>
          </a:prstGeom>
          <a:noFill/>
          <a:ln>
            <a:noFill/>
          </a:ln>
        </p:spPr>
        <p:txBody>
          <a:bodyPr wrap="square" rtlCol="0">
            <a:spAutoFit/>
          </a:bodyPr>
          <a:p>
            <a:r>
              <a:rPr lang="en-US" altLang="zh-CN" b="1" dirty="0">
                <a:ln>
                  <a:noFill/>
                </a:ln>
                <a:solidFill>
                  <a:schemeClr val="accent1"/>
                </a:solidFill>
                <a:latin typeface="Calibri" panose="020F0502020204030204" charset="0"/>
                <a:cs typeface="Calibri" panose="020F0502020204030204" charset="0"/>
                <a:sym typeface="+mn-ea"/>
              </a:rPr>
              <a:t>Meet the Safety Standard of </a:t>
            </a:r>
            <a:r>
              <a:rPr lang="en-US" altLang="zh-CN" b="1" dirty="0" smtClean="0">
                <a:ln>
                  <a:noFill/>
                </a:ln>
                <a:solidFill>
                  <a:schemeClr val="accent1"/>
                </a:solidFill>
                <a:latin typeface="Calibri" panose="020F0502020204030204" charset="0"/>
                <a:cs typeface="Calibri" panose="020F0502020204030204" charset="0"/>
                <a:sym typeface="+mn-ea"/>
              </a:rPr>
              <a:t>M</a:t>
            </a:r>
            <a:r>
              <a:rPr lang="en-US" altLang="zh-CN" b="1" dirty="0" smtClean="0">
                <a:ln>
                  <a:noFill/>
                </a:ln>
                <a:solidFill>
                  <a:schemeClr val="accent1"/>
                </a:solidFill>
                <a:latin typeface="Calibri" panose="020F0502020204030204" charset="0"/>
                <a:cs typeface="Calibri" panose="020F0502020204030204" charset="0"/>
                <a:sym typeface="+mn-ea"/>
              </a:rPr>
              <a:t>anagement System</a:t>
            </a:r>
            <a:endParaRPr lang="en-US" altLang="zh-CN" b="1" dirty="0" smtClean="0">
              <a:ln>
                <a:noFill/>
              </a:ln>
              <a:solidFill>
                <a:schemeClr val="accent1"/>
              </a:solidFill>
              <a:latin typeface="Calibri" panose="020F0502020204030204" charset="0"/>
              <a:cs typeface="Calibri" panose="020F0502020204030204" charset="0"/>
              <a:sym typeface="+mn-e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图片 18" descr="C:/Users/Administrator/Desktop/11.png11"/>
          <p:cNvPicPr>
            <a:picLocks noChangeAspect="1"/>
          </p:cNvPicPr>
          <p:nvPr/>
        </p:nvPicPr>
        <p:blipFill>
          <a:blip r:embed="rId1"/>
          <a:srcRect/>
          <a:stretch>
            <a:fillRect/>
          </a:stretch>
        </p:blipFill>
        <p:spPr>
          <a:xfrm>
            <a:off x="6707505" y="4573270"/>
            <a:ext cx="1310640" cy="1310640"/>
          </a:xfrm>
          <a:prstGeom prst="rect">
            <a:avLst/>
          </a:prstGeom>
        </p:spPr>
      </p:pic>
      <p:pic>
        <p:nvPicPr>
          <p:cNvPr id="20" name="图片 19" descr="C:/Users/Administrator/Desktop/12.png12"/>
          <p:cNvPicPr>
            <a:picLocks noChangeAspect="1"/>
          </p:cNvPicPr>
          <p:nvPr/>
        </p:nvPicPr>
        <p:blipFill>
          <a:blip r:embed="rId2"/>
          <a:srcRect/>
          <a:stretch>
            <a:fillRect/>
          </a:stretch>
        </p:blipFill>
        <p:spPr>
          <a:xfrm>
            <a:off x="9472295" y="4573270"/>
            <a:ext cx="1310640" cy="1310640"/>
          </a:xfrm>
          <a:prstGeom prst="rect">
            <a:avLst/>
          </a:prstGeom>
        </p:spPr>
      </p:pic>
      <p:pic>
        <p:nvPicPr>
          <p:cNvPr id="17" name="图片 16" descr="C:/Users/Administrator/Desktop/9.png9"/>
          <p:cNvPicPr>
            <a:picLocks noChangeAspect="1"/>
          </p:cNvPicPr>
          <p:nvPr/>
        </p:nvPicPr>
        <p:blipFill>
          <a:blip r:embed="rId3"/>
          <a:srcRect/>
          <a:stretch>
            <a:fillRect/>
          </a:stretch>
        </p:blipFill>
        <p:spPr>
          <a:xfrm>
            <a:off x="8093075" y="4573270"/>
            <a:ext cx="1310640" cy="1310640"/>
          </a:xfrm>
          <a:prstGeom prst="rect">
            <a:avLst/>
          </a:prstGeom>
        </p:spPr>
      </p:pic>
      <p:pic>
        <p:nvPicPr>
          <p:cNvPr id="8" name="图片 7" descr="C:/Users/Administrator/Desktop/4.png4"/>
          <p:cNvPicPr>
            <a:picLocks noChangeAspect="1"/>
          </p:cNvPicPr>
          <p:nvPr/>
        </p:nvPicPr>
        <p:blipFill>
          <a:blip r:embed="rId4"/>
          <a:srcRect/>
          <a:stretch>
            <a:fillRect/>
          </a:stretch>
        </p:blipFill>
        <p:spPr>
          <a:xfrm>
            <a:off x="6055360" y="3260090"/>
            <a:ext cx="1310640" cy="1310640"/>
          </a:xfrm>
          <a:prstGeom prst="rect">
            <a:avLst/>
          </a:prstGeom>
        </p:spPr>
      </p:pic>
      <p:pic>
        <p:nvPicPr>
          <p:cNvPr id="13" name="图片 12" descr="C:/Users/Administrator/Desktop/5.png5"/>
          <p:cNvPicPr>
            <a:picLocks noChangeAspect="1"/>
          </p:cNvPicPr>
          <p:nvPr/>
        </p:nvPicPr>
        <p:blipFill>
          <a:blip r:embed="rId5"/>
          <a:srcRect/>
          <a:stretch>
            <a:fillRect/>
          </a:stretch>
        </p:blipFill>
        <p:spPr>
          <a:xfrm>
            <a:off x="7409180" y="3260090"/>
            <a:ext cx="1310640" cy="1310640"/>
          </a:xfrm>
          <a:prstGeom prst="rect">
            <a:avLst/>
          </a:prstGeom>
        </p:spPr>
      </p:pic>
      <p:pic>
        <p:nvPicPr>
          <p:cNvPr id="14" name="图片 13" descr="C:/Users/Administrator/Desktop/6.png6"/>
          <p:cNvPicPr>
            <a:picLocks noChangeAspect="1"/>
          </p:cNvPicPr>
          <p:nvPr/>
        </p:nvPicPr>
        <p:blipFill>
          <a:blip r:embed="rId6"/>
          <a:srcRect/>
          <a:stretch>
            <a:fillRect/>
          </a:stretch>
        </p:blipFill>
        <p:spPr>
          <a:xfrm>
            <a:off x="8763000" y="3260090"/>
            <a:ext cx="1310640" cy="1310640"/>
          </a:xfrm>
          <a:prstGeom prst="rect">
            <a:avLst/>
          </a:prstGeom>
        </p:spPr>
      </p:pic>
      <p:pic>
        <p:nvPicPr>
          <p:cNvPr id="15" name="图片 14" descr="C:/Users/Administrator/Desktop/7.png7"/>
          <p:cNvPicPr>
            <a:picLocks noChangeAspect="1"/>
          </p:cNvPicPr>
          <p:nvPr/>
        </p:nvPicPr>
        <p:blipFill>
          <a:blip r:embed="rId7"/>
          <a:srcRect/>
          <a:stretch>
            <a:fillRect/>
          </a:stretch>
        </p:blipFill>
        <p:spPr>
          <a:xfrm>
            <a:off x="10116820" y="3260090"/>
            <a:ext cx="1310640" cy="1310640"/>
          </a:xfrm>
          <a:prstGeom prst="rect">
            <a:avLst/>
          </a:prstGeom>
        </p:spPr>
      </p:pic>
      <p:pic>
        <p:nvPicPr>
          <p:cNvPr id="5" name="图片 4" descr="1"/>
          <p:cNvPicPr>
            <a:picLocks noChangeAspect="1"/>
          </p:cNvPicPr>
          <p:nvPr/>
        </p:nvPicPr>
        <p:blipFill>
          <a:blip r:embed="rId8"/>
          <a:stretch>
            <a:fillRect/>
          </a:stretch>
        </p:blipFill>
        <p:spPr>
          <a:xfrm>
            <a:off x="6742430" y="1951990"/>
            <a:ext cx="1310640" cy="1310640"/>
          </a:xfrm>
          <a:prstGeom prst="rect">
            <a:avLst/>
          </a:prstGeom>
        </p:spPr>
      </p:pic>
      <p:pic>
        <p:nvPicPr>
          <p:cNvPr id="6" name="图片 5" descr="Z:/美工/客户logo/2-1.png2-1"/>
          <p:cNvPicPr>
            <a:picLocks noChangeAspect="1"/>
          </p:cNvPicPr>
          <p:nvPr/>
        </p:nvPicPr>
        <p:blipFill>
          <a:blip r:embed="rId9"/>
          <a:srcRect/>
          <a:stretch>
            <a:fillRect/>
          </a:stretch>
        </p:blipFill>
        <p:spPr>
          <a:xfrm>
            <a:off x="8089900" y="1951990"/>
            <a:ext cx="1310640" cy="1310640"/>
          </a:xfrm>
          <a:prstGeom prst="rect">
            <a:avLst/>
          </a:prstGeom>
        </p:spPr>
      </p:pic>
      <p:pic>
        <p:nvPicPr>
          <p:cNvPr id="7" name="图片 6" descr="Z:/美工/客户logo/3-1.png3-1"/>
          <p:cNvPicPr>
            <a:picLocks noChangeAspect="1"/>
          </p:cNvPicPr>
          <p:nvPr/>
        </p:nvPicPr>
        <p:blipFill>
          <a:blip r:embed="rId10"/>
          <a:srcRect/>
          <a:stretch>
            <a:fillRect/>
          </a:stretch>
        </p:blipFill>
        <p:spPr>
          <a:xfrm>
            <a:off x="9443720" y="1951990"/>
            <a:ext cx="1310640" cy="1310640"/>
          </a:xfrm>
          <a:prstGeom prst="rect">
            <a:avLst/>
          </a:prstGeom>
        </p:spPr>
      </p:pic>
      <p:sp>
        <p:nvSpPr>
          <p:cNvPr id="9" name="矩形 8"/>
          <p:cNvSpPr/>
          <p:nvPr/>
        </p:nvSpPr>
        <p:spPr>
          <a:xfrm>
            <a:off x="4803140" y="1483360"/>
            <a:ext cx="209359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4788853" y="1204595"/>
            <a:ext cx="212217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Customers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pic>
        <p:nvPicPr>
          <p:cNvPr id="2" name="图片 1" descr="C:/Users/Administrator/Desktop/图片2.png图片2"/>
          <p:cNvPicPr>
            <a:picLocks noChangeAspect="1"/>
          </p:cNvPicPr>
          <p:nvPr/>
        </p:nvPicPr>
        <p:blipFill>
          <a:blip r:embed="rId11"/>
          <a:srcRect/>
          <a:stretch>
            <a:fillRect/>
          </a:stretch>
        </p:blipFill>
        <p:spPr>
          <a:xfrm>
            <a:off x="368300" y="2382520"/>
            <a:ext cx="5175250" cy="3237865"/>
          </a:xfrm>
          <a:prstGeom prst="rect">
            <a:avLst/>
          </a:prstGeom>
        </p:spPr>
      </p:pic>
      <p:sp>
        <p:nvSpPr>
          <p:cNvPr id="12" name="任意多边形 11"/>
          <p:cNvSpPr/>
          <p:nvPr/>
        </p:nvSpPr>
        <p:spPr>
          <a:xfrm rot="11700000">
            <a:off x="1530168" y="2697933"/>
            <a:ext cx="3215640" cy="1084742"/>
          </a:xfrm>
          <a:custGeom>
            <a:avLst/>
            <a:gdLst>
              <a:gd name="connsiteX0" fmla="*/ 0 w 5064"/>
              <a:gd name="connsiteY0" fmla="*/ 604 h 1708"/>
              <a:gd name="connsiteX1" fmla="*/ 2791 w 5064"/>
              <a:gd name="connsiteY1" fmla="*/ 1693 h 1708"/>
              <a:gd name="connsiteX2" fmla="*/ 5064 w 5064"/>
              <a:gd name="connsiteY2" fmla="*/ 0 h 1708"/>
            </a:gdLst>
            <a:ahLst/>
            <a:cxnLst>
              <a:cxn ang="0">
                <a:pos x="connsiteX0" y="connsiteY0"/>
              </a:cxn>
              <a:cxn ang="0">
                <a:pos x="connsiteX1" y="connsiteY1"/>
              </a:cxn>
              <a:cxn ang="0">
                <a:pos x="connsiteX2" y="connsiteY2"/>
              </a:cxn>
            </a:cxnLst>
            <a:rect l="l" t="t" r="r" b="b"/>
            <a:pathLst>
              <a:path w="5064" h="1708">
                <a:moveTo>
                  <a:pt x="0" y="604"/>
                </a:moveTo>
                <a:cubicBezTo>
                  <a:pt x="446" y="1204"/>
                  <a:pt x="1660" y="1813"/>
                  <a:pt x="2791" y="1693"/>
                </a:cubicBezTo>
                <a:cubicBezTo>
                  <a:pt x="3922" y="1573"/>
                  <a:pt x="4888" y="492"/>
                  <a:pt x="5064" y="0"/>
                </a:cubicBezTo>
              </a:path>
            </a:pathLst>
          </a:custGeom>
          <a:ln w="19050" cap="rnd">
            <a:solidFill>
              <a:srgbClr val="FF0000"/>
            </a:solidFill>
            <a:round/>
            <a:headEnd type="none"/>
            <a:tailEnd type="triangle"/>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1" name="椭圆 10"/>
          <p:cNvSpPr/>
          <p:nvPr/>
        </p:nvSpPr>
        <p:spPr>
          <a:xfrm>
            <a:off x="4564380" y="4053205"/>
            <a:ext cx="76200" cy="76200"/>
          </a:xfrm>
          <a:prstGeom prst="ellipse">
            <a:avLst/>
          </a:prstGeom>
          <a:solidFill>
            <a:srgbClr val="C00000"/>
          </a:solidFill>
          <a:ln>
            <a:solidFill>
              <a:schemeClr val="tx1">
                <a:lumMod val="95000"/>
                <a:lumOff val="5000"/>
              </a:scheme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 name="任意多边形 15"/>
          <p:cNvSpPr/>
          <p:nvPr/>
        </p:nvSpPr>
        <p:spPr>
          <a:xfrm rot="10560000">
            <a:off x="1978950" y="3851945"/>
            <a:ext cx="2200910" cy="804028"/>
          </a:xfrm>
          <a:custGeom>
            <a:avLst/>
            <a:gdLst>
              <a:gd name="connsiteX0" fmla="*/ 0 w 3466"/>
              <a:gd name="connsiteY0" fmla="*/ 1025 h 1266"/>
              <a:gd name="connsiteX1" fmla="*/ 2043 w 3466"/>
              <a:gd name="connsiteY1" fmla="*/ 1155 h 1266"/>
              <a:gd name="connsiteX2" fmla="*/ 3466 w 3466"/>
              <a:gd name="connsiteY2" fmla="*/ 0 h 1266"/>
            </a:gdLst>
            <a:ahLst/>
            <a:cxnLst>
              <a:cxn ang="0">
                <a:pos x="connsiteX0" y="connsiteY0"/>
              </a:cxn>
              <a:cxn ang="0">
                <a:pos x="connsiteX1" y="connsiteY1"/>
              </a:cxn>
              <a:cxn ang="0">
                <a:pos x="connsiteX2" y="connsiteY2"/>
              </a:cxn>
            </a:cxnLst>
            <a:rect l="l" t="t" r="r" b="b"/>
            <a:pathLst>
              <a:path w="3466" h="1266">
                <a:moveTo>
                  <a:pt x="0" y="1025"/>
                </a:moveTo>
                <a:cubicBezTo>
                  <a:pt x="408" y="1197"/>
                  <a:pt x="1275" y="1395"/>
                  <a:pt x="2043" y="1155"/>
                </a:cubicBezTo>
                <a:cubicBezTo>
                  <a:pt x="2810" y="915"/>
                  <a:pt x="3300" y="324"/>
                  <a:pt x="3466" y="0"/>
                </a:cubicBezTo>
              </a:path>
            </a:pathLst>
          </a:custGeom>
          <a:ln w="19050" cap="rnd">
            <a:solidFill>
              <a:srgbClr val="FF0000"/>
            </a:solidFill>
            <a:round/>
            <a:headEnd type="none"/>
            <a:tailEnd type="triangle"/>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8" name="文本框 17"/>
          <p:cNvSpPr txBox="1"/>
          <p:nvPr/>
        </p:nvSpPr>
        <p:spPr>
          <a:xfrm>
            <a:off x="959485" y="3387090"/>
            <a:ext cx="859790" cy="460375"/>
          </a:xfrm>
          <a:prstGeom prst="rect">
            <a:avLst/>
          </a:prstGeom>
          <a:noFill/>
        </p:spPr>
        <p:txBody>
          <a:bodyPr wrap="square" rtlCol="0">
            <a:spAutoFit/>
          </a:bodyPr>
          <a:p>
            <a:pPr algn="ctr"/>
            <a:r>
              <a:rPr lang="en-US" altLang="zh-CN" sz="1200" b="1"/>
              <a:t>North America</a:t>
            </a:r>
            <a:endParaRPr lang="en-US" altLang="zh-CN" sz="1200" b="1"/>
          </a:p>
        </p:txBody>
      </p:sp>
      <p:sp>
        <p:nvSpPr>
          <p:cNvPr id="21" name="文本框 20"/>
          <p:cNvSpPr txBox="1"/>
          <p:nvPr/>
        </p:nvSpPr>
        <p:spPr>
          <a:xfrm>
            <a:off x="1532890" y="4690110"/>
            <a:ext cx="850265" cy="460375"/>
          </a:xfrm>
          <a:prstGeom prst="rect">
            <a:avLst/>
          </a:prstGeom>
          <a:noFill/>
        </p:spPr>
        <p:txBody>
          <a:bodyPr wrap="square" rtlCol="0">
            <a:spAutoFit/>
          </a:bodyPr>
          <a:p>
            <a:pPr algn="ctr"/>
            <a:r>
              <a:rPr lang="en-US" altLang="zh-CN" sz="1200" b="1"/>
              <a:t>South America</a:t>
            </a:r>
            <a:endParaRPr lang="en-US" altLang="zh-CN" sz="1200" b="1"/>
          </a:p>
        </p:txBody>
      </p:sp>
      <p:sp>
        <p:nvSpPr>
          <p:cNvPr id="22" name="文本框 21"/>
          <p:cNvSpPr txBox="1"/>
          <p:nvPr/>
        </p:nvSpPr>
        <p:spPr>
          <a:xfrm>
            <a:off x="2720340" y="4297680"/>
            <a:ext cx="979170" cy="275590"/>
          </a:xfrm>
          <a:prstGeom prst="rect">
            <a:avLst/>
          </a:prstGeom>
          <a:noFill/>
        </p:spPr>
        <p:txBody>
          <a:bodyPr wrap="square" rtlCol="0">
            <a:spAutoFit/>
          </a:bodyPr>
          <a:p>
            <a:pPr algn="ctr"/>
            <a:r>
              <a:rPr lang="en-US" altLang="zh-CN" sz="1200" b="1"/>
              <a:t>Africa</a:t>
            </a:r>
            <a:endParaRPr lang="en-US" altLang="zh-CN" sz="1200" b="1"/>
          </a:p>
        </p:txBody>
      </p:sp>
      <p:sp>
        <p:nvSpPr>
          <p:cNvPr id="23" name="文本框 22"/>
          <p:cNvSpPr txBox="1"/>
          <p:nvPr/>
        </p:nvSpPr>
        <p:spPr>
          <a:xfrm>
            <a:off x="3645535" y="3509645"/>
            <a:ext cx="850265" cy="275590"/>
          </a:xfrm>
          <a:prstGeom prst="rect">
            <a:avLst/>
          </a:prstGeom>
          <a:noFill/>
        </p:spPr>
        <p:txBody>
          <a:bodyPr wrap="square" rtlCol="0">
            <a:spAutoFit/>
          </a:bodyPr>
          <a:p>
            <a:pPr algn="ctr"/>
            <a:r>
              <a:rPr lang="en-US" altLang="zh-CN" sz="1200" b="1"/>
              <a:t>Asia</a:t>
            </a:r>
            <a:endParaRPr lang="en-US" altLang="zh-CN" sz="1200" b="1"/>
          </a:p>
        </p:txBody>
      </p:sp>
      <p:sp>
        <p:nvSpPr>
          <p:cNvPr id="40" name="文本框 39"/>
          <p:cNvSpPr txBox="1"/>
          <p:nvPr/>
        </p:nvSpPr>
        <p:spPr>
          <a:xfrm>
            <a:off x="3029585" y="3220085"/>
            <a:ext cx="850265" cy="275590"/>
          </a:xfrm>
          <a:prstGeom prst="rect">
            <a:avLst/>
          </a:prstGeom>
          <a:noFill/>
        </p:spPr>
        <p:txBody>
          <a:bodyPr wrap="square" rtlCol="0">
            <a:spAutoFit/>
          </a:bodyPr>
          <a:p>
            <a:pPr algn="ctr"/>
            <a:r>
              <a:rPr lang="en-US" altLang="zh-CN" sz="1200" b="1"/>
              <a:t>Europe</a:t>
            </a:r>
            <a:endParaRPr lang="en-US" altLang="zh-CN" sz="1200" b="1"/>
          </a:p>
        </p:txBody>
      </p:sp>
      <p:sp>
        <p:nvSpPr>
          <p:cNvPr id="43" name="任意多边形 42"/>
          <p:cNvSpPr/>
          <p:nvPr/>
        </p:nvSpPr>
        <p:spPr>
          <a:xfrm rot="10440000">
            <a:off x="3150654" y="3963719"/>
            <a:ext cx="1040765" cy="349252"/>
          </a:xfrm>
          <a:custGeom>
            <a:avLst/>
            <a:gdLst>
              <a:gd name="connsiteX0" fmla="*/ 0 w 1639"/>
              <a:gd name="connsiteY0" fmla="*/ 499 h 550"/>
              <a:gd name="connsiteX1" fmla="*/ 910 w 1639"/>
              <a:gd name="connsiteY1" fmla="*/ 484 h 550"/>
              <a:gd name="connsiteX2" fmla="*/ 1639 w 1639"/>
              <a:gd name="connsiteY2" fmla="*/ 0 h 550"/>
            </a:gdLst>
            <a:ahLst/>
            <a:cxnLst>
              <a:cxn ang="0">
                <a:pos x="connsiteX0" y="connsiteY0"/>
              </a:cxn>
              <a:cxn ang="0">
                <a:pos x="connsiteX1" y="connsiteY1"/>
              </a:cxn>
              <a:cxn ang="0">
                <a:pos x="connsiteX2" y="connsiteY2"/>
              </a:cxn>
            </a:cxnLst>
            <a:rect l="l" t="t" r="r" b="b"/>
            <a:pathLst>
              <a:path w="1639" h="550">
                <a:moveTo>
                  <a:pt x="0" y="499"/>
                </a:moveTo>
                <a:cubicBezTo>
                  <a:pt x="236" y="561"/>
                  <a:pt x="645" y="578"/>
                  <a:pt x="910" y="484"/>
                </a:cubicBezTo>
                <a:cubicBezTo>
                  <a:pt x="1175" y="390"/>
                  <a:pt x="1552" y="169"/>
                  <a:pt x="1639" y="0"/>
                </a:cubicBezTo>
              </a:path>
            </a:pathLst>
          </a:custGeom>
          <a:ln w="19050" cap="rnd">
            <a:solidFill>
              <a:srgbClr val="FF0000"/>
            </a:solidFill>
            <a:round/>
            <a:headEnd type="none"/>
            <a:tailEnd type="triangle"/>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44" name="任意多边形 43"/>
          <p:cNvSpPr/>
          <p:nvPr/>
        </p:nvSpPr>
        <p:spPr>
          <a:xfrm rot="13080000">
            <a:off x="4210685" y="3644900"/>
            <a:ext cx="435610" cy="149860"/>
          </a:xfrm>
          <a:custGeom>
            <a:avLst/>
            <a:gdLst>
              <a:gd name="connsiteX0" fmla="*/ 0 w 3720"/>
              <a:gd name="connsiteY0" fmla="*/ 1112 h 1277"/>
              <a:gd name="connsiteX1" fmla="*/ 2208 w 3720"/>
              <a:gd name="connsiteY1" fmla="*/ 1155 h 1277"/>
              <a:gd name="connsiteX2" fmla="*/ 3720 w 3720"/>
              <a:gd name="connsiteY2" fmla="*/ 0 h 1277"/>
            </a:gdLst>
            <a:ahLst/>
            <a:cxnLst>
              <a:cxn ang="0">
                <a:pos x="connsiteX0" y="connsiteY0"/>
              </a:cxn>
              <a:cxn ang="0">
                <a:pos x="connsiteX1" y="connsiteY1"/>
              </a:cxn>
              <a:cxn ang="0">
                <a:pos x="connsiteX2" y="connsiteY2"/>
              </a:cxn>
            </a:cxnLst>
            <a:rect l="l" t="t" r="r" b="b"/>
            <a:pathLst>
              <a:path w="3720" h="1278">
                <a:moveTo>
                  <a:pt x="0" y="1112"/>
                </a:moveTo>
                <a:cubicBezTo>
                  <a:pt x="477" y="1230"/>
                  <a:pt x="1393" y="1395"/>
                  <a:pt x="2208" y="1155"/>
                </a:cubicBezTo>
                <a:cubicBezTo>
                  <a:pt x="3023" y="915"/>
                  <a:pt x="3544" y="324"/>
                  <a:pt x="3720" y="0"/>
                </a:cubicBezTo>
              </a:path>
            </a:pathLst>
          </a:custGeom>
          <a:ln w="19050" cap="rnd">
            <a:solidFill>
              <a:srgbClr val="FF0000"/>
            </a:solidFill>
            <a:round/>
            <a:headEnd type="none"/>
            <a:tailEnd type="triangle"/>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45" name="任意多边形 44"/>
          <p:cNvSpPr/>
          <p:nvPr/>
        </p:nvSpPr>
        <p:spPr>
          <a:xfrm rot="13260000">
            <a:off x="3710089" y="3382145"/>
            <a:ext cx="992505" cy="346860"/>
          </a:xfrm>
          <a:custGeom>
            <a:avLst/>
            <a:gdLst>
              <a:gd name="connsiteX0" fmla="*/ 0 w 1563"/>
              <a:gd name="connsiteY0" fmla="*/ 422 h 546"/>
              <a:gd name="connsiteX1" fmla="*/ 898 w 1563"/>
              <a:gd name="connsiteY1" fmla="*/ 508 h 546"/>
              <a:gd name="connsiteX2" fmla="*/ 1563 w 1563"/>
              <a:gd name="connsiteY2" fmla="*/ 0 h 546"/>
            </a:gdLst>
            <a:ahLst/>
            <a:cxnLst>
              <a:cxn ang="0">
                <a:pos x="connsiteX0" y="connsiteY0"/>
              </a:cxn>
              <a:cxn ang="0">
                <a:pos x="connsiteX1" y="connsiteY1"/>
              </a:cxn>
              <a:cxn ang="0">
                <a:pos x="connsiteX2" y="connsiteY2"/>
              </a:cxn>
            </a:cxnLst>
            <a:rect l="l" t="t" r="r" b="b"/>
            <a:pathLst>
              <a:path w="1563" h="546">
                <a:moveTo>
                  <a:pt x="0" y="422"/>
                </a:moveTo>
                <a:cubicBezTo>
                  <a:pt x="210" y="474"/>
                  <a:pt x="540" y="613"/>
                  <a:pt x="898" y="508"/>
                </a:cubicBezTo>
                <a:cubicBezTo>
                  <a:pt x="1257" y="402"/>
                  <a:pt x="1486" y="142"/>
                  <a:pt x="1563" y="0"/>
                </a:cubicBezTo>
              </a:path>
            </a:pathLst>
          </a:custGeom>
          <a:ln w="19050" cap="rnd">
            <a:solidFill>
              <a:srgbClr val="FF0000"/>
            </a:solidFill>
            <a:round/>
            <a:headEnd type="none"/>
            <a:tailEnd type="triangle"/>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46" name="文本框 45"/>
          <p:cNvSpPr txBox="1"/>
          <p:nvPr/>
        </p:nvSpPr>
        <p:spPr>
          <a:xfrm>
            <a:off x="4445635" y="4732020"/>
            <a:ext cx="979170" cy="275590"/>
          </a:xfrm>
          <a:prstGeom prst="rect">
            <a:avLst/>
          </a:prstGeom>
          <a:noFill/>
        </p:spPr>
        <p:txBody>
          <a:bodyPr wrap="square" rtlCol="0">
            <a:spAutoFit/>
          </a:bodyPr>
          <a:p>
            <a:pPr algn="ctr"/>
            <a:r>
              <a:rPr lang="en-US" altLang="zh-CN" sz="1200" b="1"/>
              <a:t>Australia</a:t>
            </a:r>
            <a:endParaRPr lang="en-US" altLang="zh-CN" sz="1200" b="1"/>
          </a:p>
        </p:txBody>
      </p:sp>
      <p:sp>
        <p:nvSpPr>
          <p:cNvPr id="53" name="任意多边形 52"/>
          <p:cNvSpPr/>
          <p:nvPr/>
        </p:nvSpPr>
        <p:spPr>
          <a:xfrm rot="15780000">
            <a:off x="4528185" y="4335145"/>
            <a:ext cx="671830" cy="213995"/>
          </a:xfrm>
          <a:custGeom>
            <a:avLst/>
            <a:gdLst>
              <a:gd name="connsiteX0" fmla="*/ 0 w 3720"/>
              <a:gd name="connsiteY0" fmla="*/ 1112 h 1277"/>
              <a:gd name="connsiteX1" fmla="*/ 2208 w 3720"/>
              <a:gd name="connsiteY1" fmla="*/ 1155 h 1277"/>
              <a:gd name="connsiteX2" fmla="*/ 3720 w 3720"/>
              <a:gd name="connsiteY2" fmla="*/ 0 h 1277"/>
            </a:gdLst>
            <a:ahLst/>
            <a:cxnLst>
              <a:cxn ang="0">
                <a:pos x="connsiteX0" y="connsiteY0"/>
              </a:cxn>
              <a:cxn ang="0">
                <a:pos x="connsiteX1" y="connsiteY1"/>
              </a:cxn>
              <a:cxn ang="0">
                <a:pos x="connsiteX2" y="connsiteY2"/>
              </a:cxn>
            </a:cxnLst>
            <a:rect l="l" t="t" r="r" b="b"/>
            <a:pathLst>
              <a:path w="3720" h="1278">
                <a:moveTo>
                  <a:pt x="0" y="1112"/>
                </a:moveTo>
                <a:cubicBezTo>
                  <a:pt x="477" y="1230"/>
                  <a:pt x="1393" y="1395"/>
                  <a:pt x="2208" y="1155"/>
                </a:cubicBezTo>
                <a:cubicBezTo>
                  <a:pt x="3023" y="915"/>
                  <a:pt x="3544" y="324"/>
                  <a:pt x="3720" y="0"/>
                </a:cubicBezTo>
              </a:path>
            </a:pathLst>
          </a:custGeom>
          <a:ln w="19050" cap="rnd">
            <a:solidFill>
              <a:srgbClr val="FF0000"/>
            </a:solidFill>
            <a:round/>
            <a:headEnd type="triangle"/>
            <a:tailEnd type="none"/>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4" name="文本框 3"/>
          <p:cNvSpPr txBox="1"/>
          <p:nvPr/>
        </p:nvSpPr>
        <p:spPr>
          <a:xfrm>
            <a:off x="4061460" y="3787775"/>
            <a:ext cx="1082675" cy="306705"/>
          </a:xfrm>
          <a:prstGeom prst="rect">
            <a:avLst/>
          </a:prstGeom>
          <a:noFill/>
        </p:spPr>
        <p:txBody>
          <a:bodyPr wrap="square" rtlCol="0">
            <a:spAutoFit/>
          </a:bodyPr>
          <a:p>
            <a:pPr algn="ctr"/>
            <a:r>
              <a:rPr lang="en-US" altLang="zh-CN" sz="1400" b="1"/>
              <a:t>Shenzhen</a:t>
            </a:r>
            <a:endParaRPr lang="en-US" altLang="zh-CN" sz="14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p:cNvSpPr>
            <a:spLocks noGrp="1" noRot="1" noChangeAspect="1" noMove="1" noResize="1" noEditPoints="1" noAdjustHandles="1" noChangeArrowheads="1" noChangeShapeType="1" noTextEdit="1"/>
          </p:cNvSpPr>
          <p:nvPr/>
        </p:nvSpPr>
        <p:spPr>
          <a:xfrm>
            <a:off x="676910" y="1048385"/>
            <a:ext cx="10643235" cy="5140325"/>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sp>
        <p:nvSpPr>
          <p:cNvPr id="9" name="矩形 8"/>
          <p:cNvSpPr/>
          <p:nvPr/>
        </p:nvSpPr>
        <p:spPr>
          <a:xfrm>
            <a:off x="4932680" y="1530350"/>
            <a:ext cx="200596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nvSpPr>
        <p:spPr>
          <a:xfrm>
            <a:off x="4973955" y="1251585"/>
            <a:ext cx="196469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Strengths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3" name="内容占位符 2"/>
          <p:cNvSpPr>
            <a:spLocks noGrp="1"/>
          </p:cNvSpPr>
          <p:nvPr>
            <p:ph idx="1"/>
          </p:nvPr>
        </p:nvSpPr>
        <p:spPr>
          <a:xfrm>
            <a:off x="793750" y="1852930"/>
            <a:ext cx="10679430" cy="3979545"/>
          </a:xfrm>
        </p:spPr>
        <p:txBody>
          <a:bodyPr>
            <a:noAutofit/>
          </a:bodyPr>
          <a:p>
            <a:pPr marL="0" indent="179705" fontAlgn="auto">
              <a:lnSpc>
                <a:spcPct val="150000"/>
              </a:lnSpc>
              <a:spcBef>
                <a:spcPts val="0"/>
              </a:spcBef>
            </a:pPr>
            <a:r>
              <a:rPr lang="en-US" altLang="zh-CN" sz="1650" dirty="0" smtClean="0">
                <a:effectLst>
                  <a:innerShdw blurRad="63500" dist="50800" dir="13500000">
                    <a:srgbClr val="000000">
                      <a:alpha val="50000"/>
                    </a:srgbClr>
                  </a:innerShdw>
                </a:effectLst>
                <a:latin typeface="Calibri" panose="020F0502020204030204" charset="0"/>
                <a:ea typeface="+mj-lt"/>
                <a:cs typeface="Calibri" panose="020F0502020204030204" charset="0"/>
                <a:sym typeface="+mn-ea"/>
              </a:rPr>
              <a:t>Focusing on the connector and wire harness industry for over 20 years, we are able tvo provide you with more professional service in this industry. </a:t>
            </a:r>
            <a:endParaRPr lang="en-US" altLang="zh-CN" sz="1650" dirty="0" smtClean="0">
              <a:effectLst>
                <a:innerShdw blurRad="63500" dist="50800" dir="13500000">
                  <a:srgbClr val="000000">
                    <a:alpha val="50000"/>
                  </a:srgbClr>
                </a:innerShdw>
              </a:effectLst>
              <a:latin typeface="Calibri" panose="020F0502020204030204" charset="0"/>
              <a:ea typeface="+mj-lt"/>
              <a:cs typeface="Calibri" panose="020F0502020204030204" charset="0"/>
              <a:sym typeface="+mn-ea"/>
            </a:endParaRPr>
          </a:p>
          <a:p>
            <a:pPr marL="0" indent="179705" fontAlgn="auto">
              <a:lnSpc>
                <a:spcPct val="100000"/>
              </a:lnSpc>
              <a:spcBef>
                <a:spcPts val="0"/>
              </a:spcBef>
            </a:pPr>
            <a:endParaRPr lang="en-US" altLang="zh-CN" sz="1650" dirty="0">
              <a:effectLst>
                <a:innerShdw blurRad="63500" dist="50800" dir="13500000">
                  <a:srgbClr val="000000">
                    <a:alpha val="50000"/>
                  </a:srgbClr>
                </a:innerShdw>
              </a:effectLst>
              <a:latin typeface="Calibri" panose="020F0502020204030204" charset="0"/>
              <a:ea typeface="+mj-lt"/>
              <a:cs typeface="Calibri" panose="020F0502020204030204" charset="0"/>
              <a:sym typeface="+mn-ea"/>
            </a:endParaRPr>
          </a:p>
          <a:p>
            <a:pPr marL="0" indent="179705" fontAlgn="auto">
              <a:lnSpc>
                <a:spcPct val="150000"/>
              </a:lnSpc>
              <a:spcBef>
                <a:spcPts val="0"/>
              </a:spcBef>
            </a:pPr>
            <a:r>
              <a:rPr lang="en-US" altLang="zh-CN" sz="1650" dirty="0">
                <a:effectLst>
                  <a:innerShdw blurRad="63500" dist="50800" dir="13500000">
                    <a:srgbClr val="000000">
                      <a:alpha val="50000"/>
                    </a:srgbClr>
                  </a:innerShdw>
                </a:effectLst>
                <a:latin typeface="Calibri" panose="020F0502020204030204" charset="0"/>
                <a:ea typeface="+mj-lt"/>
                <a:cs typeface="Calibri" panose="020F0502020204030204" charset="0"/>
                <a:sym typeface="+mn-ea"/>
              </a:rPr>
              <a:t>We offer end-to-end solutions, including product design, mold design and manufacturing, parts production, automated assembly, testing, and packaging for connectors, wire harnesses, and metal parts.</a:t>
            </a:r>
            <a:endParaRPr lang="en-US" altLang="zh-CN" sz="1650" dirty="0">
              <a:effectLst>
                <a:innerShdw blurRad="63500" dist="50800" dir="13500000">
                  <a:srgbClr val="000000">
                    <a:alpha val="50000"/>
                  </a:srgbClr>
                </a:innerShdw>
              </a:effectLst>
              <a:latin typeface="Calibri" panose="020F0502020204030204" charset="0"/>
              <a:ea typeface="+mj-lt"/>
              <a:cs typeface="Calibri" panose="020F0502020204030204" charset="0"/>
              <a:sym typeface="+mn-ea"/>
            </a:endParaRPr>
          </a:p>
          <a:p>
            <a:pPr marL="0" indent="0" fontAlgn="auto">
              <a:lnSpc>
                <a:spcPct val="150000"/>
              </a:lnSpc>
              <a:spcBef>
                <a:spcPts val="0"/>
              </a:spcBef>
              <a:buNone/>
            </a:pPr>
            <a:endParaRPr lang="en-US" altLang="zh-CN" sz="1650" dirty="0">
              <a:effectLst>
                <a:innerShdw blurRad="63500" dist="50800" dir="13500000">
                  <a:srgbClr val="000000">
                    <a:alpha val="50000"/>
                  </a:srgbClr>
                </a:innerShdw>
              </a:effectLst>
              <a:latin typeface="Calibri" panose="020F0502020204030204" charset="0"/>
              <a:ea typeface="+mj-lt"/>
              <a:cs typeface="Calibri" panose="020F0502020204030204" charset="0"/>
              <a:sym typeface="+mn-ea"/>
            </a:endParaRPr>
          </a:p>
          <a:p>
            <a:pPr marL="0" indent="179705" fontAlgn="auto">
              <a:lnSpc>
                <a:spcPct val="150000"/>
              </a:lnSpc>
              <a:spcBef>
                <a:spcPts val="0"/>
              </a:spcBef>
            </a:pPr>
            <a:r>
              <a:rPr lang="en-US" altLang="zh-CN" sz="1650" dirty="0" smtClean="0">
                <a:effectLst>
                  <a:innerShdw blurRad="63500" dist="50800" dir="13500000">
                    <a:srgbClr val="000000">
                      <a:alpha val="50000"/>
                    </a:srgbClr>
                  </a:innerShdw>
                </a:effectLst>
                <a:latin typeface="Calibri" panose="020F0502020204030204" charset="0"/>
                <a:ea typeface="+mj-lt"/>
                <a:cs typeface="Calibri" panose="020F0502020204030204" charset="0"/>
                <a:sym typeface="+mn-ea"/>
              </a:rPr>
              <a:t>The positioning of a small and beautiful enterprise can provide you high quality(vendor of several top brands in the industry), reasonably priced products, and quick response during the service process.</a:t>
            </a:r>
            <a:endParaRPr lang="en-US" altLang="zh-CN" sz="1650" dirty="0" smtClean="0">
              <a:effectLst>
                <a:innerShdw blurRad="63500" dist="50800" dir="13500000">
                  <a:srgbClr val="000000">
                    <a:alpha val="50000"/>
                  </a:srgbClr>
                </a:innerShdw>
              </a:effectLst>
              <a:latin typeface="Calibri" panose="020F0502020204030204" charset="0"/>
              <a:ea typeface="+mj-lt"/>
              <a:cs typeface="Calibri" panose="020F0502020204030204" charset="0"/>
              <a:sym typeface="+mn-ea"/>
            </a:endParaRPr>
          </a:p>
          <a:p>
            <a:pPr marL="0" indent="179705" fontAlgn="auto">
              <a:lnSpc>
                <a:spcPct val="100000"/>
              </a:lnSpc>
              <a:spcBef>
                <a:spcPts val="0"/>
              </a:spcBef>
            </a:pPr>
            <a:endParaRPr lang="en-US" altLang="zh-CN" sz="1650" dirty="0">
              <a:effectLst>
                <a:innerShdw blurRad="63500" dist="50800" dir="13500000">
                  <a:srgbClr val="000000">
                    <a:alpha val="50000"/>
                  </a:srgbClr>
                </a:innerShdw>
              </a:effectLst>
              <a:latin typeface="Calibri" panose="020F0502020204030204" charset="0"/>
              <a:ea typeface="+mj-lt"/>
              <a:cs typeface="Calibri" panose="020F0502020204030204" charset="0"/>
              <a:sym typeface="+mn-ea"/>
            </a:endParaRPr>
          </a:p>
          <a:p>
            <a:pPr marL="0" indent="179705" fontAlgn="auto">
              <a:lnSpc>
                <a:spcPct val="150000"/>
              </a:lnSpc>
              <a:spcBef>
                <a:spcPts val="0"/>
              </a:spcBef>
            </a:pPr>
            <a:r>
              <a:rPr lang="en-US" altLang="zh-CN" sz="1650" dirty="0" smtClean="0">
                <a:effectLst>
                  <a:innerShdw blurRad="63500" dist="50800" dir="13500000">
                    <a:srgbClr val="000000">
                      <a:alpha val="50000"/>
                    </a:srgbClr>
                  </a:innerShdw>
                </a:effectLst>
                <a:latin typeface="Calibri" panose="020F0502020204030204" charset="0"/>
                <a:ea typeface="+mj-lt"/>
                <a:cs typeface="Calibri" panose="020F0502020204030204" charset="0"/>
                <a:sym typeface="+mn-ea"/>
              </a:rPr>
              <a:t>Zero risk of development promise: we’ll refund all development  costs to customer, if our company’s development work can’t meet their requirement.</a:t>
            </a:r>
            <a:endParaRPr lang="en-US" altLang="zh-CN" sz="1650" dirty="0">
              <a:effectLst>
                <a:innerShdw blurRad="63500" dist="50800" dir="13500000">
                  <a:srgbClr val="000000">
                    <a:alpha val="50000"/>
                  </a:srgbClr>
                </a:innerShdw>
              </a:effectLst>
              <a:latin typeface="Calibri" panose="020F0502020204030204" charset="0"/>
              <a:ea typeface="+mj-lt"/>
              <a:cs typeface="Calibri" panose="020F0502020204030204"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矩形 19"/>
          <p:cNvSpPr/>
          <p:nvPr/>
        </p:nvSpPr>
        <p:spPr>
          <a:xfrm>
            <a:off x="1136650" y="2746375"/>
            <a:ext cx="297370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文本框 5"/>
          <p:cNvSpPr txBox="1"/>
          <p:nvPr/>
        </p:nvSpPr>
        <p:spPr>
          <a:xfrm>
            <a:off x="1227138" y="2458720"/>
            <a:ext cx="2792730" cy="349250"/>
          </a:xfrm>
          <a:prstGeom prst="rect">
            <a:avLst/>
          </a:prstGeom>
          <a:noFill/>
          <a:ln>
            <a:noFill/>
          </a:ln>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Welcome to visit us!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11" name="文本框 10"/>
          <p:cNvSpPr txBox="1"/>
          <p:nvPr/>
        </p:nvSpPr>
        <p:spPr>
          <a:xfrm>
            <a:off x="375285" y="3224530"/>
            <a:ext cx="4496435" cy="1107440"/>
          </a:xfrm>
          <a:prstGeom prst="rect">
            <a:avLst/>
          </a:prstGeom>
          <a:noFill/>
          <a:ln>
            <a:noFill/>
          </a:ln>
        </p:spPr>
        <p:txBody>
          <a:bodyPr wrap="square" rtlCol="0">
            <a:noAutofit/>
          </a:bodyPr>
          <a:p>
            <a:pPr indent="0" algn="ctr" fontAlgn="auto">
              <a:lnSpc>
                <a:spcPct val="150000"/>
              </a:lnSpc>
            </a:pPr>
            <a:r>
              <a:rPr lang="zh-CN" altLang="en-US" sz="1600" b="1">
                <a:ln>
                  <a:solidFill>
                    <a:schemeClr val="accent1"/>
                  </a:solidFill>
                </a:ln>
                <a:solidFill>
                  <a:schemeClr val="accent1"/>
                </a:solidFill>
                <a:latin typeface="Calibri" panose="020F0502020204030204" charset="0"/>
                <a:cs typeface="Calibri" panose="020F0502020204030204" charset="0"/>
              </a:rPr>
              <a:t>Shenzhen Forman Precision Industry Co., Ltd.</a:t>
            </a:r>
            <a:endParaRPr lang="zh-CN" altLang="en-US" sz="1600" b="1">
              <a:ln>
                <a:solidFill>
                  <a:schemeClr val="accent1"/>
                </a:solidFill>
              </a:ln>
              <a:solidFill>
                <a:schemeClr val="accent1"/>
              </a:solidFill>
              <a:latin typeface="Calibri" panose="020F0502020204030204" charset="0"/>
              <a:cs typeface="Calibri" panose="020F0502020204030204" charset="0"/>
            </a:endParaRPr>
          </a:p>
          <a:p>
            <a:pPr indent="0" algn="ctr" fontAlgn="auto">
              <a:lnSpc>
                <a:spcPct val="50000"/>
              </a:lnSpc>
            </a:pPr>
            <a:endParaRPr lang="zh-CN" altLang="en-US" sz="1600" b="1">
              <a:ln>
                <a:solidFill>
                  <a:schemeClr val="accent1"/>
                </a:solidFill>
              </a:ln>
              <a:solidFill>
                <a:schemeClr val="accent1"/>
              </a:solidFill>
              <a:latin typeface="Calibri" panose="020F0502020204030204" charset="0"/>
              <a:cs typeface="Calibri" panose="020F0502020204030204" charset="0"/>
            </a:endParaRPr>
          </a:p>
          <a:p>
            <a:pPr indent="0" algn="ctr" fontAlgn="auto">
              <a:lnSpc>
                <a:spcPct val="125000"/>
              </a:lnSpc>
            </a:pPr>
            <a:r>
              <a:rPr lang="zh-CN" altLang="en-US" sz="1200">
                <a:ln>
                  <a:solidFill>
                    <a:schemeClr val="accent1"/>
                  </a:solidFill>
                </a:ln>
                <a:solidFill>
                  <a:schemeClr val="accent1"/>
                </a:solidFill>
                <a:latin typeface="Calibri" panose="020F0502020204030204" charset="0"/>
                <a:cs typeface="Calibri" panose="020F0502020204030204" charset="0"/>
              </a:rPr>
              <a:t>Building K, No. 2, Longshan Eighth Road, Luotian Community,Yanluo Street, Baoan District, Shenzhen City, GD, China.</a:t>
            </a:r>
            <a:endParaRPr lang="zh-CN" altLang="en-US" sz="1200">
              <a:ln>
                <a:solidFill>
                  <a:schemeClr val="accent1"/>
                </a:solidFill>
              </a:ln>
              <a:solidFill>
                <a:schemeClr val="accent1"/>
              </a:solidFill>
              <a:latin typeface="Calibri" panose="020F0502020204030204" charset="0"/>
              <a:cs typeface="Calibri" panose="020F0502020204030204" charset="0"/>
            </a:endParaRPr>
          </a:p>
        </p:txBody>
      </p:sp>
      <p:pic>
        <p:nvPicPr>
          <p:cNvPr id="26" name="图片 25"/>
          <p:cNvPicPr>
            <a:picLocks noChangeAspect="1"/>
          </p:cNvPicPr>
          <p:nvPr/>
        </p:nvPicPr>
        <p:blipFill>
          <a:blip r:embed="rId1"/>
          <a:srcRect l="555" t="1805" r="147" b="756"/>
          <a:stretch>
            <a:fillRect/>
          </a:stretch>
        </p:blipFill>
        <p:spPr>
          <a:xfrm>
            <a:off x="4954270" y="1297305"/>
            <a:ext cx="6663690" cy="48933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p:cNvSpPr>
            <a:spLocks noGrp="1" noRot="1" noChangeAspect="1" noMove="1" noResize="1" noEditPoints="1" noAdjustHandles="1" noChangeArrowheads="1" noChangeShapeType="1" noTextEdit="1"/>
          </p:cNvSpPr>
          <p:nvPr/>
        </p:nvSpPr>
        <p:spPr>
          <a:xfrm>
            <a:off x="676910" y="1048385"/>
            <a:ext cx="10643235" cy="5140325"/>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内容占位符 2"/>
          <p:cNvSpPr>
            <a:spLocks noGrp="1"/>
          </p:cNvSpPr>
          <p:nvPr>
            <p:ph idx="1"/>
          </p:nvPr>
        </p:nvSpPr>
        <p:spPr>
          <a:xfrm>
            <a:off x="899795" y="1779270"/>
            <a:ext cx="10339705" cy="4187190"/>
          </a:xfrm>
        </p:spPr>
        <p:txBody>
          <a:bodyPr vert="horz" lIns="91440" tIns="45720" rIns="91440" bIns="45720" rtlCol="0">
            <a:noAutofit/>
          </a:bodyPr>
          <a:lstStyle/>
          <a:p>
            <a:pPr marL="0" fontAlgn="auto">
              <a:lnSpc>
                <a:spcPct val="150000"/>
              </a:lnSpc>
              <a:spcBef>
                <a:spcPts val="0"/>
              </a:spcBef>
            </a:pPr>
            <a:r>
              <a:rPr lang="en-US" altLang="zh-CN" sz="1600" b="1" dirty="0" smtClean="0">
                <a:solidFill>
                  <a:srgbClr val="0070C0"/>
                </a:solidFill>
                <a:latin typeface="Calibri" panose="020F0502020204030204" charset="0"/>
                <a:ea typeface="+mj-lt"/>
                <a:cs typeface="Calibri" panose="020F0502020204030204" charset="0"/>
              </a:rPr>
              <a:t>Customer-centric</a:t>
            </a:r>
            <a:endParaRPr lang="en-US" altLang="zh-CN" sz="1600" b="1" dirty="0">
              <a:solidFill>
                <a:srgbClr val="0070C0"/>
              </a:solidFill>
              <a:latin typeface="Calibri" panose="020F0502020204030204" charset="0"/>
              <a:ea typeface="+mj-lt"/>
              <a:cs typeface="Calibri" panose="020F0502020204030204" charset="0"/>
            </a:endParaRPr>
          </a:p>
          <a:p>
            <a:pPr marL="0" indent="0" fontAlgn="auto">
              <a:lnSpc>
                <a:spcPct val="150000"/>
              </a:lnSpc>
              <a:spcBef>
                <a:spcPts val="0"/>
              </a:spcBef>
              <a:buNone/>
            </a:pPr>
            <a:r>
              <a:rPr lang="en-US" altLang="zh-CN" sz="1600" dirty="0" smtClean="0">
                <a:latin typeface="Calibri" panose="020F0502020204030204" charset="0"/>
                <a:ea typeface="+mj-lt"/>
                <a:cs typeface="Calibri" panose="020F0502020204030204" charset="0"/>
              </a:rPr>
              <a:t>Understanding and meeting customer need is our company’s duty. We continuously improve our product research and development, </a:t>
            </a:r>
            <a:r>
              <a:rPr lang="en-US" altLang="zh-CN" sz="1600" dirty="0" err="1" smtClean="0">
                <a:latin typeface="Calibri" panose="020F0502020204030204" charset="0"/>
                <a:ea typeface="+mj-lt"/>
                <a:cs typeface="Calibri" panose="020F0502020204030204" charset="0"/>
              </a:rPr>
              <a:t>manu-facturing</a:t>
            </a:r>
            <a:r>
              <a:rPr lang="en-US" altLang="zh-CN" sz="1600" dirty="0" smtClean="0">
                <a:latin typeface="Calibri" panose="020F0502020204030204" charset="0"/>
                <a:ea typeface="+mj-lt"/>
                <a:cs typeface="Calibri" panose="020F0502020204030204" charset="0"/>
              </a:rPr>
              <a:t> processes, and management capabilities to better serve our customers and maintain an unbeatable position in the competition.</a:t>
            </a:r>
            <a:endParaRPr lang="en-US" altLang="zh-CN" sz="1600" dirty="0" smtClean="0">
              <a:latin typeface="+mj-lt"/>
              <a:ea typeface="+mj-lt"/>
              <a:cs typeface="Verdana" panose="020B0604030504040204" charset="0"/>
            </a:endParaRPr>
          </a:p>
          <a:p>
            <a:pPr marL="0" indent="0" fontAlgn="auto">
              <a:lnSpc>
                <a:spcPct val="100000"/>
              </a:lnSpc>
              <a:spcBef>
                <a:spcPts val="0"/>
              </a:spcBef>
              <a:buNone/>
            </a:pPr>
            <a:endParaRPr lang="en-US" altLang="zh-CN" sz="1600" dirty="0">
              <a:latin typeface="+mj-lt"/>
              <a:ea typeface="+mj-lt"/>
              <a:cs typeface="Verdana" panose="020B0604030504040204" charset="0"/>
            </a:endParaRPr>
          </a:p>
          <a:p>
            <a:pPr marL="0" fontAlgn="auto">
              <a:lnSpc>
                <a:spcPct val="150000"/>
              </a:lnSpc>
              <a:spcBef>
                <a:spcPts val="0"/>
              </a:spcBef>
            </a:pPr>
            <a:r>
              <a:rPr lang="en-US" altLang="zh-CN" sz="1600" b="1" dirty="0" smtClean="0">
                <a:solidFill>
                  <a:srgbClr val="0070C0"/>
                </a:solidFill>
                <a:latin typeface="Calibri" panose="020F0502020204030204" charset="0"/>
                <a:ea typeface="+mj-lt"/>
                <a:cs typeface="Calibri" panose="020F0502020204030204" charset="0"/>
              </a:rPr>
              <a:t>Contributor-oriented</a:t>
            </a:r>
            <a:endParaRPr lang="en-US" altLang="zh-CN" sz="1600" b="1" dirty="0">
              <a:solidFill>
                <a:srgbClr val="0070C0"/>
              </a:solidFill>
              <a:latin typeface="Calibri" panose="020F0502020204030204" charset="0"/>
              <a:ea typeface="+mj-lt"/>
              <a:cs typeface="Calibri" panose="020F0502020204030204" charset="0"/>
            </a:endParaRPr>
          </a:p>
          <a:p>
            <a:pPr marL="0" indent="0" fontAlgn="auto">
              <a:lnSpc>
                <a:spcPct val="150000"/>
              </a:lnSpc>
              <a:spcBef>
                <a:spcPts val="0"/>
              </a:spcBef>
              <a:buNone/>
            </a:pPr>
            <a:r>
              <a:rPr lang="en-US" altLang="zh-CN" sz="1600" dirty="0" smtClean="0">
                <a:latin typeface="Calibri" panose="020F0502020204030204" charset="0"/>
                <a:ea typeface="+mj-lt"/>
                <a:cs typeface="Calibri" panose="020F0502020204030204" charset="0"/>
              </a:rPr>
              <a:t>Strive to optimize our company’s various management and incentive systems, so that contributors who can better serve customers and continuously improve the company’s capabilities can receive better respect and welfare benefits.</a:t>
            </a:r>
            <a:endParaRPr lang="en-US" altLang="zh-CN" sz="1600" dirty="0" smtClean="0">
              <a:latin typeface="Calibri" panose="020F0502020204030204" charset="0"/>
              <a:ea typeface="+mj-lt"/>
              <a:cs typeface="Calibri" panose="020F0502020204030204" charset="0"/>
            </a:endParaRPr>
          </a:p>
          <a:p>
            <a:pPr marL="0" indent="0" fontAlgn="auto">
              <a:lnSpc>
                <a:spcPct val="100000"/>
              </a:lnSpc>
              <a:spcBef>
                <a:spcPts val="0"/>
              </a:spcBef>
              <a:buNone/>
            </a:pPr>
            <a:endParaRPr lang="en-US" altLang="zh-CN" sz="1600" dirty="0">
              <a:latin typeface="+mj-lt"/>
              <a:ea typeface="+mj-lt"/>
              <a:cs typeface="Verdana" panose="020B0604030504040204" charset="0"/>
            </a:endParaRPr>
          </a:p>
          <a:p>
            <a:pPr marL="0" fontAlgn="auto">
              <a:lnSpc>
                <a:spcPct val="150000"/>
              </a:lnSpc>
              <a:spcBef>
                <a:spcPts val="0"/>
              </a:spcBef>
            </a:pPr>
            <a:r>
              <a:rPr lang="en-US" altLang="zh-CN" sz="1600" b="1" dirty="0" smtClean="0">
                <a:solidFill>
                  <a:srgbClr val="0070C0"/>
                </a:solidFill>
                <a:latin typeface="Calibri" panose="020F0502020204030204" charset="0"/>
                <a:ea typeface="+mj-lt"/>
                <a:cs typeface="Calibri" panose="020F0502020204030204" charset="0"/>
              </a:rPr>
              <a:t>Always try our best</a:t>
            </a:r>
            <a:endParaRPr lang="en-US" altLang="zh-CN" sz="1600" b="1" dirty="0">
              <a:solidFill>
                <a:srgbClr val="0070C0"/>
              </a:solidFill>
              <a:latin typeface="Calibri" panose="020F0502020204030204" charset="0"/>
              <a:ea typeface="+mj-lt"/>
              <a:cs typeface="Calibri" panose="020F0502020204030204" charset="0"/>
            </a:endParaRPr>
          </a:p>
          <a:p>
            <a:pPr marL="0" indent="0" fontAlgn="auto">
              <a:lnSpc>
                <a:spcPct val="150000"/>
              </a:lnSpc>
              <a:spcBef>
                <a:spcPts val="0"/>
              </a:spcBef>
              <a:buNone/>
            </a:pPr>
            <a:r>
              <a:rPr lang="en-US" altLang="zh-CN" sz="1600" dirty="0" smtClean="0">
                <a:latin typeface="Calibri" panose="020F0502020204030204" charset="0"/>
                <a:ea typeface="+mj-lt"/>
                <a:cs typeface="Calibri" panose="020F0502020204030204" charset="0"/>
              </a:rPr>
              <a:t>We always try our best to serve every customer anytime.</a:t>
            </a:r>
            <a:endParaRPr lang="en-US" altLang="zh-CN" sz="1600" dirty="0" smtClean="0">
              <a:latin typeface="Calibri" panose="020F0502020204030204" charset="0"/>
              <a:ea typeface="+mj-lt"/>
              <a:cs typeface="Calibri" panose="020F0502020204030204" charset="0"/>
            </a:endParaRPr>
          </a:p>
        </p:txBody>
      </p:sp>
      <p:sp>
        <p:nvSpPr>
          <p:cNvPr id="21" name="矩形 20"/>
          <p:cNvSpPr/>
          <p:nvPr/>
        </p:nvSpPr>
        <p:spPr>
          <a:xfrm>
            <a:off x="899795" y="1500505"/>
            <a:ext cx="213995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866775" y="1221740"/>
            <a:ext cx="217297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Our core values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p:cNvSpPr/>
          <p:nvPr/>
        </p:nvSpPr>
        <p:spPr>
          <a:xfrm>
            <a:off x="899795" y="1500505"/>
            <a:ext cx="322072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866775" y="1221740"/>
            <a:ext cx="330708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Company Developments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graphicFrame>
        <p:nvGraphicFramePr>
          <p:cNvPr id="31" name="图表 30"/>
          <p:cNvGraphicFramePr/>
          <p:nvPr/>
        </p:nvGraphicFramePr>
        <p:xfrm>
          <a:off x="1436370" y="1977390"/>
          <a:ext cx="4003040" cy="291465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34" name="图表 33"/>
          <p:cNvGraphicFramePr/>
          <p:nvPr/>
        </p:nvGraphicFramePr>
        <p:xfrm>
          <a:off x="6797040" y="1979930"/>
          <a:ext cx="3949700" cy="2915920"/>
        </p:xfrm>
        <a:graphic>
          <a:graphicData uri="http://schemas.openxmlformats.org/drawingml/2006/chart">
            <c:chart xmlns:c="http://schemas.openxmlformats.org/drawingml/2006/chart" xmlns:r="http://schemas.openxmlformats.org/officeDocument/2006/relationships" r:id="rId2"/>
          </a:graphicData>
        </a:graphic>
      </p:graphicFrame>
      <p:sp>
        <p:nvSpPr>
          <p:cNvPr id="38" name="右箭头 37"/>
          <p:cNvSpPr/>
          <p:nvPr/>
        </p:nvSpPr>
        <p:spPr>
          <a:xfrm>
            <a:off x="1053465" y="5548630"/>
            <a:ext cx="10039985" cy="157480"/>
          </a:xfrm>
          <a:prstGeom prst="rightArrow">
            <a:avLst>
              <a:gd name="adj1" fmla="val 0"/>
              <a:gd name="adj2" fmla="val 446774"/>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39" name="流程图: 合并 38"/>
          <p:cNvSpPr/>
          <p:nvPr/>
        </p:nvSpPr>
        <p:spPr>
          <a:xfrm flipV="1">
            <a:off x="1317308" y="5568950"/>
            <a:ext cx="144462" cy="288925"/>
          </a:xfrm>
          <a:prstGeom prst="flowChartMerge">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40" name="文本框 39"/>
          <p:cNvSpPr txBox="1"/>
          <p:nvPr/>
        </p:nvSpPr>
        <p:spPr>
          <a:xfrm>
            <a:off x="956945" y="5918200"/>
            <a:ext cx="878840" cy="245110"/>
          </a:xfrm>
          <a:prstGeom prst="rect">
            <a:avLst/>
          </a:prstGeom>
          <a:noFill/>
          <a:ln w="9525">
            <a:noFill/>
          </a:ln>
        </p:spPr>
        <p:txBody>
          <a:bodyPr wrap="square" anchor="t" anchorCtr="0">
            <a:spAutoFit/>
          </a:bodyPr>
          <a:p>
            <a:r>
              <a:rPr lang="zh-CN" altLang="en-US" sz="1000" b="1" dirty="0">
                <a:latin typeface="Calibri" panose="020F0502020204030204" charset="0"/>
                <a:ea typeface="宋体" panose="02010600030101010101" pitchFamily="2" charset="-122"/>
                <a:cs typeface="Calibri" panose="020F0502020204030204" charset="0"/>
              </a:rPr>
              <a:t>Foundation</a:t>
            </a:r>
            <a:endParaRPr lang="zh-CN" altLang="en-US" sz="1000" b="1" dirty="0">
              <a:latin typeface="Calibri" panose="020F0502020204030204" charset="0"/>
              <a:ea typeface="宋体" panose="02010600030101010101" pitchFamily="2" charset="-122"/>
              <a:cs typeface="Calibri" panose="020F0502020204030204" charset="0"/>
            </a:endParaRPr>
          </a:p>
        </p:txBody>
      </p:sp>
      <p:sp>
        <p:nvSpPr>
          <p:cNvPr id="41" name="文本框 40"/>
          <p:cNvSpPr txBox="1"/>
          <p:nvPr/>
        </p:nvSpPr>
        <p:spPr>
          <a:xfrm>
            <a:off x="1145858" y="5208588"/>
            <a:ext cx="492760" cy="275590"/>
          </a:xfrm>
          <a:prstGeom prst="rect">
            <a:avLst/>
          </a:prstGeom>
          <a:noFill/>
          <a:ln w="9525">
            <a:noFill/>
          </a:ln>
        </p:spPr>
        <p:txBody>
          <a:bodyPr wrap="none" anchor="t" anchorCtr="0">
            <a:spAutoFit/>
          </a:bodyPr>
          <a:p>
            <a:r>
              <a:rPr lang="en-US" altLang="zh-CN" sz="1200" dirty="0">
                <a:latin typeface="Calibri" panose="020F0502020204030204" charset="0"/>
                <a:ea typeface="宋体" panose="02010600030101010101" pitchFamily="2" charset="-122"/>
                <a:cs typeface="Calibri" panose="020F0502020204030204" charset="0"/>
              </a:rPr>
              <a:t>2003</a:t>
            </a:r>
            <a:endParaRPr lang="en-US" altLang="zh-CN" sz="1200" dirty="0">
              <a:latin typeface="Calibri" panose="020F0502020204030204" charset="0"/>
              <a:ea typeface="宋体" panose="02010600030101010101" pitchFamily="2" charset="-122"/>
              <a:cs typeface="Calibri" panose="020F0502020204030204" charset="0"/>
            </a:endParaRPr>
          </a:p>
        </p:txBody>
      </p:sp>
      <p:sp>
        <p:nvSpPr>
          <p:cNvPr id="42" name="流程图: 合并 41"/>
          <p:cNvSpPr/>
          <p:nvPr/>
        </p:nvSpPr>
        <p:spPr>
          <a:xfrm flipV="1">
            <a:off x="2197418" y="5568950"/>
            <a:ext cx="142875" cy="288925"/>
          </a:xfrm>
          <a:prstGeom prst="flowChartMerge">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43" name="流程图: 合并 42"/>
          <p:cNvSpPr/>
          <p:nvPr/>
        </p:nvSpPr>
        <p:spPr>
          <a:xfrm flipV="1">
            <a:off x="3524885" y="5568950"/>
            <a:ext cx="144463" cy="287338"/>
          </a:xfrm>
          <a:prstGeom prst="flowChartMerge">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44" name="流程图: 合并 43"/>
          <p:cNvSpPr/>
          <p:nvPr/>
        </p:nvSpPr>
        <p:spPr>
          <a:xfrm flipV="1">
            <a:off x="4971733" y="5568950"/>
            <a:ext cx="144462" cy="288925"/>
          </a:xfrm>
          <a:prstGeom prst="flowChartMerge">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45" name="流程图: 合并 44"/>
          <p:cNvSpPr/>
          <p:nvPr/>
        </p:nvSpPr>
        <p:spPr>
          <a:xfrm flipV="1">
            <a:off x="9612948" y="5568950"/>
            <a:ext cx="142875" cy="288925"/>
          </a:xfrm>
          <a:prstGeom prst="flowChartMerge">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46" name="文本框 45"/>
          <p:cNvSpPr txBox="1"/>
          <p:nvPr/>
        </p:nvSpPr>
        <p:spPr>
          <a:xfrm>
            <a:off x="4782820" y="5208588"/>
            <a:ext cx="520700" cy="274637"/>
          </a:xfrm>
          <a:prstGeom prst="rect">
            <a:avLst/>
          </a:prstGeom>
          <a:noFill/>
          <a:ln w="9525">
            <a:noFill/>
          </a:ln>
        </p:spPr>
        <p:txBody>
          <a:bodyPr wrap="none" anchor="t" anchorCtr="0">
            <a:spAutoFit/>
          </a:bodyPr>
          <a:p>
            <a:r>
              <a:rPr lang="zh-CN" altLang="en-US" sz="1200" dirty="0">
                <a:latin typeface="Calibri" panose="020F0502020204030204" charset="0"/>
                <a:ea typeface="宋体" panose="02010600030101010101" pitchFamily="2" charset="-122"/>
                <a:cs typeface="Calibri" panose="020F0502020204030204" charset="0"/>
              </a:rPr>
              <a:t>2013</a:t>
            </a:r>
            <a:endParaRPr lang="zh-CN" altLang="en-US" sz="1200" dirty="0">
              <a:latin typeface="Calibri" panose="020F0502020204030204" charset="0"/>
              <a:ea typeface="宋体" panose="02010600030101010101" pitchFamily="2" charset="-122"/>
              <a:cs typeface="Calibri" panose="020F0502020204030204" charset="0"/>
            </a:endParaRPr>
          </a:p>
        </p:txBody>
      </p:sp>
      <p:sp>
        <p:nvSpPr>
          <p:cNvPr id="47" name="文本框 46"/>
          <p:cNvSpPr txBox="1"/>
          <p:nvPr/>
        </p:nvSpPr>
        <p:spPr>
          <a:xfrm>
            <a:off x="6010593" y="5208588"/>
            <a:ext cx="519112" cy="274637"/>
          </a:xfrm>
          <a:prstGeom prst="rect">
            <a:avLst/>
          </a:prstGeom>
          <a:noFill/>
          <a:ln w="9525">
            <a:noFill/>
          </a:ln>
        </p:spPr>
        <p:txBody>
          <a:bodyPr wrap="none" anchor="t" anchorCtr="0">
            <a:spAutoFit/>
          </a:bodyPr>
          <a:p>
            <a:r>
              <a:rPr lang="zh-CN" altLang="en-US" sz="1200" dirty="0">
                <a:latin typeface="Calibri" panose="020F0502020204030204" charset="0"/>
                <a:ea typeface="宋体" panose="02010600030101010101" pitchFamily="2" charset="-122"/>
                <a:cs typeface="Calibri" panose="020F0502020204030204" charset="0"/>
              </a:rPr>
              <a:t>2016</a:t>
            </a:r>
            <a:endParaRPr lang="zh-CN" altLang="en-US" sz="1200" dirty="0">
              <a:latin typeface="Calibri" panose="020F0502020204030204" charset="0"/>
              <a:ea typeface="宋体" panose="02010600030101010101" pitchFamily="2" charset="-122"/>
              <a:cs typeface="Calibri" panose="020F0502020204030204" charset="0"/>
            </a:endParaRPr>
          </a:p>
        </p:txBody>
      </p:sp>
      <p:sp>
        <p:nvSpPr>
          <p:cNvPr id="48" name="文本框 47"/>
          <p:cNvSpPr txBox="1"/>
          <p:nvPr/>
        </p:nvSpPr>
        <p:spPr>
          <a:xfrm>
            <a:off x="9387523" y="5208588"/>
            <a:ext cx="604837" cy="274637"/>
          </a:xfrm>
          <a:prstGeom prst="rect">
            <a:avLst/>
          </a:prstGeom>
          <a:noFill/>
          <a:ln w="9525">
            <a:noFill/>
          </a:ln>
        </p:spPr>
        <p:txBody>
          <a:bodyPr wrap="none" anchor="t" anchorCtr="0">
            <a:spAutoFit/>
          </a:bodyPr>
          <a:p>
            <a:r>
              <a:rPr lang="zh-CN" altLang="en-US" sz="1200" dirty="0">
                <a:latin typeface="Calibri" panose="020F0502020204030204" charset="0"/>
                <a:ea typeface="宋体" panose="02010600030101010101" pitchFamily="2" charset="-122"/>
                <a:cs typeface="Calibri" panose="020F0502020204030204" charset="0"/>
              </a:rPr>
              <a:t>Today</a:t>
            </a:r>
            <a:endParaRPr lang="zh-CN" altLang="en-US" sz="1200" dirty="0">
              <a:latin typeface="Calibri" panose="020F0502020204030204" charset="0"/>
              <a:ea typeface="宋体" panose="02010600030101010101" pitchFamily="2" charset="-122"/>
              <a:cs typeface="Calibri" panose="020F0502020204030204" charset="0"/>
            </a:endParaRPr>
          </a:p>
        </p:txBody>
      </p:sp>
      <p:sp>
        <p:nvSpPr>
          <p:cNvPr id="49" name="文本框 48"/>
          <p:cNvSpPr txBox="1"/>
          <p:nvPr/>
        </p:nvSpPr>
        <p:spPr>
          <a:xfrm>
            <a:off x="2009299" y="5208588"/>
            <a:ext cx="519112" cy="274637"/>
          </a:xfrm>
          <a:prstGeom prst="rect">
            <a:avLst/>
          </a:prstGeom>
          <a:noFill/>
          <a:ln w="9525">
            <a:noFill/>
          </a:ln>
        </p:spPr>
        <p:txBody>
          <a:bodyPr wrap="none" anchor="t" anchorCtr="0">
            <a:spAutoFit/>
          </a:bodyPr>
          <a:p>
            <a:r>
              <a:rPr lang="zh-CN" altLang="en-US" sz="1200" dirty="0">
                <a:latin typeface="Calibri" panose="020F0502020204030204" charset="0"/>
                <a:ea typeface="宋体" panose="02010600030101010101" pitchFamily="2" charset="-122"/>
                <a:cs typeface="Calibri" panose="020F0502020204030204" charset="0"/>
              </a:rPr>
              <a:t>2004</a:t>
            </a:r>
            <a:endParaRPr lang="zh-CN" altLang="en-US" sz="1200" dirty="0">
              <a:latin typeface="Calibri" panose="020F0502020204030204" charset="0"/>
              <a:ea typeface="宋体" panose="02010600030101010101" pitchFamily="2" charset="-122"/>
              <a:cs typeface="Calibri" panose="020F0502020204030204" charset="0"/>
            </a:endParaRPr>
          </a:p>
        </p:txBody>
      </p:sp>
      <p:sp>
        <p:nvSpPr>
          <p:cNvPr id="50" name="文本框 49"/>
          <p:cNvSpPr txBox="1"/>
          <p:nvPr/>
        </p:nvSpPr>
        <p:spPr>
          <a:xfrm>
            <a:off x="3335973" y="5208588"/>
            <a:ext cx="519112" cy="274637"/>
          </a:xfrm>
          <a:prstGeom prst="rect">
            <a:avLst/>
          </a:prstGeom>
          <a:noFill/>
          <a:ln w="9525">
            <a:noFill/>
          </a:ln>
        </p:spPr>
        <p:txBody>
          <a:bodyPr wrap="none" anchor="t" anchorCtr="0">
            <a:spAutoFit/>
          </a:bodyPr>
          <a:p>
            <a:r>
              <a:rPr lang="zh-CN" altLang="en-US" sz="1200" dirty="0">
                <a:latin typeface="Calibri" panose="020F0502020204030204" charset="0"/>
                <a:ea typeface="宋体" panose="02010600030101010101" pitchFamily="2" charset="-122"/>
                <a:cs typeface="Calibri" panose="020F0502020204030204" charset="0"/>
              </a:rPr>
              <a:t>2006</a:t>
            </a:r>
            <a:endParaRPr lang="zh-CN" altLang="en-US" sz="1200" dirty="0">
              <a:latin typeface="Calibri" panose="020F0502020204030204" charset="0"/>
              <a:ea typeface="宋体" panose="02010600030101010101" pitchFamily="2" charset="-122"/>
              <a:cs typeface="Calibri" panose="020F0502020204030204" charset="0"/>
            </a:endParaRPr>
          </a:p>
        </p:txBody>
      </p:sp>
      <p:sp>
        <p:nvSpPr>
          <p:cNvPr id="51" name="文本框 50"/>
          <p:cNvSpPr txBox="1"/>
          <p:nvPr/>
        </p:nvSpPr>
        <p:spPr>
          <a:xfrm>
            <a:off x="1958340" y="5918200"/>
            <a:ext cx="620395" cy="245110"/>
          </a:xfrm>
          <a:prstGeom prst="rect">
            <a:avLst/>
          </a:prstGeom>
          <a:noFill/>
          <a:ln w="9525">
            <a:noFill/>
          </a:ln>
        </p:spPr>
        <p:txBody>
          <a:bodyPr wrap="square" anchor="t" anchorCtr="0">
            <a:spAutoFit/>
          </a:bodyPr>
          <a:p>
            <a:r>
              <a:rPr lang="zh-CN" altLang="en-US" sz="1000" b="1" dirty="0">
                <a:latin typeface="Calibri" panose="020F0502020204030204" charset="0"/>
                <a:ea typeface="宋体" panose="02010600030101010101" pitchFamily="2" charset="-122"/>
                <a:cs typeface="Calibri" panose="020F0502020204030204" charset="0"/>
              </a:rPr>
              <a:t>ISO9001</a:t>
            </a:r>
            <a:endParaRPr lang="zh-CN" altLang="en-US" sz="1000" b="1" dirty="0">
              <a:latin typeface="Calibri" panose="020F0502020204030204" charset="0"/>
              <a:ea typeface="宋体" panose="02010600030101010101" pitchFamily="2" charset="-122"/>
              <a:cs typeface="Calibri" panose="020F0502020204030204" charset="0"/>
            </a:endParaRPr>
          </a:p>
        </p:txBody>
      </p:sp>
      <p:sp>
        <p:nvSpPr>
          <p:cNvPr id="52" name="文本框 51"/>
          <p:cNvSpPr txBox="1"/>
          <p:nvPr/>
        </p:nvSpPr>
        <p:spPr>
          <a:xfrm>
            <a:off x="2832735" y="5918200"/>
            <a:ext cx="1528445" cy="245110"/>
          </a:xfrm>
          <a:prstGeom prst="rect">
            <a:avLst/>
          </a:prstGeom>
          <a:noFill/>
          <a:ln w="9525">
            <a:noFill/>
          </a:ln>
        </p:spPr>
        <p:txBody>
          <a:bodyPr wrap="square" anchor="t" anchorCtr="0">
            <a:spAutoFit/>
          </a:bodyPr>
          <a:p>
            <a:pPr algn="ctr"/>
            <a:r>
              <a:rPr lang="zh-CN" altLang="en-US" sz="1000" b="1" dirty="0">
                <a:latin typeface="Calibri" panose="020F0502020204030204" charset="0"/>
                <a:ea typeface="宋体" panose="02010600030101010101" pitchFamily="2" charset="-122"/>
                <a:cs typeface="Calibri" panose="020F0502020204030204" charset="0"/>
              </a:rPr>
              <a:t>Auto assembly with CCD</a:t>
            </a:r>
            <a:endParaRPr lang="zh-CN" altLang="en-US" sz="1000" b="1" dirty="0">
              <a:latin typeface="Calibri" panose="020F0502020204030204" charset="0"/>
              <a:ea typeface="宋体" panose="02010600030101010101" pitchFamily="2" charset="-122"/>
              <a:cs typeface="Calibri" panose="020F0502020204030204" charset="0"/>
            </a:endParaRPr>
          </a:p>
        </p:txBody>
      </p:sp>
      <p:sp>
        <p:nvSpPr>
          <p:cNvPr id="53" name="文本框 52"/>
          <p:cNvSpPr txBox="1"/>
          <p:nvPr/>
        </p:nvSpPr>
        <p:spPr>
          <a:xfrm>
            <a:off x="4684395" y="5918200"/>
            <a:ext cx="755015" cy="245110"/>
          </a:xfrm>
          <a:prstGeom prst="rect">
            <a:avLst/>
          </a:prstGeom>
          <a:noFill/>
          <a:ln w="9525">
            <a:noFill/>
          </a:ln>
        </p:spPr>
        <p:txBody>
          <a:bodyPr wrap="square" anchor="t" anchorCtr="0">
            <a:spAutoFit/>
          </a:bodyPr>
          <a:p>
            <a:r>
              <a:rPr lang="zh-CN" altLang="en-US" sz="1000" b="1" dirty="0">
                <a:latin typeface="Calibri" panose="020F0502020204030204" charset="0"/>
                <a:ea typeface="宋体" panose="02010600030101010101" pitchFamily="2" charset="-122"/>
                <a:cs typeface="Calibri" panose="020F0502020204030204" charset="0"/>
              </a:rPr>
              <a:t>ISO14001</a:t>
            </a:r>
            <a:endParaRPr lang="zh-CN" altLang="en-US" sz="1000" b="1" dirty="0">
              <a:latin typeface="Calibri" panose="020F0502020204030204" charset="0"/>
              <a:ea typeface="宋体" panose="02010600030101010101" pitchFamily="2" charset="-122"/>
              <a:cs typeface="Calibri" panose="020F0502020204030204" charset="0"/>
            </a:endParaRPr>
          </a:p>
        </p:txBody>
      </p:sp>
      <p:sp>
        <p:nvSpPr>
          <p:cNvPr id="54" name="流程图: 合并 53"/>
          <p:cNvSpPr/>
          <p:nvPr/>
        </p:nvSpPr>
        <p:spPr>
          <a:xfrm flipV="1">
            <a:off x="6194743" y="5568950"/>
            <a:ext cx="144462" cy="288925"/>
          </a:xfrm>
          <a:prstGeom prst="flowChartMerge">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55" name="文本框 54"/>
          <p:cNvSpPr txBox="1"/>
          <p:nvPr/>
        </p:nvSpPr>
        <p:spPr>
          <a:xfrm>
            <a:off x="5906135" y="5918200"/>
            <a:ext cx="786130" cy="245110"/>
          </a:xfrm>
          <a:prstGeom prst="rect">
            <a:avLst/>
          </a:prstGeom>
          <a:noFill/>
          <a:ln w="9525">
            <a:noFill/>
          </a:ln>
        </p:spPr>
        <p:txBody>
          <a:bodyPr wrap="square" anchor="t" anchorCtr="0">
            <a:spAutoFit/>
          </a:bodyPr>
          <a:p>
            <a:r>
              <a:rPr lang="zh-CN" altLang="en-US" sz="1000" b="1" dirty="0">
                <a:latin typeface="Calibri" panose="020F0502020204030204" charset="0"/>
                <a:ea typeface="宋体" panose="02010600030101010101" pitchFamily="2" charset="-122"/>
                <a:cs typeface="Calibri" panose="020F0502020204030204" charset="0"/>
              </a:rPr>
              <a:t>IATF16949</a:t>
            </a:r>
            <a:endParaRPr lang="zh-CN" altLang="en-US" sz="1000" b="1" dirty="0">
              <a:latin typeface="Calibri" panose="020F0502020204030204" charset="0"/>
              <a:ea typeface="宋体" panose="02010600030101010101" pitchFamily="2" charset="-122"/>
              <a:cs typeface="Calibri" panose="020F0502020204030204" charset="0"/>
            </a:endParaRPr>
          </a:p>
        </p:txBody>
      </p:sp>
      <p:sp>
        <p:nvSpPr>
          <p:cNvPr id="56" name="文本框 55"/>
          <p:cNvSpPr txBox="1"/>
          <p:nvPr/>
        </p:nvSpPr>
        <p:spPr>
          <a:xfrm>
            <a:off x="8963660" y="5918200"/>
            <a:ext cx="1711960" cy="245110"/>
          </a:xfrm>
          <a:prstGeom prst="rect">
            <a:avLst/>
          </a:prstGeom>
          <a:noFill/>
          <a:ln w="9525">
            <a:noFill/>
          </a:ln>
        </p:spPr>
        <p:txBody>
          <a:bodyPr wrap="square" anchor="t" anchorCtr="0">
            <a:spAutoFit/>
          </a:bodyPr>
          <a:p>
            <a:r>
              <a:rPr lang="zh-CN" altLang="en-US" sz="1000" b="1" dirty="0">
                <a:latin typeface="Calibri" panose="020F0502020204030204" charset="0"/>
                <a:ea typeface="宋体" panose="02010600030101010101" pitchFamily="2" charset="-122"/>
                <a:cs typeface="Calibri" panose="020F0502020204030204" charset="0"/>
              </a:rPr>
              <a:t>1</a:t>
            </a:r>
            <a:r>
              <a:rPr lang="en-US" altLang="zh-CN" sz="1000" b="1" dirty="0">
                <a:latin typeface="Calibri" panose="020F0502020204030204" charset="0"/>
                <a:ea typeface="宋体" panose="02010600030101010101" pitchFamily="2" charset="-122"/>
                <a:cs typeface="Calibri" panose="020F0502020204030204" charset="0"/>
              </a:rPr>
              <a:t>8</a:t>
            </a:r>
            <a:r>
              <a:rPr lang="zh-CN" altLang="en-US" sz="1000" b="1" dirty="0">
                <a:latin typeface="Calibri" panose="020F0502020204030204" charset="0"/>
                <a:ea typeface="宋体" panose="02010600030101010101" pitchFamily="2" charset="-122"/>
                <a:cs typeface="Calibri" panose="020F0502020204030204" charset="0"/>
              </a:rPr>
              <a:t>0 employees, 11000 ㎡</a:t>
            </a:r>
            <a:endParaRPr lang="zh-CN" altLang="en-US" sz="1000" b="1" dirty="0">
              <a:latin typeface="Calibri" panose="020F0502020204030204" charset="0"/>
              <a:ea typeface="宋体" panose="02010600030101010101" pitchFamily="2" charset="-122"/>
              <a:cs typeface="Calibri" panose="020F0502020204030204" charset="0"/>
            </a:endParaRPr>
          </a:p>
        </p:txBody>
      </p:sp>
      <p:sp>
        <p:nvSpPr>
          <p:cNvPr id="2" name="文本框 1"/>
          <p:cNvSpPr txBox="1"/>
          <p:nvPr/>
        </p:nvSpPr>
        <p:spPr>
          <a:xfrm>
            <a:off x="8203883" y="5208588"/>
            <a:ext cx="492760" cy="275590"/>
          </a:xfrm>
          <a:prstGeom prst="rect">
            <a:avLst/>
          </a:prstGeom>
          <a:noFill/>
          <a:ln w="9525">
            <a:noFill/>
          </a:ln>
        </p:spPr>
        <p:txBody>
          <a:bodyPr wrap="none" anchor="t" anchorCtr="0">
            <a:spAutoFit/>
          </a:bodyPr>
          <a:p>
            <a:r>
              <a:rPr lang="zh-CN" altLang="en-US" sz="1200" dirty="0">
                <a:latin typeface="Calibri" panose="020F0502020204030204" charset="0"/>
                <a:ea typeface="宋体" panose="02010600030101010101" pitchFamily="2" charset="-122"/>
                <a:cs typeface="Calibri" panose="020F0502020204030204" charset="0"/>
              </a:rPr>
              <a:t>20</a:t>
            </a:r>
            <a:r>
              <a:rPr lang="en-US" altLang="zh-CN" sz="1200" dirty="0">
                <a:latin typeface="Calibri" panose="020F0502020204030204" charset="0"/>
                <a:ea typeface="宋体" panose="02010600030101010101" pitchFamily="2" charset="-122"/>
                <a:cs typeface="Calibri" panose="020F0502020204030204" charset="0"/>
              </a:rPr>
              <a:t>24</a:t>
            </a:r>
            <a:endParaRPr lang="en-US" altLang="zh-CN" sz="1200" dirty="0">
              <a:latin typeface="Calibri" panose="020F0502020204030204" charset="0"/>
              <a:ea typeface="宋体" panose="02010600030101010101" pitchFamily="2" charset="-122"/>
              <a:cs typeface="Calibri" panose="020F0502020204030204" charset="0"/>
            </a:endParaRPr>
          </a:p>
        </p:txBody>
      </p:sp>
      <p:sp>
        <p:nvSpPr>
          <p:cNvPr id="3" name="流程图: 合并 2"/>
          <p:cNvSpPr/>
          <p:nvPr/>
        </p:nvSpPr>
        <p:spPr>
          <a:xfrm flipV="1">
            <a:off x="8375333" y="5568950"/>
            <a:ext cx="144462" cy="288925"/>
          </a:xfrm>
          <a:prstGeom prst="flowChartMerge">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4" name="文本框 3"/>
          <p:cNvSpPr txBox="1"/>
          <p:nvPr/>
        </p:nvSpPr>
        <p:spPr>
          <a:xfrm>
            <a:off x="8086725" y="5918200"/>
            <a:ext cx="786130" cy="245110"/>
          </a:xfrm>
          <a:prstGeom prst="rect">
            <a:avLst/>
          </a:prstGeom>
          <a:noFill/>
          <a:ln w="9525">
            <a:noFill/>
          </a:ln>
        </p:spPr>
        <p:txBody>
          <a:bodyPr wrap="square" anchor="t" anchorCtr="0">
            <a:spAutoFit/>
          </a:bodyPr>
          <a:p>
            <a:r>
              <a:rPr lang="en-US" altLang="zh-CN" sz="1000" b="1" dirty="0">
                <a:latin typeface="Calibri" panose="020F0502020204030204" charset="0"/>
                <a:ea typeface="宋体" panose="02010600030101010101" pitchFamily="2" charset="-122"/>
                <a:cs typeface="Calibri" panose="020F0502020204030204" charset="0"/>
              </a:rPr>
              <a:t>ISO13485</a:t>
            </a:r>
            <a:endParaRPr lang="en-US" altLang="zh-CN" sz="1000" b="1" dirty="0">
              <a:latin typeface="Calibri" panose="020F0502020204030204" charset="0"/>
              <a:ea typeface="宋体" panose="02010600030101010101" pitchFamily="2" charset="-122"/>
              <a:cs typeface="Calibri" panose="020F0502020204030204" charset="0"/>
            </a:endParaRPr>
          </a:p>
        </p:txBody>
      </p:sp>
      <p:sp>
        <p:nvSpPr>
          <p:cNvPr id="5" name="文本框 4"/>
          <p:cNvSpPr txBox="1"/>
          <p:nvPr/>
        </p:nvSpPr>
        <p:spPr>
          <a:xfrm>
            <a:off x="7161848" y="5208588"/>
            <a:ext cx="492760" cy="275590"/>
          </a:xfrm>
          <a:prstGeom prst="rect">
            <a:avLst/>
          </a:prstGeom>
          <a:noFill/>
          <a:ln w="9525">
            <a:noFill/>
          </a:ln>
        </p:spPr>
        <p:txBody>
          <a:bodyPr wrap="none" anchor="t" anchorCtr="0">
            <a:spAutoFit/>
          </a:bodyPr>
          <a:p>
            <a:r>
              <a:rPr lang="zh-CN" altLang="en-US" sz="1200" dirty="0">
                <a:latin typeface="Calibri" panose="020F0502020204030204" charset="0"/>
                <a:ea typeface="宋体" panose="02010600030101010101" pitchFamily="2" charset="-122"/>
                <a:cs typeface="Calibri" panose="020F0502020204030204" charset="0"/>
              </a:rPr>
              <a:t>20</a:t>
            </a:r>
            <a:r>
              <a:rPr lang="en-US" altLang="zh-CN" sz="1200" dirty="0">
                <a:latin typeface="Calibri" panose="020F0502020204030204" charset="0"/>
                <a:ea typeface="宋体" panose="02010600030101010101" pitchFamily="2" charset="-122"/>
                <a:cs typeface="Calibri" panose="020F0502020204030204" charset="0"/>
              </a:rPr>
              <a:t>23</a:t>
            </a:r>
            <a:endParaRPr lang="en-US" altLang="zh-CN" sz="1200" dirty="0">
              <a:latin typeface="Calibri" panose="020F0502020204030204" charset="0"/>
              <a:ea typeface="宋体" panose="02010600030101010101" pitchFamily="2" charset="-122"/>
              <a:cs typeface="Calibri" panose="020F0502020204030204" charset="0"/>
            </a:endParaRPr>
          </a:p>
        </p:txBody>
      </p:sp>
      <p:sp>
        <p:nvSpPr>
          <p:cNvPr id="6" name="流程图: 合并 5"/>
          <p:cNvSpPr/>
          <p:nvPr/>
        </p:nvSpPr>
        <p:spPr>
          <a:xfrm flipV="1">
            <a:off x="7333298" y="5568950"/>
            <a:ext cx="144462" cy="288925"/>
          </a:xfrm>
          <a:prstGeom prst="flowChartMerge">
            <a:avLst/>
          </a:prstGeom>
          <a:solidFill>
            <a:schemeClr val="accent1"/>
          </a:solidFill>
          <a:ln w="9525" cap="flat" cmpd="sng">
            <a:solidFill>
              <a:schemeClr val="tx1"/>
            </a:solidFill>
            <a:prstDash val="solid"/>
            <a:miter/>
            <a:headEnd type="none" w="med" len="med"/>
            <a:tailEnd type="none" w="med" len="med"/>
          </a:ln>
          <a:effectLst>
            <a:prstShdw prst="shdw13" dist="53882" dir="13499999">
              <a:schemeClr val="bg2">
                <a:alpha val="50000"/>
              </a:schemeClr>
            </a:prstShdw>
          </a:effectLst>
        </p:spPr>
        <p:txBody>
          <a:bodyPr anchor="t" anchorCtr="0"/>
          <a:p>
            <a:endParaRPr lang="zh-CN" altLang="en-US">
              <a:latin typeface="Arial" panose="020B0604020202020204" pitchFamily="34" charset="0"/>
              <a:ea typeface="宋体" panose="02010600030101010101" pitchFamily="2" charset="-122"/>
            </a:endParaRPr>
          </a:p>
        </p:txBody>
      </p:sp>
      <p:sp>
        <p:nvSpPr>
          <p:cNvPr id="7" name="文本框 6"/>
          <p:cNvSpPr txBox="1"/>
          <p:nvPr/>
        </p:nvSpPr>
        <p:spPr>
          <a:xfrm>
            <a:off x="7044690" y="5918200"/>
            <a:ext cx="759460" cy="245110"/>
          </a:xfrm>
          <a:prstGeom prst="rect">
            <a:avLst/>
          </a:prstGeom>
          <a:noFill/>
          <a:ln w="9525">
            <a:noFill/>
          </a:ln>
        </p:spPr>
        <p:txBody>
          <a:bodyPr wrap="square" anchor="t" anchorCtr="0">
            <a:spAutoFit/>
          </a:bodyPr>
          <a:p>
            <a:pPr algn="ctr"/>
            <a:r>
              <a:rPr lang="en-US" altLang="zh-CN" sz="1000" b="1" dirty="0">
                <a:latin typeface="Calibri" panose="020F0502020204030204" charset="0"/>
                <a:ea typeface="宋体" panose="02010600030101010101" pitchFamily="2" charset="-122"/>
                <a:cs typeface="Calibri" panose="020F0502020204030204" charset="0"/>
              </a:rPr>
              <a:t>UL/TUV</a:t>
            </a:r>
            <a:endParaRPr lang="en-US" altLang="zh-CN" sz="1000" b="1" dirty="0">
              <a:latin typeface="Calibri" panose="020F0502020204030204" charset="0"/>
              <a:ea typeface="宋体" panose="02010600030101010101" pitchFamily="2" charset="-122"/>
              <a:cs typeface="Calibri" panose="020F050202020403020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p:cNvSpPr/>
          <p:nvPr/>
        </p:nvSpPr>
        <p:spPr>
          <a:xfrm>
            <a:off x="899795" y="1500505"/>
            <a:ext cx="534924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866775" y="1221740"/>
            <a:ext cx="550418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Product Design and Tooling Development</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2" name="文本框 1"/>
          <p:cNvSpPr txBox="1"/>
          <p:nvPr/>
        </p:nvSpPr>
        <p:spPr>
          <a:xfrm>
            <a:off x="899795" y="1915795"/>
            <a:ext cx="9423400" cy="1388745"/>
          </a:xfrm>
          <a:prstGeom prst="rect">
            <a:avLst/>
          </a:prstGeom>
          <a:noFill/>
        </p:spPr>
        <p:txBody>
          <a:bodyPr wrap="square" rtlCol="0">
            <a:noAutofit/>
          </a:bodyPr>
          <a:p>
            <a:pPr indent="-288290" defTabSz="914400" eaLnBrk="0" fontAlgn="auto" hangingPunct="0">
              <a:lnSpc>
                <a:spcPct val="125000"/>
              </a:lnSpc>
              <a:spcBef>
                <a:spcPts val="0"/>
              </a:spcBef>
              <a:buFont typeface="Arial" panose="020B0604020202020204" pitchFamily="34" charset="0"/>
              <a:buChar char="•"/>
              <a:tabLst>
                <a:tab pos="355600" algn="l"/>
              </a:tabLst>
            </a:pPr>
            <a:r>
              <a:rPr lang="en-US" altLang="zh-CN" sz="1600" dirty="0">
                <a:latin typeface="Calibri" panose="020F0502020204030204" charset="0"/>
                <a:ea typeface="微软雅黑" panose="020B0503020204020204" charset="-122"/>
                <a:cs typeface="Calibri" panose="020F0502020204030204" charset="0"/>
                <a:sym typeface="+mn-ea"/>
              </a:rPr>
              <a:t>Have 15 production/tooling engineers who have more than 10 years professional experience. </a:t>
            </a:r>
            <a:endParaRPr lang="en-US" altLang="zh-CN" sz="1600" dirty="0">
              <a:latin typeface="Calibri" panose="020F0502020204030204" charset="0"/>
              <a:ea typeface="微软雅黑" panose="020B0503020204020204" charset="-122"/>
              <a:cs typeface="Calibri" panose="020F0502020204030204" charset="0"/>
            </a:endParaRPr>
          </a:p>
          <a:p>
            <a:pPr indent="-288290" defTabSz="914400" eaLnBrk="0" fontAlgn="auto" hangingPunct="0">
              <a:lnSpc>
                <a:spcPct val="125000"/>
              </a:lnSpc>
              <a:spcBef>
                <a:spcPts val="0"/>
              </a:spcBef>
              <a:buFont typeface="Arial" panose="020B0604020202020204" pitchFamily="34" charset="0"/>
              <a:buChar char="•"/>
              <a:tabLst>
                <a:tab pos="355600" algn="l"/>
              </a:tabLst>
            </a:pPr>
            <a:r>
              <a:rPr lang="en-US" altLang="zh-CN" sz="1600" dirty="0">
                <a:latin typeface="Calibri" panose="020F0502020204030204" charset="0"/>
                <a:ea typeface="微软雅黑" panose="020B0503020204020204" charset="-122"/>
                <a:cs typeface="Calibri" panose="020F0502020204030204" charset="0"/>
                <a:sym typeface="+mn-ea"/>
              </a:rPr>
              <a:t>Develop software - PROE, </a:t>
            </a:r>
            <a:r>
              <a:rPr lang="en-US" altLang="zh-CN" sz="1600" dirty="0">
                <a:latin typeface="Calibri" panose="020F0502020204030204" charset="0"/>
                <a:ea typeface="微软雅黑" panose="020B0503020204020204" charset="-122"/>
                <a:cs typeface="Calibri" panose="020F0502020204030204" charset="0"/>
                <a:sym typeface="+mn-ea"/>
              </a:rPr>
              <a:t>AutoCAD </a:t>
            </a:r>
            <a:endParaRPr lang="en-US" altLang="zh-CN" sz="1600" dirty="0">
              <a:latin typeface="Calibri" panose="020F0502020204030204" charset="0"/>
              <a:ea typeface="微软雅黑" panose="020B0503020204020204" charset="-122"/>
              <a:cs typeface="Calibri" panose="020F0502020204030204" charset="0"/>
            </a:endParaRPr>
          </a:p>
          <a:p>
            <a:pPr indent="-288290" defTabSz="914400" eaLnBrk="0" fontAlgn="auto" hangingPunct="0">
              <a:lnSpc>
                <a:spcPct val="125000"/>
              </a:lnSpc>
              <a:spcBef>
                <a:spcPts val="0"/>
              </a:spcBef>
              <a:buFont typeface="Arial" panose="020B0604020202020204" pitchFamily="34" charset="0"/>
              <a:buChar char="•"/>
              <a:tabLst>
                <a:tab pos="355600" algn="l"/>
              </a:tabLst>
            </a:pPr>
            <a:r>
              <a:rPr lang="en-US" altLang="zh-CN" sz="1600" dirty="0">
                <a:latin typeface="Calibri" panose="020F0502020204030204" charset="0"/>
                <a:ea typeface="微软雅黑" panose="020B0503020204020204" charset="-122"/>
                <a:cs typeface="Calibri" panose="020F0502020204030204" charset="0"/>
                <a:sym typeface="+mn-ea"/>
              </a:rPr>
              <a:t>Process Validation Tool -APQP, PPAP, FMEA, SPC, </a:t>
            </a:r>
            <a:r>
              <a:rPr lang="en-US" altLang="zh-CN" sz="1600" dirty="0">
                <a:latin typeface="Calibri" panose="020F0502020204030204" charset="0"/>
                <a:ea typeface="微软雅黑" panose="020B0503020204020204" charset="-122"/>
                <a:cs typeface="Calibri" panose="020F0502020204030204" charset="0"/>
                <a:sym typeface="+mn-ea"/>
              </a:rPr>
              <a:t>MSA</a:t>
            </a:r>
            <a:endParaRPr lang="en-US" altLang="zh-CN" sz="1600" dirty="0">
              <a:latin typeface="Calibri" panose="020F0502020204030204" charset="0"/>
              <a:ea typeface="微软雅黑" panose="020B0503020204020204" charset="-122"/>
              <a:cs typeface="Calibri" panose="020F0502020204030204" charset="0"/>
            </a:endParaRPr>
          </a:p>
          <a:p>
            <a:pPr indent="-288290" defTabSz="914400" eaLnBrk="0" fontAlgn="auto" hangingPunct="0">
              <a:lnSpc>
                <a:spcPct val="125000"/>
              </a:lnSpc>
              <a:spcBef>
                <a:spcPts val="0"/>
              </a:spcBef>
              <a:buFont typeface="Arial" panose="020B0604020202020204" pitchFamily="34" charset="0"/>
              <a:buChar char="•"/>
              <a:tabLst>
                <a:tab pos="355600" algn="l"/>
              </a:tabLst>
            </a:pPr>
            <a:r>
              <a:rPr lang="en-US" altLang="zh-CN" sz="1600" dirty="0">
                <a:latin typeface="Calibri" panose="020F0502020204030204" charset="0"/>
                <a:ea typeface="微软雅黑" panose="020B0503020204020204" charset="-122"/>
                <a:cs typeface="Calibri" panose="020F0502020204030204" charset="0"/>
                <a:sym typeface="+mn-ea"/>
              </a:rPr>
              <a:t>Develop </a:t>
            </a:r>
            <a:r>
              <a:rPr lang="zh-CN" altLang="en-US" sz="1600" dirty="0">
                <a:latin typeface="Calibri" panose="020F0502020204030204" charset="0"/>
                <a:ea typeface="微软雅黑" panose="020B0503020204020204" charset="-122"/>
                <a:cs typeface="Calibri" panose="020F0502020204030204" charset="0"/>
                <a:sym typeface="+mn-ea"/>
              </a:rPr>
              <a:t>Simulating </a:t>
            </a:r>
            <a:r>
              <a:rPr lang="en-US" altLang="zh-CN" sz="1600" dirty="0">
                <a:latin typeface="Calibri" panose="020F0502020204030204" charset="0"/>
                <a:ea typeface="微软雅黑" panose="020B0503020204020204" charset="-122"/>
                <a:cs typeface="Calibri" panose="020F0502020204030204" charset="0"/>
                <a:sym typeface="+mn-ea"/>
              </a:rPr>
              <a:t>software : Part  Design, Tooling Design, </a:t>
            </a:r>
            <a:r>
              <a:rPr lang="en-US" altLang="zh-CN" sz="1600" dirty="0">
                <a:latin typeface="Calibri" panose="020F0502020204030204" charset="0"/>
                <a:ea typeface="微软雅黑" panose="020B0503020204020204" charset="-122"/>
                <a:cs typeface="Calibri" panose="020F0502020204030204" charset="0"/>
                <a:sym typeface="+mn-ea"/>
              </a:rPr>
              <a:t>Rating Testing</a:t>
            </a:r>
            <a:endParaRPr lang="zh-CN" altLang="en-US" sz="1600"/>
          </a:p>
        </p:txBody>
      </p:sp>
      <p:sp>
        <p:nvSpPr>
          <p:cNvPr id="6151" name="矩形 13"/>
          <p:cNvSpPr/>
          <p:nvPr/>
        </p:nvSpPr>
        <p:spPr>
          <a:xfrm>
            <a:off x="1350010" y="3935095"/>
            <a:ext cx="3143250" cy="2071688"/>
          </a:xfrm>
          <a:prstGeom prst="rect">
            <a:avLst/>
          </a:prstGeom>
          <a:blipFill rotWithShape="1">
            <a:blip r:embed="rId1"/>
            <a:stretch>
              <a:fillRect/>
            </a:stretch>
          </a:blipFill>
          <a:ln w="25400" cap="flat" cmpd="sng">
            <a:solidFill>
              <a:srgbClr val="385D8A"/>
            </a:solidFill>
            <a:prstDash val="solid"/>
            <a:miter/>
            <a:headEnd type="none" w="med" len="med"/>
            <a:tailEnd type="none" w="med" len="med"/>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grpSp>
        <p:nvGrpSpPr>
          <p:cNvPr id="6152" name="组合 16"/>
          <p:cNvGrpSpPr/>
          <p:nvPr>
            <p:custDataLst>
              <p:tags r:id="rId2"/>
            </p:custDataLst>
          </p:nvPr>
        </p:nvGrpSpPr>
        <p:grpSpPr>
          <a:xfrm>
            <a:off x="7493635" y="3935095"/>
            <a:ext cx="3000375" cy="2071688"/>
            <a:chOff x="0" y="0"/>
            <a:chExt cx="3000375" cy="2357438"/>
          </a:xfrm>
        </p:grpSpPr>
        <p:sp>
          <p:nvSpPr>
            <p:cNvPr id="3" name="矩形 14"/>
            <p:cNvSpPr/>
            <p:nvPr>
              <p:custDataLst>
                <p:tags r:id="rId3"/>
              </p:custDataLst>
            </p:nvPr>
          </p:nvSpPr>
          <p:spPr>
            <a:xfrm>
              <a:off x="0" y="0"/>
              <a:ext cx="3000375" cy="2357438"/>
            </a:xfrm>
            <a:prstGeom prst="rect">
              <a:avLst/>
            </a:prstGeom>
            <a:blipFill rotWithShape="1">
              <a:blip r:embed="rId4"/>
              <a:stretch>
                <a:fillRect/>
              </a:stretch>
            </a:blipFill>
            <a:ln w="25400" cap="flat" cmpd="sng">
              <a:solidFill>
                <a:srgbClr val="385D8A"/>
              </a:solidFill>
              <a:prstDash val="solid"/>
              <a:miter/>
              <a:headEnd type="none" w="med" len="med"/>
              <a:tailEnd type="none" w="med" len="med"/>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sp>
          <p:nvSpPr>
            <p:cNvPr id="6153" name="TextBox 16"/>
            <p:cNvSpPr txBox="1"/>
            <p:nvPr>
              <p:custDataLst>
                <p:tags r:id="rId5"/>
              </p:custDataLst>
            </p:nvPr>
          </p:nvSpPr>
          <p:spPr>
            <a:xfrm>
              <a:off x="71755" y="15174"/>
              <a:ext cx="2296160" cy="278918"/>
            </a:xfrm>
            <a:prstGeom prst="rect">
              <a:avLst/>
            </a:prstGeom>
            <a:solidFill>
              <a:schemeClr val="bg1"/>
            </a:solidFill>
            <a:ln w="9525">
              <a:noFill/>
            </a:ln>
          </p:spPr>
          <p:txBody>
            <a:bodyPr wrap="square" anchor="ctr" anchorCtr="0">
              <a:spAutoFit/>
            </a:bodyPr>
            <a:p>
              <a:pPr marL="85725" eaLnBrk="0" hangingPunct="0"/>
              <a:r>
                <a:rPr lang="en-US" altLang="zh-CN" sz="1000" b="1" dirty="0">
                  <a:solidFill>
                    <a:schemeClr val="tx2"/>
                  </a:solidFill>
                  <a:latin typeface="Calibri" panose="020F0502020204030204" charset="0"/>
                  <a:ea typeface="华康俪金黑W8(P)"/>
                  <a:cs typeface="Calibri" panose="020F0502020204030204" charset="0"/>
                </a:rPr>
                <a:t>Current rating simulation test</a:t>
              </a:r>
              <a:endParaRPr lang="en-US" altLang="zh-CN" sz="1000" b="1" dirty="0">
                <a:solidFill>
                  <a:schemeClr val="tx2"/>
                </a:solidFill>
                <a:latin typeface="Calibri" panose="020F0502020204030204" charset="0"/>
                <a:ea typeface="华康俪金黑W8(P)"/>
                <a:cs typeface="Calibri" panose="020F0502020204030204" charset="0"/>
              </a:endParaRPr>
            </a:p>
          </p:txBody>
        </p:sp>
      </p:grpSp>
      <p:grpSp>
        <p:nvGrpSpPr>
          <p:cNvPr id="6155" name="组合 17"/>
          <p:cNvGrpSpPr/>
          <p:nvPr>
            <p:custDataLst>
              <p:tags r:id="rId6"/>
            </p:custDataLst>
          </p:nvPr>
        </p:nvGrpSpPr>
        <p:grpSpPr>
          <a:xfrm>
            <a:off x="4493260" y="3935095"/>
            <a:ext cx="3000375" cy="2071688"/>
            <a:chOff x="0" y="0"/>
            <a:chExt cx="3000375" cy="2357438"/>
          </a:xfrm>
        </p:grpSpPr>
        <p:sp>
          <p:nvSpPr>
            <p:cNvPr id="29" name="矩形 11"/>
            <p:cNvSpPr/>
            <p:nvPr>
              <p:custDataLst>
                <p:tags r:id="rId7"/>
              </p:custDataLst>
            </p:nvPr>
          </p:nvSpPr>
          <p:spPr>
            <a:xfrm>
              <a:off x="0" y="0"/>
              <a:ext cx="3000375" cy="2357438"/>
            </a:xfrm>
            <a:prstGeom prst="rect">
              <a:avLst/>
            </a:prstGeom>
            <a:blipFill rotWithShape="1">
              <a:blip r:embed="rId8"/>
              <a:stretch>
                <a:fillRect/>
              </a:stretch>
            </a:blipFill>
            <a:ln w="25400" cap="flat" cmpd="sng">
              <a:solidFill>
                <a:srgbClr val="385D8A"/>
              </a:solidFill>
              <a:prstDash val="solid"/>
              <a:miter/>
              <a:headEnd type="none" w="med" len="med"/>
              <a:tailEnd type="none" w="med" len="med"/>
            </a:ln>
          </p:spPr>
          <p:txBody>
            <a:bodyPr anchor="ctr" anchorCtr="0"/>
            <a:p>
              <a:pPr algn="ctr"/>
              <a:endParaRPr lang="zh-CN" altLang="en-US" dirty="0">
                <a:solidFill>
                  <a:srgbClr val="FFFFFF"/>
                </a:solidFill>
                <a:latin typeface="Calibri" panose="020F0502020204030204" charset="0"/>
                <a:ea typeface="宋体" panose="02010600030101010101" pitchFamily="2" charset="-122"/>
              </a:endParaRPr>
            </a:p>
          </p:txBody>
        </p:sp>
        <p:sp>
          <p:nvSpPr>
            <p:cNvPr id="6156" name="TextBox 17"/>
            <p:cNvSpPr txBox="1"/>
            <p:nvPr>
              <p:custDataLst>
                <p:tags r:id="rId9"/>
              </p:custDataLst>
            </p:nvPr>
          </p:nvSpPr>
          <p:spPr>
            <a:xfrm>
              <a:off x="71438" y="15322"/>
              <a:ext cx="1785937" cy="278918"/>
            </a:xfrm>
            <a:prstGeom prst="rect">
              <a:avLst/>
            </a:prstGeom>
            <a:solidFill>
              <a:schemeClr val="bg1"/>
            </a:solidFill>
            <a:ln w="9525">
              <a:noFill/>
            </a:ln>
          </p:spPr>
          <p:txBody>
            <a:bodyPr anchor="ctr" anchorCtr="0">
              <a:spAutoFit/>
            </a:bodyPr>
            <a:p>
              <a:pPr marL="85725" eaLnBrk="0" hangingPunct="0"/>
              <a:r>
                <a:rPr lang="en-US" altLang="zh-CN" sz="1000" b="1" dirty="0">
                  <a:solidFill>
                    <a:schemeClr val="tx2"/>
                  </a:solidFill>
                  <a:latin typeface="Calibri" panose="020F0502020204030204" charset="0"/>
                  <a:ea typeface="华康俪金黑W8(P)"/>
                  <a:cs typeface="Calibri" panose="020F0502020204030204" charset="0"/>
                </a:rPr>
                <a:t>Mold flow simulation test</a:t>
              </a:r>
              <a:endParaRPr lang="en-US" altLang="zh-CN" sz="1000" b="1" dirty="0">
                <a:solidFill>
                  <a:schemeClr val="tx2"/>
                </a:solidFill>
                <a:latin typeface="Calibri" panose="020F0502020204030204" charset="0"/>
                <a:ea typeface="华康俪金黑W8(P)"/>
                <a:cs typeface="Calibri" panose="020F0502020204030204" charset="0"/>
              </a:endParaRPr>
            </a:p>
          </p:txBody>
        </p:sp>
      </p:grpSp>
      <p:sp>
        <p:nvSpPr>
          <p:cNvPr id="6158" name="矩形 16"/>
          <p:cNvSpPr/>
          <p:nvPr/>
        </p:nvSpPr>
        <p:spPr>
          <a:xfrm>
            <a:off x="1866900" y="3553619"/>
            <a:ext cx="2069465" cy="337185"/>
          </a:xfrm>
          <a:prstGeom prst="rect">
            <a:avLst/>
          </a:prstGeom>
          <a:noFill/>
          <a:ln w="9525">
            <a:noFill/>
          </a:ln>
        </p:spPr>
        <p:txBody>
          <a:bodyPr wrap="square" anchor="t" anchorCtr="0">
            <a:spAutoFit/>
          </a:bodyPr>
          <a:p>
            <a:pPr marL="12700" indent="0" defTabSz="914400" eaLnBrk="0" hangingPunct="0">
              <a:spcBef>
                <a:spcPts val="475"/>
              </a:spcBef>
              <a:buFont typeface="Arial" panose="020B0604020202020204" pitchFamily="34" charset="0"/>
              <a:buNone/>
              <a:tabLst>
                <a:tab pos="355600" algn="l"/>
              </a:tabLst>
            </a:pPr>
            <a:r>
              <a:rPr lang="en-US" altLang="zh-CN" sz="1600" dirty="0">
                <a:solidFill>
                  <a:schemeClr val="accent1"/>
                </a:solidFill>
                <a:latin typeface="Calibri" panose="020F0502020204030204" charset="0"/>
                <a:ea typeface="微软雅黑" panose="020B0503020204020204" charset="-122"/>
                <a:cs typeface="Calibri" panose="020F0502020204030204" charset="0"/>
              </a:rPr>
              <a:t>Part Design simulation</a:t>
            </a:r>
            <a:endParaRPr lang="en-US" altLang="zh-CN" sz="1600" dirty="0">
              <a:solidFill>
                <a:schemeClr val="accent1"/>
              </a:solidFill>
              <a:latin typeface="Calibri" panose="020F0502020204030204" charset="0"/>
              <a:ea typeface="微软雅黑" panose="020B0503020204020204" charset="-122"/>
              <a:cs typeface="Calibri" panose="020F0502020204030204" charset="0"/>
            </a:endParaRPr>
          </a:p>
        </p:txBody>
      </p:sp>
      <p:sp>
        <p:nvSpPr>
          <p:cNvPr id="6159" name="矩形 17"/>
          <p:cNvSpPr/>
          <p:nvPr/>
        </p:nvSpPr>
        <p:spPr>
          <a:xfrm>
            <a:off x="4782820" y="3553619"/>
            <a:ext cx="2314575" cy="337185"/>
          </a:xfrm>
          <a:prstGeom prst="rect">
            <a:avLst/>
          </a:prstGeom>
          <a:noFill/>
          <a:ln w="9525">
            <a:noFill/>
          </a:ln>
        </p:spPr>
        <p:txBody>
          <a:bodyPr wrap="square" anchor="t" anchorCtr="0">
            <a:spAutoFit/>
          </a:bodyPr>
          <a:p>
            <a:pPr marL="12700" indent="0" defTabSz="914400" eaLnBrk="0" hangingPunct="0">
              <a:spcBef>
                <a:spcPts val="475"/>
              </a:spcBef>
              <a:buFont typeface="Arial" panose="020B0604020202020204" pitchFamily="34" charset="0"/>
              <a:buNone/>
              <a:tabLst>
                <a:tab pos="355600" algn="l"/>
              </a:tabLst>
            </a:pPr>
            <a:r>
              <a:rPr lang="en-US" altLang="zh-CN" sz="1600" dirty="0">
                <a:solidFill>
                  <a:schemeClr val="accent1"/>
                </a:solidFill>
                <a:latin typeface="Calibri" panose="020F0502020204030204" charset="0"/>
                <a:ea typeface="微软雅黑" panose="020B0503020204020204" charset="-122"/>
                <a:cs typeface="Calibri" panose="020F0502020204030204" charset="0"/>
              </a:rPr>
              <a:t>Tooling design simulation</a:t>
            </a:r>
            <a:endParaRPr lang="en-US" altLang="zh-CN" sz="1600" dirty="0">
              <a:solidFill>
                <a:schemeClr val="accent1"/>
              </a:solidFill>
              <a:latin typeface="Calibri" panose="020F0502020204030204" charset="0"/>
              <a:ea typeface="微软雅黑" panose="020B0503020204020204" charset="-122"/>
              <a:cs typeface="Calibri" panose="020F0502020204030204" charset="0"/>
            </a:endParaRPr>
          </a:p>
        </p:txBody>
      </p:sp>
      <p:sp>
        <p:nvSpPr>
          <p:cNvPr id="6160" name="矩形 18"/>
          <p:cNvSpPr/>
          <p:nvPr/>
        </p:nvSpPr>
        <p:spPr>
          <a:xfrm>
            <a:off x="8044180" y="3553619"/>
            <a:ext cx="2014855" cy="337185"/>
          </a:xfrm>
          <a:prstGeom prst="rect">
            <a:avLst/>
          </a:prstGeom>
          <a:noFill/>
          <a:ln w="9525">
            <a:noFill/>
          </a:ln>
        </p:spPr>
        <p:txBody>
          <a:bodyPr wrap="square" anchor="t" anchorCtr="0">
            <a:spAutoFit/>
          </a:bodyPr>
          <a:p>
            <a:pPr marL="355600" indent="-342900" defTabSz="914400" eaLnBrk="0" hangingPunct="0">
              <a:spcBef>
                <a:spcPts val="475"/>
              </a:spcBef>
              <a:tabLst>
                <a:tab pos="355600" algn="l"/>
              </a:tabLst>
            </a:pPr>
            <a:r>
              <a:rPr lang="en-US" altLang="zh-CN" sz="1600" dirty="0">
                <a:solidFill>
                  <a:schemeClr val="accent1"/>
                </a:solidFill>
                <a:latin typeface="Calibri" panose="020F0502020204030204" charset="0"/>
                <a:ea typeface="微软雅黑" panose="020B0503020204020204" charset="-122"/>
                <a:cs typeface="Calibri" panose="020F0502020204030204" charset="0"/>
              </a:rPr>
              <a:t>Rating test simulation </a:t>
            </a:r>
            <a:endParaRPr lang="en-US" altLang="zh-CN" sz="1600" dirty="0">
              <a:solidFill>
                <a:schemeClr val="accent1"/>
              </a:solidFill>
              <a:latin typeface="Calibri" panose="020F0502020204030204" charset="0"/>
              <a:ea typeface="微软雅黑" panose="020B0503020204020204" charset="-122"/>
              <a:cs typeface="Calibri" panose="020F050202020403020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矩形 20"/>
          <p:cNvSpPr/>
          <p:nvPr/>
        </p:nvSpPr>
        <p:spPr>
          <a:xfrm>
            <a:off x="4328795" y="1436370"/>
            <a:ext cx="339534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4295775" y="1157605"/>
            <a:ext cx="362204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Workshops &amp; Equipments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29" name="文本框 28"/>
          <p:cNvSpPr txBox="1"/>
          <p:nvPr/>
        </p:nvSpPr>
        <p:spPr>
          <a:xfrm>
            <a:off x="1649095" y="2116138"/>
            <a:ext cx="1786890" cy="306705"/>
          </a:xfrm>
          <a:prstGeom prst="rect">
            <a:avLst/>
          </a:prstGeom>
          <a:solidFill>
            <a:schemeClr val="bg1"/>
          </a:solidFill>
          <a:ln>
            <a:solidFill>
              <a:schemeClr val="accent1"/>
            </a:solidFill>
          </a:ln>
        </p:spPr>
        <p:txBody>
          <a:bodyPr wrap="square" rtlCol="0">
            <a:spAutoFit/>
          </a:bodyPr>
          <a:p>
            <a:pPr algn="ctr"/>
            <a:r>
              <a:rPr lang="en-US" altLang="zh-CN" sz="1400" b="1" dirty="0">
                <a:solidFill>
                  <a:schemeClr val="accent1"/>
                </a:solidFill>
                <a:latin typeface="Calibri" panose="020F0502020204030204" charset="0"/>
                <a:ea typeface="华康俪金黑W8(P)"/>
                <a:cs typeface="Calibri" panose="020F0502020204030204" charset="0"/>
                <a:sym typeface="+mn-ea"/>
              </a:rPr>
              <a:t>Stamping Work</a:t>
            </a:r>
            <a:r>
              <a:rPr lang="zh-CN" altLang="en-US" sz="1400" b="1" dirty="0">
                <a:solidFill>
                  <a:schemeClr val="accent1"/>
                </a:solidFill>
                <a:latin typeface="Calibri" panose="020F0502020204030204" charset="0"/>
                <a:ea typeface="华康俪金黑W8(P)"/>
                <a:cs typeface="Calibri" panose="020F0502020204030204" charset="0"/>
                <a:sym typeface="+mn-ea"/>
              </a:rPr>
              <a:t>s</a:t>
            </a:r>
            <a:r>
              <a:rPr lang="en-US" altLang="zh-CN" sz="1400" b="1" dirty="0">
                <a:solidFill>
                  <a:schemeClr val="accent1"/>
                </a:solidFill>
                <a:latin typeface="Calibri" panose="020F0502020204030204" charset="0"/>
                <a:ea typeface="华康俪金黑W8(P)"/>
                <a:cs typeface="Calibri" panose="020F0502020204030204" charset="0"/>
                <a:sym typeface="+mn-ea"/>
              </a:rPr>
              <a:t>hop</a:t>
            </a:r>
            <a:endParaRPr lang="en-US" altLang="zh-CN" sz="1400" b="1" dirty="0">
              <a:solidFill>
                <a:schemeClr val="accent1"/>
              </a:solidFill>
              <a:latin typeface="Calibri" panose="020F0502020204030204" charset="0"/>
              <a:ea typeface="华康俪金黑W8(P)"/>
              <a:cs typeface="Calibri" panose="020F0502020204030204" charset="0"/>
              <a:sym typeface="+mn-ea"/>
            </a:endParaRPr>
          </a:p>
        </p:txBody>
      </p:sp>
      <p:sp>
        <p:nvSpPr>
          <p:cNvPr id="30" name="文本框 29"/>
          <p:cNvSpPr txBox="1"/>
          <p:nvPr/>
        </p:nvSpPr>
        <p:spPr>
          <a:xfrm>
            <a:off x="4813300" y="2116138"/>
            <a:ext cx="2482215" cy="306705"/>
          </a:xfrm>
          <a:prstGeom prst="rect">
            <a:avLst/>
          </a:prstGeom>
          <a:solidFill>
            <a:schemeClr val="bg1"/>
          </a:solidFill>
          <a:ln>
            <a:solidFill>
              <a:schemeClr val="accent1"/>
            </a:solidFill>
          </a:ln>
        </p:spPr>
        <p:txBody>
          <a:bodyPr wrap="square" rtlCol="0">
            <a:spAutoFit/>
          </a:bodyPr>
          <a:p>
            <a:pPr algn="ctr"/>
            <a:r>
              <a:rPr sz="1400" b="1" dirty="0">
                <a:solidFill>
                  <a:schemeClr val="accent1"/>
                </a:solidFill>
                <a:latin typeface="Calibri" panose="020F0502020204030204" charset="0"/>
                <a:ea typeface="华康俪金黑W8(P)"/>
                <a:cs typeface="Calibri" panose="020F0502020204030204" charset="0"/>
                <a:sym typeface="+mn-ea"/>
              </a:rPr>
              <a:t>Plastic Injection Workshop</a:t>
            </a:r>
            <a:endParaRPr sz="1400" b="1" dirty="0">
              <a:solidFill>
                <a:schemeClr val="accent1"/>
              </a:solidFill>
              <a:latin typeface="Calibri" panose="020F0502020204030204" charset="0"/>
              <a:ea typeface="华康俪金黑W8(P)"/>
              <a:cs typeface="Calibri" panose="020F0502020204030204" charset="0"/>
              <a:sym typeface="+mn-ea"/>
            </a:endParaRPr>
          </a:p>
        </p:txBody>
      </p:sp>
      <p:sp>
        <p:nvSpPr>
          <p:cNvPr id="32" name="文本框 31"/>
          <p:cNvSpPr txBox="1"/>
          <p:nvPr/>
        </p:nvSpPr>
        <p:spPr>
          <a:xfrm>
            <a:off x="455930" y="4292600"/>
            <a:ext cx="2577465" cy="306705"/>
          </a:xfrm>
          <a:prstGeom prst="rect">
            <a:avLst/>
          </a:prstGeom>
          <a:solidFill>
            <a:schemeClr val="bg1"/>
          </a:solidFill>
          <a:ln>
            <a:solidFill>
              <a:schemeClr val="accent1"/>
            </a:solidFill>
          </a:ln>
        </p:spPr>
        <p:txBody>
          <a:bodyPr wrap="square" rtlCol="0">
            <a:spAutoFit/>
          </a:bodyPr>
          <a:p>
            <a:pPr algn="ctr"/>
            <a:r>
              <a:rPr sz="1400" b="1" dirty="0">
                <a:solidFill>
                  <a:schemeClr val="accent1"/>
                </a:solidFill>
                <a:latin typeface="Calibri" panose="020F0502020204030204" charset="0"/>
                <a:ea typeface="华康俪金黑W8(P)"/>
                <a:cs typeface="Calibri" panose="020F0502020204030204" charset="0"/>
                <a:sym typeface="+mn-ea"/>
              </a:rPr>
              <a:t>Tooling Machining Workshop</a:t>
            </a:r>
            <a:endParaRPr sz="1400" b="1" dirty="0">
              <a:solidFill>
                <a:schemeClr val="accent1"/>
              </a:solidFill>
              <a:latin typeface="Calibri" panose="020F0502020204030204" charset="0"/>
              <a:ea typeface="华康俪金黑W8(P)"/>
              <a:cs typeface="Calibri" panose="020F0502020204030204" charset="0"/>
              <a:sym typeface="+mn-ea"/>
            </a:endParaRPr>
          </a:p>
        </p:txBody>
      </p:sp>
      <p:sp>
        <p:nvSpPr>
          <p:cNvPr id="33" name="文本框 32"/>
          <p:cNvSpPr txBox="1"/>
          <p:nvPr/>
        </p:nvSpPr>
        <p:spPr>
          <a:xfrm>
            <a:off x="3273425" y="4292600"/>
            <a:ext cx="2685415" cy="306705"/>
          </a:xfrm>
          <a:prstGeom prst="rect">
            <a:avLst/>
          </a:prstGeom>
          <a:solidFill>
            <a:schemeClr val="bg1"/>
          </a:solidFill>
          <a:ln>
            <a:solidFill>
              <a:schemeClr val="accent1"/>
            </a:solidFill>
          </a:ln>
        </p:spPr>
        <p:txBody>
          <a:bodyPr wrap="square" rtlCol="0">
            <a:spAutoFit/>
          </a:bodyPr>
          <a:p>
            <a:pPr algn="ctr"/>
            <a:r>
              <a:rPr sz="1400" b="1" kern="1400" spc="-100" dirty="0">
                <a:solidFill>
                  <a:schemeClr val="accent1"/>
                </a:solidFill>
                <a:uFillTx/>
                <a:latin typeface="Calibri" panose="020F0502020204030204" charset="0"/>
                <a:ea typeface="华康俪金黑W8(P)"/>
                <a:cs typeface="Calibri" panose="020F0502020204030204" charset="0"/>
                <a:sym typeface="+mn-ea"/>
              </a:rPr>
              <a:t>Auto Assembly Workshop（with CCD)</a:t>
            </a:r>
            <a:endParaRPr sz="1400" b="1" kern="1400" spc="-100" dirty="0">
              <a:solidFill>
                <a:schemeClr val="accent1"/>
              </a:solidFill>
              <a:uFillTx/>
              <a:latin typeface="Calibri" panose="020F0502020204030204" charset="0"/>
              <a:ea typeface="华康俪金黑W8(P)"/>
              <a:cs typeface="Calibri" panose="020F0502020204030204" charset="0"/>
              <a:sym typeface="+mn-ea"/>
            </a:endParaRPr>
          </a:p>
        </p:txBody>
      </p:sp>
      <p:sp>
        <p:nvSpPr>
          <p:cNvPr id="5" name="文本框 4"/>
          <p:cNvSpPr txBox="1"/>
          <p:nvPr/>
        </p:nvSpPr>
        <p:spPr>
          <a:xfrm>
            <a:off x="8602345" y="2116138"/>
            <a:ext cx="1781175" cy="306705"/>
          </a:xfrm>
          <a:prstGeom prst="rect">
            <a:avLst/>
          </a:prstGeom>
          <a:solidFill>
            <a:schemeClr val="bg1"/>
          </a:solidFill>
          <a:ln>
            <a:solidFill>
              <a:schemeClr val="accent1"/>
            </a:solidFill>
          </a:ln>
        </p:spPr>
        <p:txBody>
          <a:bodyPr wrap="square" rtlCol="0">
            <a:spAutoFit/>
          </a:bodyPr>
          <a:p>
            <a:pPr algn="ctr"/>
            <a:r>
              <a:rPr lang="en-US" altLang="zh-CN" sz="1400" b="1" dirty="0">
                <a:solidFill>
                  <a:schemeClr val="accent1"/>
                </a:solidFill>
                <a:latin typeface="Calibri" panose="020F0502020204030204" charset="0"/>
                <a:ea typeface="+mn-lt"/>
                <a:cs typeface="Calibri" panose="020F0502020204030204" charset="0"/>
                <a:sym typeface="+mn-ea"/>
              </a:rPr>
              <a:t>CNC Workshop</a:t>
            </a:r>
            <a:endParaRPr lang="en-US" altLang="zh-CN" sz="1400" b="1" dirty="0">
              <a:solidFill>
                <a:schemeClr val="accent1"/>
              </a:solidFill>
              <a:latin typeface="Calibri" panose="020F0502020204030204" charset="0"/>
              <a:ea typeface="+mn-lt"/>
              <a:cs typeface="Calibri" panose="020F0502020204030204" charset="0"/>
              <a:sym typeface="+mn-ea"/>
            </a:endParaRPr>
          </a:p>
        </p:txBody>
      </p:sp>
      <p:sp>
        <p:nvSpPr>
          <p:cNvPr id="19" name="文本框 18"/>
          <p:cNvSpPr txBox="1"/>
          <p:nvPr/>
        </p:nvSpPr>
        <p:spPr>
          <a:xfrm>
            <a:off x="6624955" y="4292600"/>
            <a:ext cx="1786890" cy="306705"/>
          </a:xfrm>
          <a:prstGeom prst="rect">
            <a:avLst/>
          </a:prstGeom>
          <a:solidFill>
            <a:schemeClr val="bg1"/>
          </a:solidFill>
          <a:ln>
            <a:solidFill>
              <a:schemeClr val="accent1"/>
            </a:solidFill>
          </a:ln>
        </p:spPr>
        <p:txBody>
          <a:bodyPr wrap="square" rtlCol="0">
            <a:spAutoFit/>
          </a:bodyPr>
          <a:p>
            <a:pPr algn="ctr"/>
            <a:r>
              <a:rPr lang="en-US" altLang="zh-CN" sz="1400" b="1" dirty="0">
                <a:solidFill>
                  <a:schemeClr val="accent1"/>
                </a:solidFill>
                <a:latin typeface="Calibri" panose="020F0502020204030204" charset="0"/>
                <a:ea typeface="华康俪金黑W8(P)"/>
                <a:cs typeface="Calibri" panose="020F0502020204030204" charset="0"/>
                <a:sym typeface="+mn-ea"/>
              </a:rPr>
              <a:t>Dust-free Workshop</a:t>
            </a:r>
            <a:endParaRPr lang="en-US" altLang="zh-CN" sz="1400" b="1" dirty="0">
              <a:solidFill>
                <a:schemeClr val="accent1"/>
              </a:solidFill>
              <a:latin typeface="Calibri" panose="020F0502020204030204" charset="0"/>
              <a:ea typeface="华康俪金黑W8(P)"/>
              <a:cs typeface="Calibri" panose="020F0502020204030204" charset="0"/>
              <a:sym typeface="+mn-ea"/>
            </a:endParaRPr>
          </a:p>
        </p:txBody>
      </p:sp>
      <p:pic>
        <p:nvPicPr>
          <p:cNvPr id="10" name="图片 9" descr="IMG_1479 修"/>
          <p:cNvPicPr>
            <a:picLocks noChangeAspect="1"/>
          </p:cNvPicPr>
          <p:nvPr>
            <p:custDataLst>
              <p:tags r:id="rId1"/>
            </p:custDataLst>
          </p:nvPr>
        </p:nvPicPr>
        <p:blipFill>
          <a:blip r:embed="rId2"/>
          <a:stretch>
            <a:fillRect/>
          </a:stretch>
        </p:blipFill>
        <p:spPr>
          <a:xfrm>
            <a:off x="4626610" y="4699318"/>
            <a:ext cx="1331595" cy="888365"/>
          </a:xfrm>
          <a:prstGeom prst="rect">
            <a:avLst/>
          </a:prstGeom>
          <a:ln>
            <a:solidFill>
              <a:schemeClr val="accent1"/>
            </a:solidFill>
          </a:ln>
        </p:spPr>
      </p:pic>
      <p:pic>
        <p:nvPicPr>
          <p:cNvPr id="11" name="图片 10" descr="IMG_1472 修"/>
          <p:cNvPicPr>
            <a:picLocks noChangeAspect="1"/>
          </p:cNvPicPr>
          <p:nvPr>
            <p:custDataLst>
              <p:tags r:id="rId3"/>
            </p:custDataLst>
          </p:nvPr>
        </p:nvPicPr>
        <p:blipFill>
          <a:blip r:embed="rId4"/>
          <a:stretch>
            <a:fillRect/>
          </a:stretch>
        </p:blipFill>
        <p:spPr>
          <a:xfrm>
            <a:off x="3274060" y="4699953"/>
            <a:ext cx="1329055" cy="887095"/>
          </a:xfrm>
          <a:prstGeom prst="rect">
            <a:avLst/>
          </a:prstGeom>
          <a:ln>
            <a:solidFill>
              <a:schemeClr val="accent1"/>
            </a:solidFill>
          </a:ln>
        </p:spPr>
      </p:pic>
      <p:pic>
        <p:nvPicPr>
          <p:cNvPr id="14" name="图片 13" descr="BN8A9373"/>
          <p:cNvPicPr>
            <a:picLocks noChangeAspect="1"/>
          </p:cNvPicPr>
          <p:nvPr>
            <p:custDataLst>
              <p:tags r:id="rId5"/>
            </p:custDataLst>
          </p:nvPr>
        </p:nvPicPr>
        <p:blipFill>
          <a:blip r:embed="rId6"/>
          <a:stretch>
            <a:fillRect/>
          </a:stretch>
        </p:blipFill>
        <p:spPr>
          <a:xfrm>
            <a:off x="406400" y="4699318"/>
            <a:ext cx="1330960" cy="888365"/>
          </a:xfrm>
          <a:prstGeom prst="rect">
            <a:avLst/>
          </a:prstGeom>
          <a:ln>
            <a:solidFill>
              <a:schemeClr val="accent1"/>
            </a:solidFill>
          </a:ln>
        </p:spPr>
      </p:pic>
      <p:pic>
        <p:nvPicPr>
          <p:cNvPr id="15" name="图片 14" descr="IMG_1509 修2"/>
          <p:cNvPicPr>
            <a:picLocks noChangeAspect="1"/>
          </p:cNvPicPr>
          <p:nvPr>
            <p:custDataLst>
              <p:tags r:id="rId7"/>
            </p:custDataLst>
          </p:nvPr>
        </p:nvPicPr>
        <p:blipFill>
          <a:blip r:embed="rId8"/>
          <a:stretch>
            <a:fillRect/>
          </a:stretch>
        </p:blipFill>
        <p:spPr>
          <a:xfrm>
            <a:off x="1763395" y="4701858"/>
            <a:ext cx="1323340" cy="883285"/>
          </a:xfrm>
          <a:prstGeom prst="rect">
            <a:avLst/>
          </a:prstGeom>
          <a:ln>
            <a:solidFill>
              <a:schemeClr val="accent1"/>
            </a:solidFill>
          </a:ln>
        </p:spPr>
      </p:pic>
      <p:pic>
        <p:nvPicPr>
          <p:cNvPr id="22" name="图片 21" descr="Z:/美工/公司拍摄（照片+视频）/无尘车间/IMG_0044-1.jpgIMG_0044-1"/>
          <p:cNvPicPr>
            <a:picLocks noChangeAspect="1"/>
          </p:cNvPicPr>
          <p:nvPr>
            <p:custDataLst>
              <p:tags r:id="rId9"/>
            </p:custDataLst>
          </p:nvPr>
        </p:nvPicPr>
        <p:blipFill>
          <a:blip r:embed="rId10"/>
          <a:srcRect/>
          <a:stretch>
            <a:fillRect/>
          </a:stretch>
        </p:blipFill>
        <p:spPr>
          <a:xfrm>
            <a:off x="7523480" y="4700905"/>
            <a:ext cx="1326515" cy="885190"/>
          </a:xfrm>
          <a:prstGeom prst="rect">
            <a:avLst/>
          </a:prstGeom>
          <a:ln>
            <a:solidFill>
              <a:schemeClr val="accent1"/>
            </a:solidFill>
          </a:ln>
        </p:spPr>
      </p:pic>
      <p:pic>
        <p:nvPicPr>
          <p:cNvPr id="23" name="图片 22" descr="Z:/美工/公司拍摄（照片+视频）/无尘车间/IMG_0054-1.jpgIMG_0054-1"/>
          <p:cNvPicPr>
            <a:picLocks noChangeAspect="1"/>
          </p:cNvPicPr>
          <p:nvPr>
            <p:custDataLst>
              <p:tags r:id="rId11"/>
            </p:custDataLst>
          </p:nvPr>
        </p:nvPicPr>
        <p:blipFill>
          <a:blip r:embed="rId12"/>
          <a:srcRect/>
          <a:stretch>
            <a:fillRect/>
          </a:stretch>
        </p:blipFill>
        <p:spPr>
          <a:xfrm>
            <a:off x="6169025" y="4699953"/>
            <a:ext cx="1329055" cy="887095"/>
          </a:xfrm>
          <a:prstGeom prst="rect">
            <a:avLst/>
          </a:prstGeom>
          <a:ln>
            <a:solidFill>
              <a:schemeClr val="accent1"/>
            </a:solidFill>
          </a:ln>
        </p:spPr>
      </p:pic>
      <p:pic>
        <p:nvPicPr>
          <p:cNvPr id="24" name="图片 23" descr="01"/>
          <p:cNvPicPr>
            <a:picLocks noChangeAspect="1"/>
          </p:cNvPicPr>
          <p:nvPr/>
        </p:nvPicPr>
        <p:blipFill>
          <a:blip r:embed="rId13"/>
          <a:srcRect l="8070" r="7363"/>
          <a:stretch>
            <a:fillRect/>
          </a:stretch>
        </p:blipFill>
        <p:spPr>
          <a:xfrm>
            <a:off x="10466705" y="4700588"/>
            <a:ext cx="1330960" cy="885825"/>
          </a:xfrm>
          <a:prstGeom prst="rect">
            <a:avLst/>
          </a:prstGeom>
          <a:ln>
            <a:solidFill>
              <a:schemeClr val="accent1"/>
            </a:solidFill>
          </a:ln>
        </p:spPr>
      </p:pic>
      <p:pic>
        <p:nvPicPr>
          <p:cNvPr id="25" name="图片 24" descr="automatic-crimping"/>
          <p:cNvPicPr>
            <a:picLocks noChangeAspect="1"/>
          </p:cNvPicPr>
          <p:nvPr/>
        </p:nvPicPr>
        <p:blipFill>
          <a:blip r:embed="rId14"/>
          <a:srcRect r="6670" b="6657"/>
          <a:stretch>
            <a:fillRect/>
          </a:stretch>
        </p:blipFill>
        <p:spPr>
          <a:xfrm>
            <a:off x="9114155" y="4701858"/>
            <a:ext cx="1323975" cy="883285"/>
          </a:xfrm>
          <a:prstGeom prst="rect">
            <a:avLst/>
          </a:prstGeom>
          <a:ln>
            <a:solidFill>
              <a:schemeClr val="accent1"/>
            </a:solidFill>
          </a:ln>
        </p:spPr>
      </p:pic>
      <p:pic>
        <p:nvPicPr>
          <p:cNvPr id="26" name="图片 25" descr="IMG_1485 修"/>
          <p:cNvPicPr>
            <a:picLocks noChangeAspect="1"/>
          </p:cNvPicPr>
          <p:nvPr/>
        </p:nvPicPr>
        <p:blipFill>
          <a:blip r:embed="rId15"/>
          <a:stretch>
            <a:fillRect/>
          </a:stretch>
        </p:blipFill>
        <p:spPr>
          <a:xfrm>
            <a:off x="9512935" y="2555875"/>
            <a:ext cx="1431925" cy="956310"/>
          </a:xfrm>
          <a:prstGeom prst="rect">
            <a:avLst/>
          </a:prstGeom>
          <a:ln>
            <a:solidFill>
              <a:schemeClr val="accent1"/>
            </a:solidFill>
          </a:ln>
        </p:spPr>
      </p:pic>
      <p:pic>
        <p:nvPicPr>
          <p:cNvPr id="27" name="图片 26" descr="IMG_1495 修"/>
          <p:cNvPicPr>
            <a:picLocks noChangeAspect="1"/>
          </p:cNvPicPr>
          <p:nvPr/>
        </p:nvPicPr>
        <p:blipFill>
          <a:blip r:embed="rId16"/>
          <a:stretch>
            <a:fillRect/>
          </a:stretch>
        </p:blipFill>
        <p:spPr>
          <a:xfrm>
            <a:off x="8055610" y="2555875"/>
            <a:ext cx="1431925" cy="956310"/>
          </a:xfrm>
          <a:prstGeom prst="rect">
            <a:avLst/>
          </a:prstGeom>
          <a:ln>
            <a:solidFill>
              <a:schemeClr val="accent1"/>
            </a:solidFill>
          </a:ln>
        </p:spPr>
      </p:pic>
      <p:pic>
        <p:nvPicPr>
          <p:cNvPr id="28" name="图片 27" descr="BN8A9303 修1"/>
          <p:cNvPicPr>
            <a:picLocks noChangeAspect="1"/>
          </p:cNvPicPr>
          <p:nvPr>
            <p:custDataLst>
              <p:tags r:id="rId17"/>
            </p:custDataLst>
          </p:nvPr>
        </p:nvPicPr>
        <p:blipFill>
          <a:blip r:embed="rId18"/>
          <a:stretch>
            <a:fillRect/>
          </a:stretch>
        </p:blipFill>
        <p:spPr>
          <a:xfrm>
            <a:off x="1111250" y="2559368"/>
            <a:ext cx="1422400" cy="949325"/>
          </a:xfrm>
          <a:prstGeom prst="rect">
            <a:avLst/>
          </a:prstGeom>
          <a:ln w="9525" cmpd="sng">
            <a:solidFill>
              <a:schemeClr val="accent1"/>
            </a:solidFill>
            <a:prstDash val="solid"/>
          </a:ln>
        </p:spPr>
      </p:pic>
      <p:pic>
        <p:nvPicPr>
          <p:cNvPr id="31" name="图片 30" descr="BN8A9290 修"/>
          <p:cNvPicPr>
            <a:picLocks noChangeAspect="1"/>
          </p:cNvPicPr>
          <p:nvPr>
            <p:custDataLst>
              <p:tags r:id="rId19"/>
            </p:custDataLst>
          </p:nvPr>
        </p:nvPicPr>
        <p:blipFill>
          <a:blip r:embed="rId20"/>
          <a:stretch>
            <a:fillRect/>
          </a:stretch>
        </p:blipFill>
        <p:spPr>
          <a:xfrm>
            <a:off x="4610735" y="2558415"/>
            <a:ext cx="1424305" cy="951230"/>
          </a:xfrm>
          <a:prstGeom prst="rect">
            <a:avLst/>
          </a:prstGeom>
          <a:ln>
            <a:solidFill>
              <a:schemeClr val="accent1"/>
            </a:solidFill>
          </a:ln>
        </p:spPr>
      </p:pic>
      <p:pic>
        <p:nvPicPr>
          <p:cNvPr id="34" name="图片 33" descr="IMG_1455 修"/>
          <p:cNvPicPr>
            <a:picLocks noChangeAspect="1"/>
          </p:cNvPicPr>
          <p:nvPr>
            <p:custDataLst>
              <p:tags r:id="rId21"/>
            </p:custDataLst>
          </p:nvPr>
        </p:nvPicPr>
        <p:blipFill>
          <a:blip r:embed="rId22"/>
          <a:stretch>
            <a:fillRect/>
          </a:stretch>
        </p:blipFill>
        <p:spPr>
          <a:xfrm>
            <a:off x="6066790" y="2551748"/>
            <a:ext cx="1443990" cy="964565"/>
          </a:xfrm>
          <a:prstGeom prst="rect">
            <a:avLst/>
          </a:prstGeom>
          <a:ln>
            <a:solidFill>
              <a:schemeClr val="accent1"/>
            </a:solidFill>
          </a:ln>
        </p:spPr>
      </p:pic>
      <p:pic>
        <p:nvPicPr>
          <p:cNvPr id="35" name="图片 34" descr="QQ图片20250624120831"/>
          <p:cNvPicPr>
            <a:picLocks noChangeAspect="1"/>
          </p:cNvPicPr>
          <p:nvPr/>
        </p:nvPicPr>
        <p:blipFill>
          <a:blip r:embed="rId23"/>
          <a:srcRect l="4250" r="4209"/>
          <a:stretch>
            <a:fillRect/>
          </a:stretch>
        </p:blipFill>
        <p:spPr>
          <a:xfrm>
            <a:off x="2569845" y="2557145"/>
            <a:ext cx="1422400" cy="953770"/>
          </a:xfrm>
          <a:prstGeom prst="rect">
            <a:avLst/>
          </a:prstGeom>
          <a:ln>
            <a:solidFill>
              <a:schemeClr val="accent1"/>
            </a:solidFill>
          </a:ln>
        </p:spPr>
      </p:pic>
      <p:sp>
        <p:nvSpPr>
          <p:cNvPr id="36" name="文本框 35"/>
          <p:cNvSpPr txBox="1"/>
          <p:nvPr/>
        </p:nvSpPr>
        <p:spPr>
          <a:xfrm>
            <a:off x="9374505" y="4292600"/>
            <a:ext cx="2133600" cy="306705"/>
          </a:xfrm>
          <a:prstGeom prst="rect">
            <a:avLst/>
          </a:prstGeom>
          <a:solidFill>
            <a:schemeClr val="bg1"/>
          </a:solidFill>
          <a:ln>
            <a:solidFill>
              <a:schemeClr val="accent1"/>
            </a:solidFill>
          </a:ln>
        </p:spPr>
        <p:txBody>
          <a:bodyPr wrap="square" rtlCol="0">
            <a:spAutoFit/>
          </a:bodyPr>
          <a:p>
            <a:pPr algn="ctr"/>
            <a:r>
              <a:rPr lang="en-US" altLang="zh-CN" sz="1400" b="1" dirty="0">
                <a:solidFill>
                  <a:schemeClr val="accent1"/>
                </a:solidFill>
                <a:latin typeface="Calibri" panose="020F0502020204030204" charset="0"/>
                <a:ea typeface="华康俪金黑W8(P)"/>
                <a:cs typeface="Calibri" panose="020F0502020204030204" charset="0"/>
                <a:sym typeface="+mn-ea"/>
              </a:rPr>
              <a:t>Wire Harness Workshop</a:t>
            </a:r>
            <a:endParaRPr lang="en-US" altLang="zh-CN" sz="1400" b="1" dirty="0">
              <a:solidFill>
                <a:schemeClr val="accent1"/>
              </a:solidFill>
              <a:latin typeface="Calibri" panose="020F0502020204030204" charset="0"/>
              <a:ea typeface="华康俪金黑W8(P)"/>
              <a:cs typeface="Calibri" panose="020F0502020204030204" charset="0"/>
              <a:sym typeface="+mn-ea"/>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Shape 11"/>
          <p:cNvSpPr>
            <a:spLocks noGrp="1" noRot="1" noChangeAspect="1" noMove="1" noResize="1" noEditPoints="1" noAdjustHandles="1" noChangeArrowheads="1" noChangeShapeType="1" noTextEdit="1"/>
          </p:cNvSpPr>
          <p:nvPr/>
        </p:nvSpPr>
        <p:spPr>
          <a:xfrm>
            <a:off x="676910" y="1048385"/>
            <a:ext cx="10643235" cy="5140325"/>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sp>
        <p:nvSpPr>
          <p:cNvPr id="2" name="矩形 1"/>
          <p:cNvSpPr/>
          <p:nvPr/>
        </p:nvSpPr>
        <p:spPr>
          <a:xfrm>
            <a:off x="4338638" y="1436370"/>
            <a:ext cx="339534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4295140" y="1157605"/>
            <a:ext cx="3496945"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Workshops &amp; Equipments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graphicFrame>
        <p:nvGraphicFramePr>
          <p:cNvPr id="9218" name="表格 9217"/>
          <p:cNvGraphicFramePr/>
          <p:nvPr>
            <p:custDataLst>
              <p:tags r:id="rId1"/>
            </p:custDataLst>
          </p:nvPr>
        </p:nvGraphicFramePr>
        <p:xfrm>
          <a:off x="179070" y="1973580"/>
          <a:ext cx="11681460" cy="1889760"/>
        </p:xfrm>
        <a:graphic>
          <a:graphicData uri="http://schemas.openxmlformats.org/drawingml/2006/table">
            <a:tbl>
              <a:tblPr/>
              <a:tblGrid>
                <a:gridCol w="1485900"/>
                <a:gridCol w="1485900"/>
                <a:gridCol w="1744345"/>
                <a:gridCol w="1061720"/>
                <a:gridCol w="1590675"/>
                <a:gridCol w="951865"/>
                <a:gridCol w="1237615"/>
                <a:gridCol w="2123440"/>
              </a:tblGrid>
              <a:tr h="365760">
                <a:tc gridSpan="8">
                  <a:txBody>
                    <a:bodyPr wrap="square"/>
                    <a:p>
                      <a:pPr marL="0" lvl="0" indent="0" algn="ctr">
                        <a:spcBef>
                          <a:spcPct val="20000"/>
                        </a:spcBef>
                        <a:buNone/>
                      </a:pPr>
                      <a:r>
                        <a:rPr lang="zh-CN" altLang="en-US" sz="1800" b="1" dirty="0">
                          <a:solidFill>
                            <a:srgbClr val="FFFFFF"/>
                          </a:solidFill>
                          <a:latin typeface="Calibri" panose="020F0502020204030204" charset="0"/>
                        </a:rPr>
                        <a:t>Exsiting machines of tooling workshop</a:t>
                      </a:r>
                      <a:endParaRPr lang="zh-CN" altLang="en-US" b="1" dirty="0">
                        <a:solidFill>
                          <a:srgbClr val="FFFFFF"/>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4F81BD">
                        <a:alpha val="100000"/>
                      </a:srgbClr>
                    </a:solidFill>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r>
              <a:tr h="304800">
                <a:tc>
                  <a:txBody>
                    <a:bodyPr wrap="square"/>
                    <a:p>
                      <a:pPr marL="0" lvl="0" indent="0">
                        <a:spcBef>
                          <a:spcPct val="20000"/>
                        </a:spcBef>
                        <a:buNone/>
                      </a:pPr>
                      <a:r>
                        <a:rPr lang="zh-CN" altLang="en-US" sz="1400" b="1" dirty="0">
                          <a:solidFill>
                            <a:srgbClr val="000000"/>
                          </a:solidFill>
                          <a:latin typeface="Calibri" panose="020F0502020204030204" charset="0"/>
                        </a:rPr>
                        <a:t>Name</a:t>
                      </a:r>
                      <a:endParaRPr lang="zh-CN" altLang="en-US" sz="14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400" b="1" dirty="0">
                          <a:solidFill>
                            <a:srgbClr val="000000"/>
                          </a:solidFill>
                          <a:latin typeface="Calibri" panose="020F0502020204030204" charset="0"/>
                        </a:rPr>
                        <a:t>Model</a:t>
                      </a:r>
                      <a:endParaRPr lang="zh-CN" altLang="en-US" sz="14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400" b="1" dirty="0">
                          <a:solidFill>
                            <a:srgbClr val="000000"/>
                          </a:solidFill>
                          <a:latin typeface="Calibri" panose="020F0502020204030204" charset="0"/>
                        </a:rPr>
                        <a:t>Brand</a:t>
                      </a:r>
                      <a:endParaRPr lang="zh-CN" altLang="en-US" sz="14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400" b="1" dirty="0">
                          <a:solidFill>
                            <a:srgbClr val="000000"/>
                          </a:solidFill>
                          <a:latin typeface="Calibri" panose="020F0502020204030204" charset="0"/>
                        </a:rPr>
                        <a:t>QTY</a:t>
                      </a:r>
                      <a:endParaRPr lang="zh-CN" altLang="en-US" sz="14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lgn="ctr">
                        <a:spcBef>
                          <a:spcPct val="20000"/>
                        </a:spcBef>
                        <a:buNone/>
                      </a:pPr>
                      <a:r>
                        <a:rPr lang="zh-CN" altLang="en-US" sz="1400" b="1" dirty="0">
                          <a:solidFill>
                            <a:srgbClr val="000000"/>
                          </a:solidFill>
                          <a:latin typeface="Calibri" panose="020F0502020204030204" charset="0"/>
                        </a:rPr>
                        <a:t>Name</a:t>
                      </a:r>
                      <a:endParaRPr lang="zh-CN" altLang="en-US" sz="14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400" b="1" dirty="0">
                          <a:solidFill>
                            <a:srgbClr val="000000"/>
                          </a:solidFill>
                          <a:latin typeface="Calibri" panose="020F0502020204030204" charset="0"/>
                        </a:rPr>
                        <a:t>Model</a:t>
                      </a:r>
                      <a:endParaRPr lang="zh-CN" altLang="en-US" sz="14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400" b="1" dirty="0">
                          <a:solidFill>
                            <a:srgbClr val="000000"/>
                          </a:solidFill>
                          <a:latin typeface="Calibri" panose="020F0502020204030204" charset="0"/>
                        </a:rPr>
                        <a:t>Brand</a:t>
                      </a:r>
                      <a:endParaRPr lang="zh-CN" altLang="en-US" sz="14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400" b="1" dirty="0">
                          <a:solidFill>
                            <a:srgbClr val="000000"/>
                          </a:solidFill>
                          <a:latin typeface="Calibri" panose="020F0502020204030204" charset="0"/>
                        </a:rPr>
                        <a:t>QTY</a:t>
                      </a:r>
                      <a:endParaRPr lang="zh-CN" altLang="en-US" sz="14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43840">
                <a:tc>
                  <a:txBody>
                    <a:bodyPr wrap="square"/>
                    <a:p>
                      <a:pPr marL="0" lvl="0" indent="0">
                        <a:spcBef>
                          <a:spcPct val="20000"/>
                        </a:spcBef>
                        <a:buNone/>
                      </a:pPr>
                      <a:r>
                        <a:rPr lang="zh-CN" altLang="en-US" sz="1000" dirty="0">
                          <a:solidFill>
                            <a:srgbClr val="000000"/>
                          </a:solidFill>
                          <a:latin typeface="Calibri" panose="020F0502020204030204" charset="0"/>
                        </a:rPr>
                        <a:t>WEDM</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M50B</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SeiBu(Japan)</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1set</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000" dirty="0">
                          <a:solidFill>
                            <a:srgbClr val="000000"/>
                          </a:solidFill>
                          <a:latin typeface="Calibri" panose="020F0502020204030204" charset="0"/>
                        </a:rPr>
                        <a:t>Grinder</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614S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HYFAIR(TW)</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11sets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243840">
                <a:tc>
                  <a:txBody>
                    <a:bodyPr wrap="square"/>
                    <a:p>
                      <a:pPr marL="0" lvl="0" indent="0">
                        <a:spcBef>
                          <a:spcPct val="20000"/>
                        </a:spcBef>
                        <a:buNone/>
                      </a:pPr>
                      <a:r>
                        <a:rPr lang="zh-CN" altLang="en-US" sz="1000" dirty="0">
                          <a:solidFill>
                            <a:srgbClr val="000000"/>
                          </a:solidFill>
                          <a:latin typeface="Calibri" panose="020F0502020204030204" charset="0"/>
                        </a:rPr>
                        <a:t>WEDM</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AQ560LS/400L</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Sodick</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 3 sets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lgn="ctr">
                        <a:spcBef>
                          <a:spcPct val="20000"/>
                        </a:spcBef>
                        <a:buNone/>
                      </a:pPr>
                      <a:r>
                        <a:rPr lang="zh-CN" altLang="en-US" sz="1000" dirty="0">
                          <a:solidFill>
                            <a:srgbClr val="000000"/>
                          </a:solidFill>
                          <a:latin typeface="Calibri" panose="020F0502020204030204" charset="0"/>
                        </a:rPr>
                        <a:t>Big Grinder</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KG-S-306AH</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HYFAIR(TW)</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2sets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43840">
                <a:tc>
                  <a:txBody>
                    <a:bodyPr wrap="square"/>
                    <a:p>
                      <a:pPr marL="0" lvl="0" indent="0">
                        <a:spcBef>
                          <a:spcPct val="20000"/>
                        </a:spcBef>
                        <a:buNone/>
                      </a:pPr>
                      <a:r>
                        <a:rPr lang="zh-CN" altLang="en-US" sz="1000" dirty="0">
                          <a:solidFill>
                            <a:srgbClr val="000000"/>
                          </a:solidFill>
                          <a:latin typeface="Calibri" panose="020F0502020204030204" charset="0"/>
                        </a:rPr>
                        <a:t>EDM</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M30F</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ARD</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3sets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000" dirty="0">
                          <a:solidFill>
                            <a:srgbClr val="000000"/>
                          </a:solidFill>
                          <a:latin typeface="Calibri" panose="020F0502020204030204" charset="0"/>
                        </a:rPr>
                        <a:t>Grinder</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JL614</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Zhun Li(TW)</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3sets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243840">
                <a:tc>
                  <a:txBody>
                    <a:bodyPr wrap="square"/>
                    <a:p>
                      <a:pPr marL="0" lvl="0" indent="0">
                        <a:spcBef>
                          <a:spcPct val="20000"/>
                        </a:spcBef>
                        <a:buNone/>
                      </a:pPr>
                      <a:r>
                        <a:rPr lang="zh-CN" altLang="en-US" sz="1000" dirty="0">
                          <a:solidFill>
                            <a:srgbClr val="000000"/>
                          </a:solidFill>
                          <a:latin typeface="Calibri" panose="020F0502020204030204" charset="0"/>
                        </a:rPr>
                        <a:t>Wire Cut</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H-CUT 40F</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Lian Gao (SZ)</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3 sets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lgn="ctr">
                        <a:spcBef>
                          <a:spcPct val="20000"/>
                        </a:spcBef>
                        <a:buNone/>
                      </a:pPr>
                      <a:r>
                        <a:rPr lang="zh-CN" altLang="en-US" sz="1000" dirty="0">
                          <a:solidFill>
                            <a:srgbClr val="000000"/>
                          </a:solidFill>
                          <a:latin typeface="Calibri" panose="020F0502020204030204" charset="0"/>
                        </a:rPr>
                        <a:t>Grinder</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JL614</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Yu Qing(TW)</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2sets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43840">
                <a:tc>
                  <a:txBody>
                    <a:bodyPr wrap="square"/>
                    <a:p>
                      <a:pPr marL="0" lvl="0" indent="0">
                        <a:spcBef>
                          <a:spcPct val="20000"/>
                        </a:spcBef>
                        <a:buNone/>
                      </a:pPr>
                      <a:r>
                        <a:rPr lang="zh-CN" altLang="en-US" sz="1000" dirty="0">
                          <a:solidFill>
                            <a:srgbClr val="000000"/>
                          </a:solidFill>
                          <a:latin typeface="Calibri" panose="020F0502020204030204" charset="0"/>
                        </a:rPr>
                        <a:t>Milling machine</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16SS</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KUNMING </a:t>
                      </a:r>
                      <a:r>
                        <a:rPr lang="zh-CN" altLang="en-US" sz="1000" dirty="0">
                          <a:solidFill>
                            <a:srgbClr val="000000"/>
                          </a:solidFill>
                          <a:latin typeface="Calibri" panose="020F0502020204030204" charset="0"/>
                        </a:rPr>
                        <a:t>（</a:t>
                      </a:r>
                      <a:r>
                        <a:rPr lang="zh-CN" altLang="en-US" sz="1000" dirty="0">
                          <a:solidFill>
                            <a:srgbClr val="000000"/>
                          </a:solidFill>
                          <a:latin typeface="Calibri" panose="020F0502020204030204" charset="0"/>
                        </a:rPr>
                        <a:t>TW</a:t>
                      </a:r>
                      <a:r>
                        <a:rPr lang="zh-CN" altLang="en-US" sz="1000" dirty="0">
                          <a:solidFill>
                            <a:srgbClr val="000000"/>
                          </a:solidFill>
                          <a:latin typeface="Calibri" panose="020F0502020204030204" charset="0"/>
                        </a:rPr>
                        <a:t>）</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rPr>
                        <a:t>1set</a:t>
                      </a: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endParaRPr lang="zh-CN" altLang="en-US" sz="1000"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bl>
          </a:graphicData>
        </a:graphic>
      </p:graphicFrame>
      <p:sp>
        <p:nvSpPr>
          <p:cNvPr id="9376" name="Text Box 342"/>
          <p:cNvSpPr txBox="1"/>
          <p:nvPr/>
        </p:nvSpPr>
        <p:spPr>
          <a:xfrm>
            <a:off x="5182553" y="1655128"/>
            <a:ext cx="1553845" cy="344805"/>
          </a:xfrm>
          <a:prstGeom prst="rect">
            <a:avLst/>
          </a:prstGeom>
          <a:noFill/>
          <a:ln w="9525">
            <a:noFill/>
          </a:ln>
        </p:spPr>
        <p:txBody>
          <a:bodyPr wrap="none" anchor="t" anchorCtr="0">
            <a:spAutoFit/>
          </a:bodyPr>
          <a:p>
            <a:pPr algn="ctr"/>
            <a:r>
              <a:rPr lang="en-US" altLang="zh-CN" sz="1650" b="1" dirty="0">
                <a:solidFill>
                  <a:schemeClr val="accent1"/>
                </a:solidFill>
                <a:latin typeface="Calibri" panose="020F0502020204030204" charset="0"/>
                <a:ea typeface="宋体" panose="02010600030101010101" pitchFamily="2" charset="-122"/>
                <a:cs typeface="Calibri" panose="020F0502020204030204" charset="0"/>
              </a:rPr>
              <a:t>Equipments</a:t>
            </a:r>
            <a:r>
              <a:rPr lang="zh-CN" altLang="en-US" sz="1650" b="1" dirty="0">
                <a:solidFill>
                  <a:schemeClr val="accent1"/>
                </a:solidFill>
                <a:latin typeface="Calibri" panose="020F0502020204030204" charset="0"/>
                <a:ea typeface="宋体" panose="02010600030101010101" pitchFamily="2" charset="-122"/>
                <a:cs typeface="Calibri" panose="020F0502020204030204" charset="0"/>
              </a:rPr>
              <a:t> List</a:t>
            </a:r>
            <a:endParaRPr lang="zh-CN" altLang="en-US" sz="1650" b="1" dirty="0">
              <a:solidFill>
                <a:schemeClr val="accent1"/>
              </a:solidFill>
              <a:latin typeface="Calibri" panose="020F0502020204030204" charset="0"/>
              <a:ea typeface="宋体" panose="02010600030101010101" pitchFamily="2" charset="-122"/>
              <a:cs typeface="Calibri" panose="020F0502020204030204" charset="0"/>
            </a:endParaRPr>
          </a:p>
        </p:txBody>
      </p:sp>
      <p:graphicFrame>
        <p:nvGraphicFramePr>
          <p:cNvPr id="10312" name="表格 10311"/>
          <p:cNvGraphicFramePr/>
          <p:nvPr>
            <p:custDataLst>
              <p:tags r:id="rId2"/>
            </p:custDataLst>
          </p:nvPr>
        </p:nvGraphicFramePr>
        <p:xfrm>
          <a:off x="6562090" y="3863340"/>
          <a:ext cx="5299075" cy="2619375"/>
        </p:xfrm>
        <a:graphic>
          <a:graphicData uri="http://schemas.openxmlformats.org/drawingml/2006/table">
            <a:tbl>
              <a:tblPr/>
              <a:tblGrid>
                <a:gridCol w="2120900"/>
                <a:gridCol w="1036320"/>
                <a:gridCol w="1224280"/>
                <a:gridCol w="917575"/>
              </a:tblGrid>
              <a:tr h="455295">
                <a:tc gridSpan="4">
                  <a:txBody>
                    <a:bodyPr wrap="square"/>
                    <a:p>
                      <a:pPr marL="342900" lvl="0" indent="-342900" algn="ctr" eaLnBrk="0" hangingPunct="0">
                        <a:spcBef>
                          <a:spcPct val="20000"/>
                        </a:spcBef>
                        <a:buClrTx/>
                        <a:buNone/>
                      </a:pPr>
                      <a:r>
                        <a:rPr lang="zh-CN" altLang="en-US" sz="1400" b="1" dirty="0">
                          <a:solidFill>
                            <a:srgbClr val="FFFFFF"/>
                          </a:solidFill>
                          <a:latin typeface="Calibri" panose="020F0502020204030204" charset="0"/>
                          <a:sym typeface="+mn-ea"/>
                        </a:rPr>
                        <a:t>Exsiting machines of </a:t>
                      </a:r>
                      <a:r>
                        <a:rPr lang="en-US" altLang="zh-CN" sz="1400" b="1" dirty="0">
                          <a:solidFill>
                            <a:srgbClr val="FFFFFF"/>
                          </a:solidFill>
                          <a:latin typeface="Calibri" panose="020F0502020204030204" charset="0"/>
                          <a:sym typeface="+mn-ea"/>
                        </a:rPr>
                        <a:t>metal</a:t>
                      </a:r>
                      <a:r>
                        <a:rPr lang="zh-CN" altLang="en-US" sz="1400" b="1" dirty="0">
                          <a:solidFill>
                            <a:srgbClr val="FFFFFF"/>
                          </a:solidFill>
                          <a:latin typeface="Calibri" panose="020F0502020204030204" charset="0"/>
                          <a:sym typeface="+mn-ea"/>
                        </a:rPr>
                        <a:t> workshop</a:t>
                      </a:r>
                      <a:endParaRPr lang="zh-CN" altLang="en-US" sz="1400" b="1" dirty="0">
                        <a:solidFill>
                          <a:srgbClr val="FFFFFF"/>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4F81BD">
                        <a:alpha val="100000"/>
                      </a:srgbClr>
                    </a:solidFill>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r>
              <a:tr h="276225">
                <a:tc>
                  <a:txBody>
                    <a:bodyPr wrap="square"/>
                    <a:p>
                      <a:pPr marL="0" lvl="0" indent="0" algn="ctr">
                        <a:spcBef>
                          <a:spcPct val="20000"/>
                        </a:spcBef>
                        <a:buNone/>
                      </a:pPr>
                      <a:r>
                        <a:rPr lang="zh-CN" altLang="en-US" sz="1200" b="1" dirty="0">
                          <a:solidFill>
                            <a:srgbClr val="000000"/>
                          </a:solidFill>
                          <a:latin typeface="Calibri" panose="020F0502020204030204" charset="0"/>
                        </a:rPr>
                        <a:t>Name</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Model</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Brand</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QTY</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30505">
                <a:tc>
                  <a:txBody>
                    <a:bodyPr wrap="square"/>
                    <a:p>
                      <a:pPr marL="0" lvl="0" indent="0">
                        <a:spcBef>
                          <a:spcPct val="20000"/>
                        </a:spcBef>
                        <a:buNone/>
                      </a:pPr>
                      <a:r>
                        <a:rPr lang="zh-CN" altLang="en-US" sz="900" dirty="0">
                          <a:solidFill>
                            <a:srgbClr val="000000"/>
                          </a:solidFill>
                          <a:latin typeface="Calibri" panose="020F0502020204030204" charset="0"/>
                          <a:sym typeface="+mn-ea"/>
                        </a:rPr>
                        <a:t>High-speed Stamping</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342900" lvl="0" indent="-342900" eaLnBrk="0" hangingPunct="0">
                        <a:spcBef>
                          <a:spcPct val="20000"/>
                        </a:spcBef>
                        <a:buClrTx/>
                        <a:buNone/>
                      </a:pPr>
                      <a:r>
                        <a:rPr lang="zh-CN" altLang="en-US" sz="900" dirty="0">
                          <a:solidFill>
                            <a:srgbClr val="000000"/>
                          </a:solidFill>
                          <a:latin typeface="Calibri" panose="020F0502020204030204" charset="0"/>
                          <a:sym typeface="Calibri" panose="020F0502020204030204" charset="0"/>
                        </a:rPr>
                        <a:t>40T</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342900" lvl="0" indent="-342900" eaLnBrk="0" hangingPunct="0">
                        <a:spcBef>
                          <a:spcPct val="20000"/>
                        </a:spcBef>
                        <a:buClrTx/>
                        <a:buNone/>
                      </a:pPr>
                      <a:r>
                        <a:rPr lang="zh-CN" altLang="en-US" sz="900" dirty="0">
                          <a:solidFill>
                            <a:srgbClr val="000000"/>
                          </a:solidFill>
                          <a:latin typeface="Calibri" panose="020F0502020204030204" charset="0"/>
                          <a:sym typeface="Calibri" panose="020F0502020204030204" charset="0"/>
                        </a:rPr>
                        <a:t>YAMADA/</a:t>
                      </a:r>
                      <a:r>
                        <a:rPr lang="en-US" altLang="zh-CN" sz="900" dirty="0">
                          <a:solidFill>
                            <a:srgbClr val="000000"/>
                          </a:solidFill>
                          <a:latin typeface="Calibri" panose="020F0502020204030204" charset="0"/>
                          <a:sym typeface="Calibri" panose="020F0502020204030204" charset="0"/>
                        </a:rPr>
                        <a:t>JAPAN</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1</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230505">
                <a:tc>
                  <a:txBody>
                    <a:bodyPr wrap="square"/>
                    <a:p>
                      <a:pPr marL="0" lvl="0" indent="0">
                        <a:spcBef>
                          <a:spcPct val="20000"/>
                        </a:spcBef>
                        <a:buNone/>
                      </a:pPr>
                      <a:r>
                        <a:rPr lang="zh-CN" altLang="en-US" sz="900" dirty="0">
                          <a:solidFill>
                            <a:srgbClr val="000000"/>
                          </a:solidFill>
                          <a:latin typeface="Calibri" panose="020F0502020204030204" charset="0"/>
                          <a:sym typeface="+mn-ea"/>
                        </a:rPr>
                        <a:t>High-speed Stamping</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zh-CN" altLang="en-US" sz="900" dirty="0">
                          <a:solidFill>
                            <a:srgbClr val="000000"/>
                          </a:solidFill>
                          <a:latin typeface="Calibri" panose="020F0502020204030204" charset="0"/>
                          <a:sym typeface="Calibri" panose="020F0502020204030204" charset="0"/>
                        </a:rPr>
                        <a:t>40T</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zh-CN" altLang="en-US" sz="900" dirty="0">
                          <a:solidFill>
                            <a:srgbClr val="000000"/>
                          </a:solidFill>
                          <a:latin typeface="Calibri" panose="020F0502020204030204" charset="0"/>
                          <a:sym typeface="Calibri" panose="020F0502020204030204" charset="0"/>
                        </a:rPr>
                        <a:t> KYORI /</a:t>
                      </a:r>
                      <a:r>
                        <a:rPr lang="en-US" altLang="zh-CN" sz="900" dirty="0">
                          <a:solidFill>
                            <a:srgbClr val="000000"/>
                          </a:solidFill>
                          <a:latin typeface="Calibri" panose="020F0502020204030204" charset="0"/>
                          <a:sym typeface="Calibri" panose="020F0502020204030204" charset="0"/>
                        </a:rPr>
                        <a:t>JAPAN</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1</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30505">
                <a:tc>
                  <a:txBody>
                    <a:bodyPr wrap="square"/>
                    <a:p>
                      <a:pPr marL="0" lvl="0" indent="0">
                        <a:spcBef>
                          <a:spcPct val="20000"/>
                        </a:spcBef>
                        <a:buNone/>
                      </a:pPr>
                      <a:r>
                        <a:rPr lang="zh-CN" altLang="en-US" sz="900" dirty="0">
                          <a:solidFill>
                            <a:srgbClr val="000000"/>
                          </a:solidFill>
                          <a:latin typeface="Calibri" panose="020F0502020204030204" charset="0"/>
                          <a:sym typeface="+mn-ea"/>
                        </a:rPr>
                        <a:t>High-speed Stamping</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342900" lvl="0" indent="-342900" eaLnBrk="0" hangingPunct="0">
                        <a:spcBef>
                          <a:spcPct val="20000"/>
                        </a:spcBef>
                        <a:buClrTx/>
                        <a:buNone/>
                      </a:pPr>
                      <a:r>
                        <a:rPr lang="zh-CN" altLang="en-US" sz="900" dirty="0">
                          <a:solidFill>
                            <a:srgbClr val="000000"/>
                          </a:solidFill>
                          <a:latin typeface="Calibri" panose="020F0502020204030204" charset="0"/>
                          <a:sym typeface="Calibri" panose="020F0502020204030204" charset="0"/>
                        </a:rPr>
                        <a:t>45T~80T</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900" dirty="0">
                          <a:solidFill>
                            <a:srgbClr val="000000"/>
                          </a:solidFill>
                          <a:latin typeface="Calibri" panose="020F0502020204030204" charset="0"/>
                          <a:sym typeface="Calibri" panose="020F0502020204030204" charset="0"/>
                        </a:rPr>
                        <a:t>MICRON/</a:t>
                      </a:r>
                      <a:r>
                        <a:rPr lang="zh-CN" altLang="en-US" sz="900" dirty="0">
                          <a:solidFill>
                            <a:srgbClr val="000000"/>
                          </a:solidFill>
                          <a:latin typeface="Calibri" panose="020F0502020204030204" charset="0"/>
                          <a:sym typeface="+mn-ea"/>
                        </a:rPr>
                        <a:t>(TW)</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342900" lvl="0" indent="-342900" eaLnBrk="0" hangingPunct="0">
                        <a:spcBef>
                          <a:spcPct val="20000"/>
                        </a:spcBef>
                        <a:buClrTx/>
                        <a:buNone/>
                      </a:pPr>
                      <a:r>
                        <a:rPr lang="zh-CN" altLang="en-US" sz="900" dirty="0">
                          <a:solidFill>
                            <a:srgbClr val="000000"/>
                          </a:solidFill>
                          <a:latin typeface="Calibri" panose="020F0502020204030204" charset="0"/>
                          <a:sym typeface="Calibri" panose="020F0502020204030204" charset="0"/>
                        </a:rPr>
                        <a:t>15</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230505">
                <a:tc>
                  <a:txBody>
                    <a:bodyPr wrap="square"/>
                    <a:p>
                      <a:pPr marL="0" lvl="0" indent="0">
                        <a:spcBef>
                          <a:spcPct val="20000"/>
                        </a:spcBef>
                        <a:buNone/>
                      </a:pPr>
                      <a:r>
                        <a:rPr lang="zh-CN" altLang="en-US" sz="900" dirty="0">
                          <a:solidFill>
                            <a:srgbClr val="000000"/>
                          </a:solidFill>
                          <a:latin typeface="Calibri" panose="020F0502020204030204" charset="0"/>
                          <a:sym typeface="+mn-ea"/>
                        </a:rPr>
                        <a:t>High-speed Stamping</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zh-CN" altLang="en-US" sz="900" dirty="0">
                          <a:solidFill>
                            <a:srgbClr val="000000"/>
                          </a:solidFill>
                          <a:latin typeface="Calibri" panose="020F0502020204030204" charset="0"/>
                          <a:sym typeface="Calibri" panose="020F0502020204030204" charset="0"/>
                        </a:rPr>
                        <a:t>80T</a:t>
                      </a:r>
                      <a:r>
                        <a:rPr lang="en-US" altLang="zh-CN" sz="900" dirty="0">
                          <a:solidFill>
                            <a:srgbClr val="000000"/>
                          </a:solidFill>
                          <a:latin typeface="Calibri" panose="020F0502020204030204" charset="0"/>
                          <a:sym typeface="Calibri" panose="020F0502020204030204" charset="0"/>
                        </a:rPr>
                        <a:t>-200T</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0" lvl="0" indent="0">
                        <a:spcBef>
                          <a:spcPct val="20000"/>
                        </a:spcBef>
                        <a:buNone/>
                      </a:pPr>
                      <a:r>
                        <a:rPr lang="zh-CN" altLang="en-US" sz="900" dirty="0">
                          <a:solidFill>
                            <a:srgbClr val="000000"/>
                          </a:solidFill>
                          <a:latin typeface="Calibri" panose="020F0502020204030204" charset="0"/>
                          <a:sym typeface="+mn-ea"/>
                        </a:rPr>
                        <a:t>SEYI(TW)</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1</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74955">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CNC SWISS TYPE AUTOMATIC LATHE</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SR-32 JM TYPE N</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JAPAN</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1</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29870">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CNC Machine</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SB-20R TYPE G</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JAPAN</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1</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30505">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CNC Machine</a:t>
                      </a:r>
                      <a:endParaRPr lang="zh-CN" altLang="en-US"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B0126-V</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Tsugami(China)</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1</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230505">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Four-pin cutting machine</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a:p>
                      <a:pPr marL="342900" lvl="0" indent="-342900" eaLnBrk="0" hangingPunct="0">
                        <a:spcBef>
                          <a:spcPct val="20000"/>
                        </a:spcBef>
                        <a:buClrTx/>
                        <a:buNone/>
                      </a:pPr>
                      <a:r>
                        <a:rPr lang="en-US" altLang="zh-CN" sz="900" dirty="0">
                          <a:solidFill>
                            <a:srgbClr val="000000"/>
                          </a:solidFill>
                          <a:latin typeface="Calibri" panose="020F0502020204030204" charset="0"/>
                          <a:sym typeface="Calibri" panose="020F0502020204030204" charset="0"/>
                        </a:rPr>
                        <a:t>1</a:t>
                      </a:r>
                      <a:endParaRPr lang="en-US" altLang="zh-CN" sz="9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bl>
          </a:graphicData>
        </a:graphic>
      </p:graphicFrame>
      <p:graphicFrame>
        <p:nvGraphicFramePr>
          <p:cNvPr id="10346" name="表格 10345"/>
          <p:cNvGraphicFramePr/>
          <p:nvPr>
            <p:custDataLst>
              <p:tags r:id="rId3"/>
            </p:custDataLst>
          </p:nvPr>
        </p:nvGraphicFramePr>
        <p:xfrm>
          <a:off x="179070" y="3863340"/>
          <a:ext cx="6383020" cy="2592705"/>
        </p:xfrm>
        <a:graphic>
          <a:graphicData uri="http://schemas.openxmlformats.org/drawingml/2006/table">
            <a:tbl>
              <a:tblPr/>
              <a:tblGrid>
                <a:gridCol w="944880"/>
                <a:gridCol w="718820"/>
                <a:gridCol w="909320"/>
                <a:gridCol w="603250"/>
                <a:gridCol w="1081405"/>
                <a:gridCol w="605790"/>
                <a:gridCol w="908685"/>
                <a:gridCol w="610870"/>
              </a:tblGrid>
              <a:tr h="447675">
                <a:tc gridSpan="8">
                  <a:txBody>
                    <a:bodyPr wrap="square"/>
                    <a:p>
                      <a:pPr marL="342900" lvl="0" indent="-342900" algn="ctr" eaLnBrk="0" hangingPunct="0">
                        <a:spcBef>
                          <a:spcPct val="20000"/>
                        </a:spcBef>
                        <a:buClrTx/>
                        <a:buNone/>
                      </a:pPr>
                      <a:r>
                        <a:rPr lang="zh-CN" altLang="en-US" sz="1400" b="1" dirty="0">
                          <a:solidFill>
                            <a:srgbClr val="FFFFFF"/>
                          </a:solidFill>
                          <a:latin typeface="Calibri" panose="020F0502020204030204" charset="0"/>
                          <a:sym typeface="+mn-ea"/>
                        </a:rPr>
                        <a:t>Exsiting machines of </a:t>
                      </a:r>
                      <a:r>
                        <a:rPr lang="en-US" altLang="zh-CN" sz="1400" b="1" dirty="0">
                          <a:solidFill>
                            <a:srgbClr val="FFFFFF"/>
                          </a:solidFill>
                          <a:latin typeface="Calibri" panose="020F0502020204030204" charset="0"/>
                          <a:sym typeface="+mn-ea"/>
                        </a:rPr>
                        <a:t>injection molding</a:t>
                      </a:r>
                      <a:r>
                        <a:rPr lang="zh-CN" altLang="en-US" sz="1400" b="1" dirty="0">
                          <a:solidFill>
                            <a:srgbClr val="FFFFFF"/>
                          </a:solidFill>
                          <a:latin typeface="Calibri" panose="020F0502020204030204" charset="0"/>
                          <a:sym typeface="+mn-ea"/>
                        </a:rPr>
                        <a:t> workshop</a:t>
                      </a:r>
                      <a:endParaRPr lang="zh-CN" altLang="en-US" sz="1400" b="1" dirty="0">
                        <a:solidFill>
                          <a:srgbClr val="FFFFFF"/>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4F81BD">
                        <a:alpha val="100000"/>
                      </a:srgbClr>
                    </a:solidFill>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r>
              <a:tr h="443230">
                <a:tc>
                  <a:txBody>
                    <a:bodyPr wrap="square"/>
                    <a:p>
                      <a:pPr marL="0" lvl="0" indent="0" algn="ctr">
                        <a:spcBef>
                          <a:spcPct val="20000"/>
                        </a:spcBef>
                        <a:buNone/>
                      </a:pPr>
                      <a:r>
                        <a:rPr lang="zh-CN" altLang="en-US" sz="1200" b="1" dirty="0">
                          <a:solidFill>
                            <a:srgbClr val="000000"/>
                          </a:solidFill>
                          <a:latin typeface="Calibri" panose="020F0502020204030204" charset="0"/>
                        </a:rPr>
                        <a:t>Name</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Model</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Brand</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QTY</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Name</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Model</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Brand</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lgn="ctr">
                        <a:spcBef>
                          <a:spcPct val="20000"/>
                        </a:spcBef>
                        <a:buNone/>
                      </a:pPr>
                      <a:r>
                        <a:rPr lang="zh-CN" altLang="en-US" sz="1200" b="1" dirty="0">
                          <a:solidFill>
                            <a:srgbClr val="000000"/>
                          </a:solidFill>
                          <a:latin typeface="Calibri" panose="020F0502020204030204" charset="0"/>
                        </a:rPr>
                        <a:t>QTY</a:t>
                      </a:r>
                      <a:endParaRPr lang="zh-CN" altLang="en-US" sz="1200" b="1" dirty="0">
                        <a:solidFill>
                          <a:srgbClr val="000000"/>
                        </a:solidFill>
                        <a:latin typeface="Calibri" panose="020F0502020204030204" charset="0"/>
                      </a:endParaRPr>
                    </a:p>
                  </a:txBody>
                  <a:tcPr vert="horz"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846455">
                <a:tc rowSpan="2">
                  <a:txBody>
                    <a:bodyPr wrap="square"/>
                    <a:p>
                      <a:pPr marL="0" lvl="0" indent="0">
                        <a:spcBef>
                          <a:spcPct val="20000"/>
                        </a:spcBef>
                        <a:buNone/>
                      </a:pPr>
                      <a:r>
                        <a:rPr lang="zh-CN" altLang="en-US" sz="1000" dirty="0">
                          <a:solidFill>
                            <a:srgbClr val="000000"/>
                          </a:solidFill>
                          <a:latin typeface="Calibri" panose="020F0502020204030204" charset="0"/>
                          <a:sym typeface="+mn-ea"/>
                        </a:rPr>
                        <a:t>Horizontal injection molding machine</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zh-CN" altLang="en-US" sz="1000" dirty="0">
                          <a:solidFill>
                            <a:srgbClr val="000000"/>
                          </a:solidFill>
                          <a:latin typeface="Calibri" panose="020F0502020204030204" charset="0"/>
                          <a:sym typeface="Calibri" panose="020F0502020204030204" charset="0"/>
                        </a:rPr>
                        <a:t>80T-180T</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en-US" altLang="zh-CN" sz="1000" dirty="0">
                          <a:solidFill>
                            <a:srgbClr val="000000"/>
                          </a:solidFill>
                          <a:latin typeface="Calibri" panose="020F0502020204030204" charset="0"/>
                          <a:sym typeface="Calibri" panose="020F0502020204030204" charset="0"/>
                        </a:rPr>
                        <a:t>NISSEI</a:t>
                      </a:r>
                      <a:r>
                        <a:rPr lang="zh-CN" altLang="en-US" sz="1000" dirty="0">
                          <a:solidFill>
                            <a:srgbClr val="000000"/>
                          </a:solidFill>
                          <a:latin typeface="Calibri" panose="020F0502020204030204" charset="0"/>
                          <a:sym typeface="Calibri" panose="020F0502020204030204" charset="0"/>
                        </a:rPr>
                        <a:t>/</a:t>
                      </a:r>
                      <a:r>
                        <a:rPr lang="en-US" altLang="zh-CN" sz="1000" dirty="0">
                          <a:solidFill>
                            <a:srgbClr val="000000"/>
                          </a:solidFill>
                          <a:latin typeface="Calibri" panose="020F0502020204030204" charset="0"/>
                          <a:sym typeface="Calibri" panose="020F0502020204030204" charset="0"/>
                        </a:rPr>
                        <a:t>JAPAN</a:t>
                      </a:r>
                      <a:endParaRPr lang="zh-CN" altLang="en-US" sz="1000" dirty="0">
                        <a:solidFill>
                          <a:srgbClr val="000000"/>
                        </a:solidFill>
                        <a:latin typeface="Calibri" panose="020F0502020204030204" charset="0"/>
                        <a:sym typeface="Calibri" panose="020F0502020204030204" charset="0"/>
                      </a:endParaRPr>
                    </a:p>
                    <a:p>
                      <a:pPr marL="342900" lvl="0" indent="-342900" eaLnBrk="0" hangingPunct="0">
                        <a:spcBef>
                          <a:spcPct val="20000"/>
                        </a:spcBef>
                        <a:buClrTx/>
                        <a:buNone/>
                      </a:pPr>
                      <a:endParaRPr lang="en-US" altLang="zh-CN"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zh-CN" altLang="en-US" sz="1000" dirty="0">
                          <a:solidFill>
                            <a:srgbClr val="000000"/>
                          </a:solidFill>
                          <a:latin typeface="Calibri" panose="020F0502020204030204" charset="0"/>
                          <a:sym typeface="Calibri" panose="020F0502020204030204" charset="0"/>
                        </a:rPr>
                        <a:t>12 </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rowSpan="2">
                  <a:txBody>
                    <a:bodyPr wrap="square"/>
                    <a:p>
                      <a:pPr marL="0" lvl="0" indent="0">
                        <a:spcBef>
                          <a:spcPct val="20000"/>
                        </a:spcBef>
                        <a:buNone/>
                      </a:pPr>
                      <a:r>
                        <a:rPr lang="zh-CN" altLang="en-US" sz="1000" dirty="0">
                          <a:solidFill>
                            <a:srgbClr val="000000"/>
                          </a:solidFill>
                          <a:latin typeface="Calibri" panose="020F0502020204030204" charset="0"/>
                          <a:sym typeface="+mn-ea"/>
                        </a:rPr>
                        <a:t>Vertical injection molding machine</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zh-CN" altLang="en-US" sz="1000" dirty="0">
                          <a:solidFill>
                            <a:srgbClr val="000000"/>
                          </a:solidFill>
                          <a:latin typeface="Calibri" panose="020F0502020204030204" charset="0"/>
                          <a:sym typeface="Calibri" panose="020F0502020204030204" charset="0"/>
                        </a:rPr>
                        <a:t>40T</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en-US" altLang="zh-CN" sz="1000" dirty="0">
                          <a:solidFill>
                            <a:srgbClr val="000000"/>
                          </a:solidFill>
                          <a:latin typeface="Calibri" panose="020F0502020204030204" charset="0"/>
                          <a:sym typeface="Calibri" panose="020F0502020204030204" charset="0"/>
                        </a:rPr>
                        <a:t>NISSEI</a:t>
                      </a:r>
                      <a:r>
                        <a:rPr lang="zh-CN" altLang="en-US" sz="1000" dirty="0">
                          <a:solidFill>
                            <a:srgbClr val="000000"/>
                          </a:solidFill>
                          <a:latin typeface="Calibri" panose="020F0502020204030204" charset="0"/>
                          <a:sym typeface="Calibri" panose="020F0502020204030204" charset="0"/>
                        </a:rPr>
                        <a:t>/</a:t>
                      </a:r>
                      <a:r>
                        <a:rPr lang="en-US" altLang="zh-CN" sz="1000" dirty="0">
                          <a:solidFill>
                            <a:srgbClr val="000000"/>
                          </a:solidFill>
                          <a:latin typeface="Calibri" panose="020F0502020204030204" charset="0"/>
                          <a:sym typeface="Calibri" panose="020F0502020204030204" charset="0"/>
                        </a:rPr>
                        <a:t>JAPAN</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p>
                      <a:pPr marL="342900" lvl="0" indent="-342900" eaLnBrk="0" hangingPunct="0">
                        <a:spcBef>
                          <a:spcPct val="20000"/>
                        </a:spcBef>
                        <a:buClrTx/>
                        <a:buNone/>
                      </a:pPr>
                      <a:r>
                        <a:rPr lang="en-US" altLang="zh-CN" sz="1000" dirty="0">
                          <a:solidFill>
                            <a:srgbClr val="000000"/>
                          </a:solidFill>
                          <a:latin typeface="Calibri" panose="020F0502020204030204" charset="0"/>
                          <a:sym typeface="Calibri" panose="020F0502020204030204" charset="0"/>
                        </a:rPr>
                        <a:t>3</a:t>
                      </a:r>
                      <a:endParaRPr lang="en-US" altLang="zh-CN"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855345">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wrap="square"/>
                    <a:p>
                      <a:pPr marL="342900" lvl="0" indent="-342900" eaLnBrk="0" hangingPunct="0">
                        <a:spcBef>
                          <a:spcPct val="20000"/>
                        </a:spcBef>
                        <a:buClrTx/>
                        <a:buNone/>
                      </a:pPr>
                      <a:r>
                        <a:rPr lang="zh-CN" altLang="en-US" sz="1000" dirty="0">
                          <a:solidFill>
                            <a:srgbClr val="000000"/>
                          </a:solidFill>
                          <a:latin typeface="Calibri" panose="020F0502020204030204" charset="0"/>
                          <a:sym typeface="Calibri" panose="020F0502020204030204" charset="0"/>
                        </a:rPr>
                        <a:t>80T-110T</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342900" lvl="0" indent="-342900" eaLnBrk="0" hangingPunct="0">
                        <a:spcBef>
                          <a:spcPct val="20000"/>
                        </a:spcBef>
                        <a:buClrTx/>
                        <a:buNone/>
                      </a:pPr>
                      <a:r>
                        <a:rPr lang="zh-CN" altLang="en-US" sz="1000" dirty="0">
                          <a:solidFill>
                            <a:srgbClr val="000000"/>
                          </a:solidFill>
                          <a:latin typeface="Calibri" panose="020F0502020204030204" charset="0"/>
                          <a:sym typeface="+mn-ea"/>
                        </a:rPr>
                        <a:t>Zhongtai</a:t>
                      </a:r>
                      <a:endParaRPr lang="zh-CN" altLang="en-US" sz="1000" dirty="0">
                        <a:solidFill>
                          <a:srgbClr val="000000"/>
                        </a:solidFill>
                        <a:latin typeface="Calibri" panose="020F0502020204030204" charset="0"/>
                      </a:endParaRPr>
                    </a:p>
                    <a:p>
                      <a:pPr marL="0" lvl="0" indent="0">
                        <a:spcBef>
                          <a:spcPct val="20000"/>
                        </a:spcBef>
                        <a:buNone/>
                      </a:pPr>
                      <a:r>
                        <a:rPr lang="en-US" altLang="zh-CN" sz="1000" dirty="0">
                          <a:solidFill>
                            <a:srgbClr val="000000"/>
                          </a:solidFill>
                          <a:latin typeface="Calibri" panose="020F0502020204030204" charset="0"/>
                          <a:sym typeface="Calibri" panose="020F0502020204030204" charset="0"/>
                        </a:rPr>
                        <a:t>/</a:t>
                      </a:r>
                      <a:r>
                        <a:rPr lang="zh-CN" altLang="en-US" sz="1000" dirty="0">
                          <a:solidFill>
                            <a:srgbClr val="000000"/>
                          </a:solidFill>
                          <a:latin typeface="Calibri" panose="020F0502020204030204" charset="0"/>
                          <a:sym typeface="+mn-ea"/>
                        </a:rPr>
                        <a:t>(TW)</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342900" lvl="0" indent="-342900" eaLnBrk="0" hangingPunct="0">
                        <a:spcBef>
                          <a:spcPct val="20000"/>
                        </a:spcBef>
                        <a:buClrTx/>
                        <a:buNone/>
                      </a:pPr>
                      <a:r>
                        <a:rPr lang="zh-CN" altLang="en-US" sz="1000" dirty="0">
                          <a:solidFill>
                            <a:srgbClr val="000000"/>
                          </a:solidFill>
                          <a:latin typeface="Calibri" panose="020F0502020204030204" charset="0"/>
                          <a:sym typeface="Calibri" panose="020F0502020204030204" charset="0"/>
                        </a:rPr>
                        <a:t>5 </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vMerge="1">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wrap="square"/>
                    <a:p>
                      <a:pPr marL="342900" lvl="0" indent="-342900" eaLnBrk="0" hangingPunct="0">
                        <a:spcBef>
                          <a:spcPct val="20000"/>
                        </a:spcBef>
                        <a:buClrTx/>
                        <a:buNone/>
                      </a:pPr>
                      <a:r>
                        <a:rPr lang="zh-CN" altLang="en-US" sz="1000" dirty="0">
                          <a:solidFill>
                            <a:srgbClr val="000000"/>
                          </a:solidFill>
                          <a:latin typeface="Calibri" panose="020F0502020204030204" charset="0"/>
                          <a:sym typeface="Calibri" panose="020F0502020204030204" charset="0"/>
                        </a:rPr>
                        <a:t>55T</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0" lvl="0" indent="0">
                        <a:spcBef>
                          <a:spcPct val="20000"/>
                        </a:spcBef>
                        <a:buNone/>
                      </a:pPr>
                      <a:r>
                        <a:rPr lang="zh-CN" altLang="en-US" sz="1000" dirty="0">
                          <a:solidFill>
                            <a:srgbClr val="000000"/>
                          </a:solidFill>
                          <a:latin typeface="Calibri" panose="020F0502020204030204" charset="0"/>
                          <a:sym typeface="+mn-ea"/>
                        </a:rPr>
                        <a:t>Baisu</a:t>
                      </a:r>
                      <a:endParaRPr lang="zh-CN" altLang="en-US" sz="1000" dirty="0">
                        <a:solidFill>
                          <a:srgbClr val="000000"/>
                        </a:solidFill>
                        <a:latin typeface="Calibri" panose="020F0502020204030204" charset="0"/>
                      </a:endParaRPr>
                    </a:p>
                    <a:p>
                      <a:pPr marL="0" lvl="0" indent="0">
                        <a:spcBef>
                          <a:spcPct val="20000"/>
                        </a:spcBef>
                        <a:buNone/>
                      </a:pPr>
                      <a:r>
                        <a:rPr lang="zh-CN" altLang="en-US" sz="1000" dirty="0">
                          <a:solidFill>
                            <a:srgbClr val="000000"/>
                          </a:solidFill>
                          <a:latin typeface="Calibri" panose="020F0502020204030204" charset="0"/>
                          <a:sym typeface="Calibri" panose="020F0502020204030204" charset="0"/>
                        </a:rPr>
                        <a:t>/</a:t>
                      </a:r>
                      <a:r>
                        <a:rPr lang="zh-CN" altLang="en-US" sz="1000" dirty="0">
                          <a:solidFill>
                            <a:srgbClr val="000000"/>
                          </a:solidFill>
                          <a:latin typeface="Calibri" panose="020F0502020204030204" charset="0"/>
                          <a:sym typeface="+mn-ea"/>
                        </a:rPr>
                        <a:t>(TW)</a:t>
                      </a:r>
                      <a:endParaRPr lang="zh-CN" altLang="en-US"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p>
                      <a:pPr marL="342900" lvl="0" indent="-342900" eaLnBrk="0" hangingPunct="0">
                        <a:spcBef>
                          <a:spcPct val="20000"/>
                        </a:spcBef>
                        <a:buClrTx/>
                        <a:buNone/>
                      </a:pPr>
                      <a:r>
                        <a:rPr lang="en-US" altLang="zh-CN" sz="1000" dirty="0">
                          <a:solidFill>
                            <a:srgbClr val="000000"/>
                          </a:solidFill>
                          <a:latin typeface="Calibri" panose="020F0502020204030204" charset="0"/>
                          <a:sym typeface="Calibri" panose="020F0502020204030204" charset="0"/>
                        </a:rPr>
                        <a:t>12</a:t>
                      </a:r>
                      <a:endParaRPr lang="en-US" altLang="zh-CN" sz="1000" dirty="0">
                        <a:solidFill>
                          <a:srgbClr val="000000"/>
                        </a:solidFill>
                        <a:latin typeface="Calibri" panose="020F050202020403020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Shape 11"/>
          <p:cNvSpPr>
            <a:spLocks noGrp="1" noRot="1" noChangeAspect="1" noMove="1" noResize="1" noEditPoints="1" noAdjustHandles="1" noChangeArrowheads="1" noChangeShapeType="1" noTextEdit="1"/>
          </p:cNvSpPr>
          <p:nvPr/>
        </p:nvSpPr>
        <p:spPr>
          <a:xfrm>
            <a:off x="676910" y="1048385"/>
            <a:ext cx="10643235" cy="5140325"/>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sp>
        <p:nvSpPr>
          <p:cNvPr id="2" name="矩形 1"/>
          <p:cNvSpPr/>
          <p:nvPr/>
        </p:nvSpPr>
        <p:spPr>
          <a:xfrm>
            <a:off x="4338638" y="1436370"/>
            <a:ext cx="3395345"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文本框 2"/>
          <p:cNvSpPr txBox="1"/>
          <p:nvPr/>
        </p:nvSpPr>
        <p:spPr>
          <a:xfrm>
            <a:off x="4295140" y="1157605"/>
            <a:ext cx="3496945"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Workshops &amp; Equipments</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9376" name="Text Box 342"/>
          <p:cNvSpPr txBox="1"/>
          <p:nvPr/>
        </p:nvSpPr>
        <p:spPr>
          <a:xfrm>
            <a:off x="5466080" y="1745933"/>
            <a:ext cx="1280160" cy="344805"/>
          </a:xfrm>
          <a:prstGeom prst="rect">
            <a:avLst/>
          </a:prstGeom>
          <a:noFill/>
          <a:ln w="9525">
            <a:noFill/>
          </a:ln>
        </p:spPr>
        <p:txBody>
          <a:bodyPr wrap="none" anchor="t" anchorCtr="0">
            <a:spAutoFit/>
          </a:bodyPr>
          <a:p>
            <a:pPr algn="ctr"/>
            <a:r>
              <a:rPr lang="zh-CN" altLang="en-US" sz="1650" b="1" dirty="0">
                <a:solidFill>
                  <a:schemeClr val="accent1"/>
                </a:solidFill>
                <a:latin typeface="Calibri" panose="020F0502020204030204" charset="0"/>
                <a:ea typeface="宋体" panose="02010600030101010101" pitchFamily="2" charset="-122"/>
                <a:cs typeface="Calibri" panose="020F0502020204030204" charset="0"/>
              </a:rPr>
              <a:t>Machine List</a:t>
            </a:r>
            <a:endParaRPr lang="zh-CN" altLang="en-US" sz="1650" b="1" dirty="0">
              <a:solidFill>
                <a:schemeClr val="accent1"/>
              </a:solidFill>
              <a:latin typeface="Calibri" panose="020F0502020204030204" charset="0"/>
              <a:ea typeface="宋体" panose="02010600030101010101" pitchFamily="2" charset="-122"/>
              <a:cs typeface="Calibri" panose="020F0502020204030204" charset="0"/>
            </a:endParaRPr>
          </a:p>
        </p:txBody>
      </p:sp>
      <p:graphicFrame>
        <p:nvGraphicFramePr>
          <p:cNvPr id="10242" name="表格 10241"/>
          <p:cNvGraphicFramePr/>
          <p:nvPr>
            <p:custDataLst>
              <p:tags r:id="rId1"/>
            </p:custDataLst>
          </p:nvPr>
        </p:nvGraphicFramePr>
        <p:xfrm>
          <a:off x="996950" y="2163445"/>
          <a:ext cx="10047605" cy="3769995"/>
        </p:xfrm>
        <a:graphic>
          <a:graphicData uri="http://schemas.openxmlformats.org/drawingml/2006/table">
            <a:tbl>
              <a:tblPr/>
              <a:tblGrid>
                <a:gridCol w="2372995"/>
                <a:gridCol w="1185545"/>
                <a:gridCol w="1489710"/>
                <a:gridCol w="1631950"/>
                <a:gridCol w="1568450"/>
                <a:gridCol w="1798955"/>
              </a:tblGrid>
              <a:tr h="504825">
                <a:tc gridSpan="6">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zh-CN" altLang="en-US" sz="1800" b="1" dirty="0">
                          <a:solidFill>
                            <a:srgbClr val="FFFFFF"/>
                          </a:solidFill>
                          <a:latin typeface="Arial" panose="020B0604020202020204" pitchFamily="34" charset="0"/>
                          <a:cs typeface="Arial" panose="020B0604020202020204" pitchFamily="34" charset="0"/>
                          <a:sym typeface="+mn-ea"/>
                        </a:rPr>
                        <a:t>Exsiting machines</a:t>
                      </a:r>
                      <a:r>
                        <a:rPr lang="en-US" altLang="zh-CN" sz="1800" b="1" dirty="0">
                          <a:solidFill>
                            <a:srgbClr val="FFFFFF"/>
                          </a:solidFill>
                          <a:latin typeface="Arial" panose="020B0604020202020204" pitchFamily="34" charset="0"/>
                          <a:cs typeface="Arial" panose="020B0604020202020204" pitchFamily="34" charset="0"/>
                          <a:sym typeface="+mn-ea"/>
                        </a:rPr>
                        <a:t> of </a:t>
                      </a:r>
                      <a:r>
                        <a:rPr lang="zh-CN" altLang="en-US" sz="1800" b="1" dirty="0">
                          <a:solidFill>
                            <a:srgbClr val="FFFFFF"/>
                          </a:solidFill>
                          <a:latin typeface="Arial" panose="020B0604020202020204" pitchFamily="34" charset="0"/>
                          <a:cs typeface="Arial" panose="020B0604020202020204" pitchFamily="34" charset="0"/>
                          <a:sym typeface="Calibri" panose="020F0502020204030204" charset="0"/>
                        </a:rPr>
                        <a:t>Auto Assembly Workshop</a:t>
                      </a:r>
                      <a:endParaRPr lang="zh-CN" altLang="en-US" sz="1800" b="1" dirty="0">
                        <a:solidFill>
                          <a:srgbClr val="FFFFFF"/>
                        </a:solidFill>
                        <a:latin typeface="Arial" panose="020B0604020202020204" pitchFamily="34" charset="0"/>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rgbClr val="4F81BD">
                        <a:alpha val="100000"/>
                      </a:srgbClr>
                    </a:solidFill>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c hMerge="1">
                  <a:tcPr>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tcPr>
                </a:tc>
              </a:tr>
              <a:tr h="421640">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a:spcBef>
                          <a:spcPct val="20000"/>
                        </a:spcBef>
                        <a:buNone/>
                      </a:pPr>
                      <a:r>
                        <a:rPr lang="zh-CN" altLang="en-US" sz="1400" b="1" dirty="0">
                          <a:solidFill>
                            <a:srgbClr val="000000"/>
                          </a:solidFill>
                          <a:latin typeface="Arial" panose="020B0604020202020204" pitchFamily="34" charset="0"/>
                          <a:cs typeface="Arial" panose="020B0604020202020204" pitchFamily="34" charset="0"/>
                          <a:sym typeface="+mn-ea"/>
                        </a:rPr>
                        <a:t>Name</a:t>
                      </a:r>
                      <a:endParaRPr lang="zh-CN" altLang="en-US" sz="1400" b="1" dirty="0">
                        <a:solidFill>
                          <a:srgbClr val="000000"/>
                        </a:solidFill>
                        <a:latin typeface="Arial" panose="020B0604020202020204" pitchFamily="34" charset="0"/>
                        <a:ea typeface="+mn-lt"/>
                        <a:cs typeface="Arial" panose="020B0604020202020204" pitchFamily="34" charset="0"/>
                        <a:sym typeface="+mn-ea"/>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zh-CN" altLang="en-US" sz="1400" b="1" dirty="0">
                          <a:solidFill>
                            <a:srgbClr val="000000"/>
                          </a:solidFill>
                          <a:latin typeface="Arial" panose="020B0604020202020204" pitchFamily="34" charset="0"/>
                          <a:cs typeface="Arial" panose="020B0604020202020204" pitchFamily="34" charset="0"/>
                          <a:sym typeface="+mn-ea"/>
                        </a:rPr>
                        <a:t>Brand</a:t>
                      </a:r>
                      <a:endParaRPr lang="zh-CN" altLang="en-US" sz="1400" b="1" dirty="0">
                        <a:solidFill>
                          <a:srgbClr val="000000"/>
                        </a:solidFill>
                        <a:latin typeface="Arial" panose="020B0604020202020204" pitchFamily="34" charset="0"/>
                        <a:ea typeface="+mn-lt"/>
                        <a:cs typeface="Arial" panose="020B0604020202020204" pitchFamily="34" charset="0"/>
                        <a:sym typeface="+mn-ea"/>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zh-CN" altLang="en-US" sz="1400" b="1" dirty="0">
                          <a:solidFill>
                            <a:srgbClr val="000000"/>
                          </a:solidFill>
                          <a:latin typeface="Arial" panose="020B0604020202020204" pitchFamily="34" charset="0"/>
                          <a:cs typeface="Arial" panose="020B0604020202020204" pitchFamily="34" charset="0"/>
                          <a:sym typeface="+mn-ea"/>
                        </a:rPr>
                        <a:t>QTY</a:t>
                      </a:r>
                      <a:endParaRPr lang="zh-CN" altLang="en-US" sz="1400" b="1" dirty="0">
                        <a:solidFill>
                          <a:srgbClr val="000000"/>
                        </a:solidFill>
                        <a:latin typeface="Arial" panose="020B0604020202020204" pitchFamily="34" charset="0"/>
                        <a:ea typeface="+mn-lt"/>
                        <a:cs typeface="Arial" panose="020B0604020202020204" pitchFamily="34" charset="0"/>
                        <a:sym typeface="+mn-ea"/>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lvl="0" indent="0" algn="ctr">
                        <a:spcBef>
                          <a:spcPct val="20000"/>
                        </a:spcBef>
                        <a:buNone/>
                      </a:pPr>
                      <a:r>
                        <a:rPr lang="zh-CN" altLang="en-US" sz="1400" b="1" dirty="0">
                          <a:solidFill>
                            <a:srgbClr val="000000"/>
                          </a:solidFill>
                          <a:latin typeface="Arial" panose="020B0604020202020204" pitchFamily="34" charset="0"/>
                          <a:cs typeface="Arial" panose="020B0604020202020204" pitchFamily="34" charset="0"/>
                          <a:sym typeface="+mn-ea"/>
                        </a:rPr>
                        <a:t>Name</a:t>
                      </a:r>
                      <a:endParaRPr lang="zh-CN" altLang="en-US" sz="1400" b="1" dirty="0">
                        <a:solidFill>
                          <a:srgbClr val="000000"/>
                        </a:solidFill>
                        <a:latin typeface="Arial" panose="020B0604020202020204" pitchFamily="34" charset="0"/>
                        <a:ea typeface="+mn-lt"/>
                        <a:cs typeface="Arial" panose="020B0604020202020204" pitchFamily="34" charset="0"/>
                        <a:sym typeface="+mn-ea"/>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zh-CN" altLang="en-US" sz="1400" b="1" dirty="0">
                          <a:solidFill>
                            <a:srgbClr val="000000"/>
                          </a:solidFill>
                          <a:latin typeface="Arial" panose="020B0604020202020204" pitchFamily="34" charset="0"/>
                          <a:cs typeface="Arial" panose="020B0604020202020204" pitchFamily="34" charset="0"/>
                          <a:sym typeface="+mn-ea"/>
                        </a:rPr>
                        <a:t>Brand</a:t>
                      </a:r>
                      <a:endParaRPr lang="zh-CN" altLang="en-US" sz="1400" b="1" dirty="0">
                        <a:solidFill>
                          <a:srgbClr val="000000"/>
                        </a:solidFill>
                        <a:latin typeface="Arial" panose="020B0604020202020204" pitchFamily="34" charset="0"/>
                        <a:ea typeface="+mn-lt"/>
                        <a:cs typeface="Arial" panose="020B0604020202020204" pitchFamily="34" charset="0"/>
                        <a:sym typeface="+mn-ea"/>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zh-CN" altLang="en-US" sz="1400" b="1" dirty="0">
                          <a:solidFill>
                            <a:srgbClr val="000000"/>
                          </a:solidFill>
                          <a:latin typeface="Arial" panose="020B0604020202020204" pitchFamily="34" charset="0"/>
                          <a:cs typeface="Arial" panose="020B0604020202020204" pitchFamily="34" charset="0"/>
                          <a:sym typeface="+mn-ea"/>
                        </a:rPr>
                        <a:t>QTY</a:t>
                      </a:r>
                      <a:endParaRPr lang="zh-CN" altLang="en-US" sz="1400" b="1" dirty="0">
                        <a:solidFill>
                          <a:srgbClr val="000000"/>
                        </a:solidFill>
                        <a:latin typeface="Arial" panose="020B0604020202020204" pitchFamily="34" charset="0"/>
                        <a:ea typeface="+mn-lt"/>
                        <a:cs typeface="Arial" panose="020B0604020202020204" pitchFamily="34" charset="0"/>
                        <a:sym typeface="+mn-ea"/>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316230">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Automatic Machine with CCD</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81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Plastic Injection Molding Machine</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CY-200-4ST103D</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314960">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Automatic Machine with packing and CCD</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Wire winding machine</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316230">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Fully automatic wire stripping and cutting machine</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WG-9850</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Pneumatic Crimping Pliers</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315595">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Servo large square crimping machine</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WG-645</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Pneumatic four-axis crimping tool</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YJQ-W2Q</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D0D8E8">
                        <a:alpha val="100000"/>
                      </a:srgbClr>
                    </a:solidFill>
                  </a:tcPr>
                </a:tc>
              </a:tr>
              <a:tr h="316230">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Hexagonal free die for crimping machine</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WG-645</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2</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0" indent="0" algn="ctr" fontAlgn="ctr">
                        <a:buNone/>
                      </a:pPr>
                      <a:r>
                        <a:rPr lang="en-US" altLang="zh-CN" sz="900" b="0" i="0">
                          <a:solidFill>
                            <a:srgbClr val="201F35"/>
                          </a:solidFill>
                          <a:latin typeface="Arial" panose="020B0604020202020204" pitchFamily="34" charset="0"/>
                          <a:ea typeface="+mn-lt"/>
                          <a:cs typeface="Arial" panose="020B0604020202020204" pitchFamily="34" charset="0"/>
                        </a:rPr>
                        <a:t>Soldering Machine</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endParaRPr lang="zh-CN" altLang="en-US"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wrap="square"/>
                    <a:lstStyle>
                      <a:lvl1pPr marL="342900" lvl="0" indent="-342900" algn="l" defTabSz="914400" eaLnBrk="0" fontAlgn="base" latinLnBrk="0" hangingPunct="0">
                        <a:lnSpc>
                          <a:spcPct val="100000"/>
                        </a:lnSpc>
                        <a:spcBef>
                          <a:spcPct val="20000"/>
                        </a:spcBef>
                        <a:spcAft>
                          <a:spcPct val="0"/>
                        </a:spcAft>
                        <a:buClrTx/>
                        <a:buSzTx/>
                        <a:buFont typeface="Arial" panose="020B0604020202020204" pitchFamily="34" charset="0"/>
                        <a:buChar char="•"/>
                        <a:defRPr sz="2800" u="none" kern="1200" baseline="0">
                          <a:solidFill>
                            <a:schemeClr val="tx1"/>
                          </a:solidFill>
                          <a:latin typeface="Calibri" panose="020F0502020204030204" charset="0"/>
                          <a:ea typeface="宋体" panose="02010600030101010101" pitchFamily="2" charset="-122"/>
                          <a:sym typeface="Calibri" panose="020F0502020204030204" charset="0"/>
                        </a:defRPr>
                      </a:lvl1pPr>
                      <a:lvl2pPr marL="742950" lvl="1" indent="-285750" algn="l" defTabSz="914400" eaLnBrk="0" fontAlgn="base" latinLnBrk="0" hangingPunct="0">
                        <a:lnSpc>
                          <a:spcPct val="100000"/>
                        </a:lnSpc>
                        <a:spcBef>
                          <a:spcPct val="20000"/>
                        </a:spcBef>
                        <a:spcAft>
                          <a:spcPct val="0"/>
                        </a:spcAft>
                        <a:buClrTx/>
                        <a:buSzTx/>
                        <a:buFont typeface="Arial" panose="020B0604020202020204" pitchFamily="34" charset="0"/>
                        <a:buChar char="–"/>
                        <a:defRPr sz="2400" b="0" i="0" u="none" kern="1200" baseline="0">
                          <a:solidFill>
                            <a:schemeClr val="tx1"/>
                          </a:solidFill>
                          <a:latin typeface="Calibri" panose="020F0502020204030204" charset="0"/>
                          <a:ea typeface="宋体" panose="02010600030101010101" pitchFamily="2" charset="-122"/>
                          <a:sym typeface="Calibri" panose="020F0502020204030204" charset="0"/>
                        </a:defRPr>
                      </a:lvl2pPr>
                      <a:lvl3pPr marL="1143000" lvl="2"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2000" b="0" i="0" u="none" kern="1200" baseline="0">
                          <a:solidFill>
                            <a:schemeClr val="tx1"/>
                          </a:solidFill>
                          <a:latin typeface="Calibri" panose="020F0502020204030204" charset="0"/>
                          <a:ea typeface="宋体" panose="02010600030101010101" pitchFamily="2" charset="-122"/>
                          <a:sym typeface="Calibri" panose="020F0502020204030204" charset="0"/>
                        </a:defRPr>
                      </a:lvl3pPr>
                      <a:lvl4pPr marL="1600200" lvl="3"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4pPr>
                      <a:lvl5pPr marL="2057400" lvl="4" indent="-228600" algn="l" defTabSz="914400" eaLnBrk="0" fontAlgn="base" latinLnBrk="0" hangingPunct="0">
                        <a:lnSpc>
                          <a:spcPct val="100000"/>
                        </a:lnSpc>
                        <a:spcBef>
                          <a:spcPct val="20000"/>
                        </a:spcBef>
                        <a:spcAft>
                          <a:spcPct val="0"/>
                        </a:spcAft>
                        <a:buClrTx/>
                        <a:buSzTx/>
                        <a:buFont typeface="Arial" panose="020B0604020202020204" pitchFamily="34" charset="0"/>
                        <a:buChar char="»"/>
                        <a:defRPr sz="1800" b="0" i="0" u="none" kern="1200" baseline="0">
                          <a:solidFill>
                            <a:schemeClr val="tx1"/>
                          </a:solidFill>
                          <a:latin typeface="Calibri" panose="020F0502020204030204" charset="0"/>
                          <a:ea typeface="宋体" panose="02010600030101010101" pitchFamily="2" charset="-122"/>
                          <a:sym typeface="Calibri" panose="020F0502020204030204" charset="0"/>
                        </a:defRPr>
                      </a:lvl5pPr>
                    </a:lstStyle>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315595">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Hexagonal mold-free</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17MM</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algn="ctr" fontAlgn="ctr"/>
                      <a:r>
                        <a:rPr lang="en-US" altLang="zh-CN" sz="900" b="0" i="0">
                          <a:solidFill>
                            <a:srgbClr val="201F35"/>
                          </a:solidFill>
                          <a:latin typeface="Arial" panose="020B0604020202020204" pitchFamily="34" charset="0"/>
                          <a:ea typeface="+mn-lt"/>
                          <a:cs typeface="Arial" panose="020B0604020202020204" pitchFamily="34" charset="0"/>
                        </a:rPr>
                        <a:t>Silent copper belt machine</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algn="ctr" fontAlgn="ctr"/>
                      <a:r>
                        <a:rPr lang="en-US" altLang="zh-CN" sz="900" b="0" i="0">
                          <a:solidFill>
                            <a:srgbClr val="201F35"/>
                          </a:solidFill>
                          <a:latin typeface="Arial" panose="020B0604020202020204" pitchFamily="34" charset="0"/>
                          <a:ea typeface="+mn-lt"/>
                          <a:cs typeface="Arial" panose="020B0604020202020204" pitchFamily="34" charset="0"/>
                        </a:rPr>
                        <a:t>WG-1.8T</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316230">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Computer wire cutting and stripping machine</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WG-2004</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algn="ctr" fontAlgn="ctr"/>
                      <a:r>
                        <a:rPr lang="en-US" altLang="zh-CN" sz="900" b="0" i="0">
                          <a:solidFill>
                            <a:srgbClr val="201F35"/>
                          </a:solidFill>
                          <a:latin typeface="Arial" panose="020B0604020202020204" pitchFamily="34" charset="0"/>
                          <a:ea typeface="+mn-lt"/>
                          <a:cs typeface="Arial" panose="020B0604020202020204" pitchFamily="34" charset="0"/>
                        </a:rPr>
                        <a:t>Pneumatic peeling machine</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algn="ctr" fontAlgn="ctr"/>
                      <a:r>
                        <a:rPr lang="en-US" altLang="zh-CN" sz="900" b="0" i="0">
                          <a:solidFill>
                            <a:srgbClr val="201F35"/>
                          </a:solidFill>
                          <a:latin typeface="Arial" panose="020B0604020202020204" pitchFamily="34" charset="0"/>
                          <a:ea typeface="+mn-lt"/>
                          <a:cs typeface="Arial" panose="020B0604020202020204" pitchFamily="34" charset="0"/>
                        </a:rPr>
                        <a:t>330</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316230">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Computer cutting machine</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DPS-100Q</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algn="ctr" fontAlgn="ctr"/>
                      <a:r>
                        <a:rPr lang="en-US" altLang="zh-CN" sz="900" b="0" i="0">
                          <a:solidFill>
                            <a:srgbClr val="201F35"/>
                          </a:solidFill>
                          <a:latin typeface="Arial" panose="020B0604020202020204" pitchFamily="34" charset="0"/>
                          <a:ea typeface="+mn-lt"/>
                          <a:cs typeface="Arial" panose="020B0604020202020204" pitchFamily="34" charset="0"/>
                        </a:rPr>
                        <a:t>CNC terminal machine</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algn="ctr" fontAlgn="ctr"/>
                      <a:r>
                        <a:rPr lang="en-US" altLang="zh-CN" sz="900" b="0" i="0">
                          <a:solidFill>
                            <a:srgbClr val="201F35"/>
                          </a:solidFill>
                          <a:latin typeface="Arial" panose="020B0604020202020204" pitchFamily="34" charset="0"/>
                          <a:ea typeface="+mn-lt"/>
                          <a:cs typeface="Arial" panose="020B0604020202020204" pitchFamily="34" charset="0"/>
                        </a:rPr>
                        <a:t>C3-3.5A</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r h="316230">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Line Sequence Tester</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HRT-N3</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algn="ctr" fontAlgn="ctr"/>
                      <a:r>
                        <a:rPr lang="en-US" altLang="zh-CN" sz="900" b="0" i="0">
                          <a:solidFill>
                            <a:srgbClr val="201F35"/>
                          </a:solidFill>
                          <a:latin typeface="Arial" panose="020B0604020202020204" pitchFamily="34" charset="0"/>
                          <a:ea typeface="+mn-lt"/>
                          <a:cs typeface="Arial" panose="020B0604020202020204" pitchFamily="34" charset="0"/>
                        </a:rPr>
                        <a:t>Servo stripping and terminal crimping machine</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algn="ctr" fontAlgn="ctr"/>
                      <a:r>
                        <a:rPr lang="en-US" altLang="zh-CN" sz="900" b="0" i="0">
                          <a:solidFill>
                            <a:srgbClr val="201F35"/>
                          </a:solidFill>
                          <a:latin typeface="Arial" panose="020B0604020202020204" pitchFamily="34" charset="0"/>
                          <a:ea typeface="+mn-lt"/>
                          <a:cs typeface="Arial" panose="020B0604020202020204" pitchFamily="34" charset="0"/>
                        </a:rPr>
                        <a:t>C6-2.5S</a:t>
                      </a:r>
                      <a:endParaRPr lang="en-US" altLang="zh-CN" sz="900" b="0" i="0">
                        <a:solidFill>
                          <a:srgbClr val="201F35"/>
                        </a:solidFill>
                        <a:latin typeface="Arial" panose="020B0604020202020204" pitchFamily="34" charset="0"/>
                        <a:ea typeface="+mn-lt"/>
                        <a:cs typeface="Arial" panose="020B0604020202020204" pitchFamily="34" charset="0"/>
                      </a:endParaRPr>
                    </a:p>
                  </a:txBody>
                  <a:tcPr marL="9842" marR="9842" marT="9842" marB="0" anchor="ctr" anchorCtr="0">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c>
                  <a:txBody>
                    <a:bodyPr/>
                    <a:p>
                      <a:pPr marL="342900" lvl="0" indent="-342900" algn="ctr" eaLnBrk="0" hangingPunct="0">
                        <a:spcBef>
                          <a:spcPct val="20000"/>
                        </a:spcBef>
                        <a:buClrTx/>
                        <a:buNone/>
                      </a:pPr>
                      <a:r>
                        <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rPr>
                        <a:t>1</a:t>
                      </a:r>
                      <a:endParaRPr lang="en-US" altLang="zh-CN" sz="900" dirty="0">
                        <a:solidFill>
                          <a:srgbClr val="000000"/>
                        </a:solidFill>
                        <a:latin typeface="Arial" panose="020B0604020202020204" pitchFamily="34" charset="0"/>
                        <a:ea typeface="+mn-lt"/>
                        <a:cs typeface="Arial" panose="020B0604020202020204" pitchFamily="34" charset="0"/>
                        <a:sym typeface="Calibri" panose="020F0502020204030204" charset="0"/>
                      </a:endParaRPr>
                    </a:p>
                  </a:txBody>
                  <a:tcPr vert="horz" anchor="ctr" anchorCtr="1">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rgbClr val="E9EDF4">
                        <a:alpha val="100000"/>
                      </a:srgbClr>
                    </a:solid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p:cNvSpPr>
            <a:spLocks noGrp="1" noRot="1" noChangeAspect="1" noMove="1" noResize="1" noEditPoints="1" noAdjustHandles="1" noChangeArrowheads="1" noChangeShapeType="1" noTextEdit="1"/>
          </p:cNvSpPr>
          <p:nvPr/>
        </p:nvSpPr>
        <p:spPr>
          <a:xfrm>
            <a:off x="676910" y="1048385"/>
            <a:ext cx="10643235" cy="5140325"/>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chemeClr val="bg2">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p>
        </p:txBody>
      </p:sp>
      <p:sp>
        <p:nvSpPr>
          <p:cNvPr id="21" name="矩形 20"/>
          <p:cNvSpPr/>
          <p:nvPr/>
        </p:nvSpPr>
        <p:spPr>
          <a:xfrm>
            <a:off x="864235" y="1691640"/>
            <a:ext cx="2423160" cy="183515"/>
          </a:xfrm>
          <a:prstGeom prst="rect">
            <a:avLst/>
          </a:prstGeom>
          <a:solidFill>
            <a:schemeClr val="accent3">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0" name="文本框 19"/>
          <p:cNvSpPr txBox="1"/>
          <p:nvPr/>
        </p:nvSpPr>
        <p:spPr>
          <a:xfrm>
            <a:off x="831215" y="1412875"/>
            <a:ext cx="2567940" cy="349250"/>
          </a:xfrm>
          <a:prstGeom prst="rect">
            <a:avLst/>
          </a:prstGeom>
          <a:noFill/>
        </p:spPr>
        <p:txBody>
          <a:bodyPr wrap="square" rtlCol="0">
            <a:noAutofit/>
          </a:bodyPr>
          <a:p>
            <a:r>
              <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rPr>
              <a:t>Quality Assurance</a:t>
            </a:r>
            <a:endParaRPr lang="en-US" altLang="zh-CN" sz="2400" b="1" dirty="0">
              <a:ln>
                <a:solidFill>
                  <a:schemeClr val="accent4"/>
                </a:solidFill>
              </a:ln>
              <a:solidFill>
                <a:schemeClr val="accent4"/>
              </a:solidFill>
              <a:latin typeface="Calibri" panose="020F0502020204030204" charset="0"/>
              <a:ea typeface="+mn-lt"/>
              <a:cs typeface="Calibri" panose="020F0502020204030204" charset="0"/>
              <a:sym typeface="+mn-ea"/>
            </a:endParaRPr>
          </a:p>
        </p:txBody>
      </p:sp>
      <p:sp>
        <p:nvSpPr>
          <p:cNvPr id="2" name="文本框 1"/>
          <p:cNvSpPr txBox="1"/>
          <p:nvPr/>
        </p:nvSpPr>
        <p:spPr>
          <a:xfrm>
            <a:off x="855980" y="1995170"/>
            <a:ext cx="2198370" cy="598805"/>
          </a:xfrm>
          <a:prstGeom prst="rect">
            <a:avLst/>
          </a:prstGeom>
          <a:noFill/>
        </p:spPr>
        <p:txBody>
          <a:bodyPr wrap="square" rtlCol="0">
            <a:spAutoFit/>
          </a:bodyPr>
          <a:p>
            <a:r>
              <a:rPr lang="zh-CN" altLang="en-US" sz="1650" b="1">
                <a:solidFill>
                  <a:schemeClr val="accent1"/>
                </a:solidFill>
                <a:latin typeface="Calibri" panose="020F0502020204030204" charset="0"/>
                <a:cs typeface="Calibri" panose="020F0502020204030204" charset="0"/>
              </a:rPr>
              <a:t>Major test and measuring instruments</a:t>
            </a:r>
            <a:endParaRPr lang="zh-CN" altLang="en-US" sz="1650" b="1">
              <a:solidFill>
                <a:schemeClr val="accent1"/>
              </a:solidFill>
              <a:latin typeface="Calibri" panose="020F0502020204030204" charset="0"/>
              <a:cs typeface="Calibri" panose="020F0502020204030204" charset="0"/>
            </a:endParaRPr>
          </a:p>
        </p:txBody>
      </p:sp>
      <p:sp>
        <p:nvSpPr>
          <p:cNvPr id="3" name="文本框 2"/>
          <p:cNvSpPr txBox="1"/>
          <p:nvPr/>
        </p:nvSpPr>
        <p:spPr>
          <a:xfrm>
            <a:off x="5254308" y="1734185"/>
            <a:ext cx="974725" cy="306705"/>
          </a:xfrm>
          <a:prstGeom prst="rect">
            <a:avLst/>
          </a:prstGeom>
          <a:noFill/>
          <a:ln>
            <a:solidFill>
              <a:schemeClr val="accent1"/>
            </a:solidFill>
          </a:ln>
        </p:spPr>
        <p:txBody>
          <a:bodyPr wrap="square" rtlCol="0" anchor="t">
            <a:spAutoFit/>
          </a:bodyPr>
          <a:p>
            <a:pPr algn="l"/>
            <a:r>
              <a:rPr lang="zh-CN" altLang="en-US" sz="1400" b="1" dirty="0">
                <a:solidFill>
                  <a:schemeClr val="accent1"/>
                </a:solidFill>
                <a:latin typeface="Calibri" panose="020F0502020204030204" charset="0"/>
                <a:ea typeface="宋体" panose="02010600030101010101" pitchFamily="2" charset="-122"/>
                <a:cs typeface="Calibri" panose="020F0502020204030204" charset="0"/>
                <a:sym typeface="+mn-ea"/>
              </a:rPr>
              <a:t>Electricity</a:t>
            </a:r>
            <a:endParaRPr lang="zh-CN" altLang="en-US" sz="1400" b="1" dirty="0">
              <a:solidFill>
                <a:schemeClr val="accent1"/>
              </a:solidFill>
              <a:latin typeface="Calibri" panose="020F0502020204030204" charset="0"/>
              <a:ea typeface="宋体" panose="02010600030101010101" pitchFamily="2" charset="-122"/>
              <a:cs typeface="Calibri" panose="020F0502020204030204" charset="0"/>
              <a:sym typeface="+mn-ea"/>
            </a:endParaRPr>
          </a:p>
        </p:txBody>
      </p:sp>
      <p:pic>
        <p:nvPicPr>
          <p:cNvPr id="4" name="图片 3" descr="11"/>
          <p:cNvPicPr>
            <a:picLocks noChangeAspect="1"/>
          </p:cNvPicPr>
          <p:nvPr/>
        </p:nvPicPr>
        <p:blipFill>
          <a:blip r:embed="rId1"/>
          <a:stretch>
            <a:fillRect/>
          </a:stretch>
        </p:blipFill>
        <p:spPr>
          <a:xfrm>
            <a:off x="6400800" y="1448118"/>
            <a:ext cx="1076325" cy="878840"/>
          </a:xfrm>
          <a:prstGeom prst="rect">
            <a:avLst/>
          </a:prstGeom>
          <a:ln>
            <a:solidFill>
              <a:schemeClr val="accent4"/>
            </a:solidFill>
          </a:ln>
        </p:spPr>
      </p:pic>
      <p:pic>
        <p:nvPicPr>
          <p:cNvPr id="5" name="图片 4" descr="12"/>
          <p:cNvPicPr>
            <a:picLocks noChangeAspect="1"/>
          </p:cNvPicPr>
          <p:nvPr/>
        </p:nvPicPr>
        <p:blipFill>
          <a:blip r:embed="rId2"/>
          <a:stretch>
            <a:fillRect/>
          </a:stretch>
        </p:blipFill>
        <p:spPr>
          <a:xfrm>
            <a:off x="7559040" y="1448118"/>
            <a:ext cx="1223645" cy="878840"/>
          </a:xfrm>
          <a:prstGeom prst="rect">
            <a:avLst/>
          </a:prstGeom>
          <a:ln>
            <a:solidFill>
              <a:schemeClr val="accent4"/>
            </a:solidFill>
          </a:ln>
        </p:spPr>
      </p:pic>
      <p:pic>
        <p:nvPicPr>
          <p:cNvPr id="6" name="图片 5" descr="13"/>
          <p:cNvPicPr>
            <a:picLocks noChangeAspect="1"/>
          </p:cNvPicPr>
          <p:nvPr/>
        </p:nvPicPr>
        <p:blipFill>
          <a:blip r:embed="rId3"/>
          <a:stretch>
            <a:fillRect/>
          </a:stretch>
        </p:blipFill>
        <p:spPr>
          <a:xfrm>
            <a:off x="8853170" y="1449070"/>
            <a:ext cx="1390650" cy="876935"/>
          </a:xfrm>
          <a:prstGeom prst="rect">
            <a:avLst/>
          </a:prstGeom>
          <a:ln>
            <a:solidFill>
              <a:schemeClr val="accent4"/>
            </a:solidFill>
          </a:ln>
        </p:spPr>
      </p:pic>
      <p:pic>
        <p:nvPicPr>
          <p:cNvPr id="7" name="图片 6" descr="14"/>
          <p:cNvPicPr>
            <a:picLocks noChangeAspect="1"/>
          </p:cNvPicPr>
          <p:nvPr/>
        </p:nvPicPr>
        <p:blipFill>
          <a:blip r:embed="rId4"/>
          <a:stretch>
            <a:fillRect/>
          </a:stretch>
        </p:blipFill>
        <p:spPr>
          <a:xfrm>
            <a:off x="10314305" y="1454468"/>
            <a:ext cx="1052195" cy="866140"/>
          </a:xfrm>
          <a:prstGeom prst="rect">
            <a:avLst/>
          </a:prstGeom>
          <a:ln>
            <a:solidFill>
              <a:schemeClr val="accent4"/>
            </a:solidFill>
          </a:ln>
        </p:spPr>
      </p:pic>
      <p:sp>
        <p:nvSpPr>
          <p:cNvPr id="10245" name="Text Box 5"/>
          <p:cNvSpPr txBox="1"/>
          <p:nvPr/>
        </p:nvSpPr>
        <p:spPr>
          <a:xfrm>
            <a:off x="1992313" y="4260533"/>
            <a:ext cx="1131570" cy="306705"/>
          </a:xfrm>
          <a:prstGeom prst="rect">
            <a:avLst/>
          </a:prstGeom>
          <a:noFill/>
          <a:ln w="9525">
            <a:solidFill>
              <a:schemeClr val="accent1"/>
            </a:solidFill>
          </a:ln>
        </p:spPr>
        <p:txBody>
          <a:bodyPr wrap="none" anchor="t" anchorCtr="0">
            <a:spAutoFit/>
          </a:bodyPr>
          <a:p>
            <a:pPr algn="l"/>
            <a:r>
              <a:rPr lang="zh-CN" altLang="en-US" sz="1400" b="1" dirty="0">
                <a:solidFill>
                  <a:schemeClr val="accent1"/>
                </a:solidFill>
                <a:latin typeface="Calibri" panose="020F0502020204030204" charset="0"/>
                <a:ea typeface="宋体" panose="02010600030101010101" pitchFamily="2" charset="-122"/>
                <a:cs typeface="Calibri" panose="020F0502020204030204" charset="0"/>
              </a:rPr>
              <a:t>Enviro</a:t>
            </a:r>
            <a:r>
              <a:rPr lang="en-US" altLang="zh-CN" sz="1400" b="1" dirty="0">
                <a:solidFill>
                  <a:schemeClr val="accent1"/>
                </a:solidFill>
                <a:latin typeface="Calibri" panose="020F0502020204030204" charset="0"/>
                <a:ea typeface="宋体" panose="02010600030101010101" pitchFamily="2" charset="-122"/>
                <a:cs typeface="Calibri" panose="020F0502020204030204" charset="0"/>
              </a:rPr>
              <a:t>n</a:t>
            </a:r>
            <a:r>
              <a:rPr lang="zh-CN" altLang="en-US" sz="1400" b="1" dirty="0">
                <a:solidFill>
                  <a:schemeClr val="accent1"/>
                </a:solidFill>
                <a:latin typeface="Calibri" panose="020F0502020204030204" charset="0"/>
                <a:ea typeface="宋体" panose="02010600030101010101" pitchFamily="2" charset="-122"/>
                <a:cs typeface="Calibri" panose="020F0502020204030204" charset="0"/>
              </a:rPr>
              <a:t>ment</a:t>
            </a:r>
            <a:endParaRPr lang="zh-CN" altLang="en-US" sz="1400" b="1" dirty="0">
              <a:solidFill>
                <a:schemeClr val="accent1"/>
              </a:solidFill>
              <a:latin typeface="Calibri" panose="020F0502020204030204" charset="0"/>
              <a:ea typeface="宋体" panose="02010600030101010101" pitchFamily="2" charset="-122"/>
              <a:cs typeface="Calibri" panose="020F0502020204030204" charset="0"/>
            </a:endParaRPr>
          </a:p>
        </p:txBody>
      </p:sp>
      <p:sp>
        <p:nvSpPr>
          <p:cNvPr id="10246" name="Text Box 6"/>
          <p:cNvSpPr txBox="1"/>
          <p:nvPr/>
        </p:nvSpPr>
        <p:spPr>
          <a:xfrm>
            <a:off x="897573" y="5519420"/>
            <a:ext cx="898525" cy="306705"/>
          </a:xfrm>
          <a:prstGeom prst="rect">
            <a:avLst/>
          </a:prstGeom>
          <a:noFill/>
          <a:ln w="9525">
            <a:solidFill>
              <a:schemeClr val="accent1"/>
            </a:solidFill>
          </a:ln>
        </p:spPr>
        <p:txBody>
          <a:bodyPr wrap="none" anchor="t" anchorCtr="0">
            <a:spAutoFit/>
          </a:bodyPr>
          <a:p>
            <a:pPr algn="l"/>
            <a:r>
              <a:rPr lang="zh-CN" altLang="en-US" sz="1400" b="1" dirty="0">
                <a:solidFill>
                  <a:schemeClr val="accent1"/>
                </a:solidFill>
                <a:latin typeface="Calibri" panose="020F0502020204030204" charset="0"/>
                <a:ea typeface="宋体" panose="02010600030101010101" pitchFamily="2" charset="-122"/>
                <a:cs typeface="Calibri" panose="020F0502020204030204" charset="0"/>
              </a:rPr>
              <a:t>Mechanic</a:t>
            </a:r>
            <a:endParaRPr lang="zh-CN" altLang="en-US" sz="1400" b="1" dirty="0">
              <a:solidFill>
                <a:schemeClr val="accent1"/>
              </a:solidFill>
              <a:latin typeface="Calibri" panose="020F0502020204030204" charset="0"/>
              <a:ea typeface="宋体" panose="02010600030101010101" pitchFamily="2" charset="-122"/>
              <a:cs typeface="Calibri" panose="020F0502020204030204" charset="0"/>
            </a:endParaRPr>
          </a:p>
        </p:txBody>
      </p:sp>
      <p:sp>
        <p:nvSpPr>
          <p:cNvPr id="10247" name="Text Box 7"/>
          <p:cNvSpPr txBox="1"/>
          <p:nvPr/>
        </p:nvSpPr>
        <p:spPr>
          <a:xfrm>
            <a:off x="3818573" y="2980531"/>
            <a:ext cx="974725" cy="306705"/>
          </a:xfrm>
          <a:prstGeom prst="rect">
            <a:avLst/>
          </a:prstGeom>
          <a:noFill/>
          <a:ln w="9525">
            <a:solidFill>
              <a:schemeClr val="accent1"/>
            </a:solidFill>
          </a:ln>
        </p:spPr>
        <p:txBody>
          <a:bodyPr wrap="none" anchor="t" anchorCtr="0">
            <a:spAutoFit/>
          </a:bodyPr>
          <a:p>
            <a:pPr algn="l"/>
            <a:r>
              <a:rPr lang="zh-CN" altLang="en-US" sz="1400" b="1" dirty="0">
                <a:solidFill>
                  <a:schemeClr val="accent1"/>
                </a:solidFill>
                <a:latin typeface="Calibri" panose="020F0502020204030204" charset="0"/>
                <a:ea typeface="宋体" panose="02010600030101010101" pitchFamily="2" charset="-122"/>
                <a:cs typeface="Calibri" panose="020F0502020204030204" charset="0"/>
              </a:rPr>
              <a:t>Dimension</a:t>
            </a:r>
            <a:endParaRPr lang="zh-CN" altLang="en-US" sz="1400" b="1" dirty="0">
              <a:solidFill>
                <a:schemeClr val="accent1"/>
              </a:solidFill>
              <a:latin typeface="Calibri" panose="020F0502020204030204" charset="0"/>
              <a:ea typeface="宋体" panose="02010600030101010101" pitchFamily="2" charset="-122"/>
              <a:cs typeface="Calibri" panose="020F0502020204030204" charset="0"/>
            </a:endParaRPr>
          </a:p>
        </p:txBody>
      </p:sp>
      <p:pic>
        <p:nvPicPr>
          <p:cNvPr id="8" name="图片 7" descr="15"/>
          <p:cNvPicPr>
            <a:picLocks noChangeAspect="1"/>
          </p:cNvPicPr>
          <p:nvPr/>
        </p:nvPicPr>
        <p:blipFill>
          <a:blip r:embed="rId5"/>
          <a:stretch>
            <a:fillRect/>
          </a:stretch>
        </p:blipFill>
        <p:spPr>
          <a:xfrm>
            <a:off x="4965065" y="2723039"/>
            <a:ext cx="938530" cy="821690"/>
          </a:xfrm>
          <a:prstGeom prst="rect">
            <a:avLst/>
          </a:prstGeom>
          <a:ln>
            <a:solidFill>
              <a:schemeClr val="accent4"/>
            </a:solidFill>
          </a:ln>
        </p:spPr>
      </p:pic>
      <p:pic>
        <p:nvPicPr>
          <p:cNvPr id="9" name="图片 8" descr="16"/>
          <p:cNvPicPr>
            <a:picLocks noChangeAspect="1"/>
          </p:cNvPicPr>
          <p:nvPr/>
        </p:nvPicPr>
        <p:blipFill>
          <a:blip r:embed="rId6"/>
          <a:srcRect t="1818"/>
          <a:stretch>
            <a:fillRect/>
          </a:stretch>
        </p:blipFill>
        <p:spPr>
          <a:xfrm>
            <a:off x="5988050" y="2723356"/>
            <a:ext cx="946150" cy="821055"/>
          </a:xfrm>
          <a:prstGeom prst="rect">
            <a:avLst/>
          </a:prstGeom>
          <a:ln>
            <a:solidFill>
              <a:schemeClr val="accent4"/>
            </a:solidFill>
          </a:ln>
        </p:spPr>
      </p:pic>
      <p:pic>
        <p:nvPicPr>
          <p:cNvPr id="10" name="图片 9" descr="17"/>
          <p:cNvPicPr>
            <a:picLocks noChangeAspect="1"/>
          </p:cNvPicPr>
          <p:nvPr/>
        </p:nvPicPr>
        <p:blipFill>
          <a:blip r:embed="rId7"/>
          <a:stretch>
            <a:fillRect/>
          </a:stretch>
        </p:blipFill>
        <p:spPr>
          <a:xfrm>
            <a:off x="7018655" y="2720816"/>
            <a:ext cx="1060450" cy="826135"/>
          </a:xfrm>
          <a:prstGeom prst="rect">
            <a:avLst/>
          </a:prstGeom>
          <a:ln>
            <a:solidFill>
              <a:schemeClr val="accent4"/>
            </a:solidFill>
          </a:ln>
        </p:spPr>
      </p:pic>
      <p:pic>
        <p:nvPicPr>
          <p:cNvPr id="11" name="图片 10" descr="18"/>
          <p:cNvPicPr>
            <a:picLocks noChangeAspect="1"/>
          </p:cNvPicPr>
          <p:nvPr/>
        </p:nvPicPr>
        <p:blipFill>
          <a:blip r:embed="rId8"/>
          <a:stretch>
            <a:fillRect/>
          </a:stretch>
        </p:blipFill>
        <p:spPr>
          <a:xfrm>
            <a:off x="8163560" y="2723356"/>
            <a:ext cx="1118870" cy="821055"/>
          </a:xfrm>
          <a:prstGeom prst="rect">
            <a:avLst/>
          </a:prstGeom>
          <a:ln>
            <a:solidFill>
              <a:schemeClr val="accent4"/>
            </a:solidFill>
          </a:ln>
        </p:spPr>
      </p:pic>
      <p:pic>
        <p:nvPicPr>
          <p:cNvPr id="13" name="图片 12" descr="19"/>
          <p:cNvPicPr>
            <a:picLocks noChangeAspect="1"/>
          </p:cNvPicPr>
          <p:nvPr/>
        </p:nvPicPr>
        <p:blipFill>
          <a:blip r:embed="rId9"/>
          <a:stretch>
            <a:fillRect/>
          </a:stretch>
        </p:blipFill>
        <p:spPr>
          <a:xfrm>
            <a:off x="9366885" y="2724626"/>
            <a:ext cx="1019810" cy="818515"/>
          </a:xfrm>
          <a:prstGeom prst="rect">
            <a:avLst/>
          </a:prstGeom>
          <a:ln>
            <a:solidFill>
              <a:schemeClr val="accent4"/>
            </a:solidFill>
          </a:ln>
        </p:spPr>
      </p:pic>
      <p:pic>
        <p:nvPicPr>
          <p:cNvPr id="23" name="图片 22" descr="20"/>
          <p:cNvPicPr>
            <a:picLocks noChangeAspect="1"/>
          </p:cNvPicPr>
          <p:nvPr/>
        </p:nvPicPr>
        <p:blipFill>
          <a:blip r:embed="rId10"/>
          <a:stretch>
            <a:fillRect/>
          </a:stretch>
        </p:blipFill>
        <p:spPr>
          <a:xfrm>
            <a:off x="3187700" y="3975418"/>
            <a:ext cx="1343025" cy="876935"/>
          </a:xfrm>
          <a:prstGeom prst="rect">
            <a:avLst/>
          </a:prstGeom>
          <a:ln>
            <a:solidFill>
              <a:schemeClr val="accent4"/>
            </a:solidFill>
          </a:ln>
        </p:spPr>
      </p:pic>
      <p:pic>
        <p:nvPicPr>
          <p:cNvPr id="24" name="图片 23" descr="21"/>
          <p:cNvPicPr>
            <a:picLocks noChangeAspect="1"/>
          </p:cNvPicPr>
          <p:nvPr/>
        </p:nvPicPr>
        <p:blipFill>
          <a:blip r:embed="rId11"/>
          <a:stretch>
            <a:fillRect/>
          </a:stretch>
        </p:blipFill>
        <p:spPr>
          <a:xfrm>
            <a:off x="4618990" y="3980498"/>
            <a:ext cx="1418590" cy="866775"/>
          </a:xfrm>
          <a:prstGeom prst="rect">
            <a:avLst/>
          </a:prstGeom>
          <a:ln>
            <a:solidFill>
              <a:schemeClr val="accent4"/>
            </a:solidFill>
          </a:ln>
        </p:spPr>
      </p:pic>
      <p:pic>
        <p:nvPicPr>
          <p:cNvPr id="25" name="图片 24" descr="22"/>
          <p:cNvPicPr>
            <a:picLocks noChangeAspect="1"/>
          </p:cNvPicPr>
          <p:nvPr/>
        </p:nvPicPr>
        <p:blipFill>
          <a:blip r:embed="rId12"/>
          <a:stretch>
            <a:fillRect/>
          </a:stretch>
        </p:blipFill>
        <p:spPr>
          <a:xfrm>
            <a:off x="6125845" y="3987800"/>
            <a:ext cx="1355725" cy="852170"/>
          </a:xfrm>
          <a:prstGeom prst="rect">
            <a:avLst/>
          </a:prstGeom>
          <a:ln>
            <a:solidFill>
              <a:schemeClr val="accent4"/>
            </a:solidFill>
          </a:ln>
        </p:spPr>
      </p:pic>
      <p:pic>
        <p:nvPicPr>
          <p:cNvPr id="26" name="图片 25" descr="23"/>
          <p:cNvPicPr>
            <a:picLocks noChangeAspect="1"/>
          </p:cNvPicPr>
          <p:nvPr/>
        </p:nvPicPr>
        <p:blipFill>
          <a:blip r:embed="rId13"/>
          <a:stretch>
            <a:fillRect/>
          </a:stretch>
        </p:blipFill>
        <p:spPr>
          <a:xfrm>
            <a:off x="7569835" y="3986530"/>
            <a:ext cx="1430655" cy="854710"/>
          </a:xfrm>
          <a:prstGeom prst="rect">
            <a:avLst/>
          </a:prstGeom>
          <a:ln>
            <a:solidFill>
              <a:schemeClr val="accent4"/>
            </a:solidFill>
          </a:ln>
        </p:spPr>
      </p:pic>
      <p:pic>
        <p:nvPicPr>
          <p:cNvPr id="27" name="图片 26" descr="24"/>
          <p:cNvPicPr>
            <a:picLocks noChangeAspect="1"/>
          </p:cNvPicPr>
          <p:nvPr/>
        </p:nvPicPr>
        <p:blipFill>
          <a:blip r:embed="rId14"/>
          <a:stretch>
            <a:fillRect/>
          </a:stretch>
        </p:blipFill>
        <p:spPr>
          <a:xfrm>
            <a:off x="9088755" y="3991928"/>
            <a:ext cx="958215" cy="843915"/>
          </a:xfrm>
          <a:prstGeom prst="rect">
            <a:avLst/>
          </a:prstGeom>
          <a:ln>
            <a:solidFill>
              <a:schemeClr val="accent4"/>
            </a:solidFill>
          </a:ln>
        </p:spPr>
      </p:pic>
      <p:pic>
        <p:nvPicPr>
          <p:cNvPr id="28" name="图片 27" descr="25"/>
          <p:cNvPicPr>
            <a:picLocks noChangeAspect="1"/>
          </p:cNvPicPr>
          <p:nvPr/>
        </p:nvPicPr>
        <p:blipFill>
          <a:blip r:embed="rId15"/>
          <a:stretch>
            <a:fillRect/>
          </a:stretch>
        </p:blipFill>
        <p:spPr>
          <a:xfrm>
            <a:off x="2002155" y="5236845"/>
            <a:ext cx="1245235" cy="871855"/>
          </a:xfrm>
          <a:prstGeom prst="rect">
            <a:avLst/>
          </a:prstGeom>
          <a:ln>
            <a:solidFill>
              <a:schemeClr val="accent4"/>
            </a:solidFill>
          </a:ln>
        </p:spPr>
      </p:pic>
      <p:pic>
        <p:nvPicPr>
          <p:cNvPr id="30" name="图片 29" descr="27"/>
          <p:cNvPicPr>
            <a:picLocks noChangeAspect="1"/>
          </p:cNvPicPr>
          <p:nvPr/>
        </p:nvPicPr>
        <p:blipFill>
          <a:blip r:embed="rId16"/>
          <a:stretch>
            <a:fillRect/>
          </a:stretch>
        </p:blipFill>
        <p:spPr>
          <a:xfrm>
            <a:off x="4581525" y="5240338"/>
            <a:ext cx="1326515" cy="864870"/>
          </a:xfrm>
          <a:prstGeom prst="rect">
            <a:avLst/>
          </a:prstGeom>
          <a:ln>
            <a:solidFill>
              <a:schemeClr val="accent4"/>
            </a:solidFill>
          </a:ln>
        </p:spPr>
      </p:pic>
      <p:pic>
        <p:nvPicPr>
          <p:cNvPr id="31" name="图片 30" descr="28"/>
          <p:cNvPicPr>
            <a:picLocks noChangeAspect="1"/>
          </p:cNvPicPr>
          <p:nvPr/>
        </p:nvPicPr>
        <p:blipFill>
          <a:blip r:embed="rId17"/>
          <a:stretch>
            <a:fillRect/>
          </a:stretch>
        </p:blipFill>
        <p:spPr>
          <a:xfrm>
            <a:off x="6006465" y="5244783"/>
            <a:ext cx="1217295" cy="855980"/>
          </a:xfrm>
          <a:prstGeom prst="rect">
            <a:avLst/>
          </a:prstGeom>
          <a:ln>
            <a:solidFill>
              <a:schemeClr val="accent4"/>
            </a:solidFill>
          </a:ln>
        </p:spPr>
      </p:pic>
      <p:pic>
        <p:nvPicPr>
          <p:cNvPr id="32" name="图片 31" descr="29"/>
          <p:cNvPicPr>
            <a:picLocks noChangeAspect="1"/>
          </p:cNvPicPr>
          <p:nvPr/>
        </p:nvPicPr>
        <p:blipFill>
          <a:blip r:embed="rId18"/>
          <a:stretch>
            <a:fillRect/>
          </a:stretch>
        </p:blipFill>
        <p:spPr>
          <a:xfrm>
            <a:off x="7322185" y="5245100"/>
            <a:ext cx="1139825" cy="855345"/>
          </a:xfrm>
          <a:prstGeom prst="rect">
            <a:avLst/>
          </a:prstGeom>
          <a:ln>
            <a:solidFill>
              <a:schemeClr val="accent4"/>
            </a:solidFill>
          </a:ln>
        </p:spPr>
      </p:pic>
      <p:pic>
        <p:nvPicPr>
          <p:cNvPr id="33" name="图片 32" descr="30"/>
          <p:cNvPicPr>
            <a:picLocks noChangeAspect="1"/>
          </p:cNvPicPr>
          <p:nvPr/>
        </p:nvPicPr>
        <p:blipFill>
          <a:blip r:embed="rId19"/>
          <a:stretch>
            <a:fillRect/>
          </a:stretch>
        </p:blipFill>
        <p:spPr>
          <a:xfrm>
            <a:off x="8560435" y="5259388"/>
            <a:ext cx="1184910" cy="826770"/>
          </a:xfrm>
          <a:prstGeom prst="rect">
            <a:avLst/>
          </a:prstGeom>
          <a:ln>
            <a:solidFill>
              <a:schemeClr val="accent4"/>
            </a:solidFill>
          </a:ln>
        </p:spPr>
      </p:pic>
      <p:pic>
        <p:nvPicPr>
          <p:cNvPr id="34" name="图片 33" descr="26"/>
          <p:cNvPicPr>
            <a:picLocks noChangeAspect="1"/>
          </p:cNvPicPr>
          <p:nvPr/>
        </p:nvPicPr>
        <p:blipFill>
          <a:blip r:embed="rId20"/>
          <a:stretch>
            <a:fillRect/>
          </a:stretch>
        </p:blipFill>
        <p:spPr>
          <a:xfrm>
            <a:off x="3345815" y="5237798"/>
            <a:ext cx="1137285" cy="869950"/>
          </a:xfrm>
          <a:prstGeom prst="rect">
            <a:avLst/>
          </a:prstGeom>
          <a:ln>
            <a:solidFill>
              <a:schemeClr val="accent4"/>
            </a:solidFill>
          </a:ln>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DIAGRAM_VIRTUALLY_FRAME" val="{&quot;height&quot;:163.12503937007878,&quot;left&quot;:247.5,&quot;top&quot;:326.25,&quot;width&quot;:472.5}"/>
</p:tagLst>
</file>

<file path=ppt/tags/tag10.xml><?xml version="1.0" encoding="utf-8"?>
<p:tagLst xmlns:p="http://schemas.openxmlformats.org/presentationml/2006/main">
  <p:tag name="KSO_WM_DIAGRAM_VIRTUALLY_FRAME" val="{&quot;height&quot;:310.8,&quot;left&quot;:32,&quot;top&quot;:146.15,&quot;width&quot;:751.25}"/>
</p:tagLst>
</file>

<file path=ppt/tags/tag11.xml><?xml version="1.0" encoding="utf-8"?>
<p:tagLst xmlns:p="http://schemas.openxmlformats.org/presentationml/2006/main">
  <p:tag name="KSO_WM_DIAGRAM_VIRTUALLY_FRAME" val="{&quot;height&quot;:310.8,&quot;left&quot;:32,&quot;top&quot;:146.15,&quot;width&quot;:751.25}"/>
</p:tagLst>
</file>

<file path=ppt/tags/tag12.xml><?xml version="1.0" encoding="utf-8"?>
<p:tagLst xmlns:p="http://schemas.openxmlformats.org/presentationml/2006/main">
  <p:tag name="KSO_WM_DIAGRAM_VIRTUALLY_FRAME" val="{&quot;height&quot;:310.8,&quot;left&quot;:32,&quot;top&quot;:146.15,&quot;width&quot;:751.25}"/>
</p:tagLst>
</file>

<file path=ppt/tags/tag13.xml><?xml version="1.0" encoding="utf-8"?>
<p:tagLst xmlns:p="http://schemas.openxmlformats.org/presentationml/2006/main">
  <p:tag name="KSO_WM_DIAGRAM_VIRTUALLY_FRAME" val="{&quot;height&quot;:310.8,&quot;left&quot;:32,&quot;top&quot;:146.15,&quot;width&quot;:751.25}"/>
</p:tagLst>
</file>

<file path=ppt/tags/tag14.xml><?xml version="1.0" encoding="utf-8"?>
<p:tagLst xmlns:p="http://schemas.openxmlformats.org/presentationml/2006/main">
  <p:tag name="KSO_WM_DIAGRAM_VIRTUALLY_FRAME" val="{&quot;height&quot;:310.8,&quot;left&quot;:32,&quot;top&quot;:146.15,&quot;width&quot;:751.25}"/>
</p:tagLst>
</file>

<file path=ppt/tags/tag15.xml><?xml version="1.0" encoding="utf-8"?>
<p:tagLst xmlns:p="http://schemas.openxmlformats.org/presentationml/2006/main">
  <p:tag name="KSO_WM_DIAGRAM_VIRTUALLY_FRAME" val="{&quot;height&quot;:310.8,&quot;left&quot;:32,&quot;top&quot;:146.15,&quot;width&quot;:751.25}"/>
</p:tagLst>
</file>

<file path=ppt/tags/tag16.xml><?xml version="1.0" encoding="utf-8"?>
<p:tagLst xmlns:p="http://schemas.openxmlformats.org/presentationml/2006/main">
  <p:tag name="TABLE_ENDDRAG_ORIGIN_RECT" val="919*146"/>
  <p:tag name="TABLE_ENDDRAG_RECT" val="14*157*919*146"/>
</p:tagLst>
</file>

<file path=ppt/tags/tag17.xml><?xml version="1.0" encoding="utf-8"?>
<p:tagLst xmlns:p="http://schemas.openxmlformats.org/presentationml/2006/main">
  <p:tag name="TABLE_ENDDRAG_ORIGIN_RECT" val="417*212"/>
  <p:tag name="TABLE_ENDDRAG_RECT" val="516*308*417*212"/>
</p:tagLst>
</file>

<file path=ppt/tags/tag18.xml><?xml version="1.0" encoding="utf-8"?>
<p:tagLst xmlns:p="http://schemas.openxmlformats.org/presentationml/2006/main">
  <p:tag name="TABLE_ENDDRAG_ORIGIN_RECT" val="502*199"/>
  <p:tag name="TABLE_ENDDRAG_RECT" val="14*308*502*199"/>
</p:tagLst>
</file>

<file path=ppt/tags/tag19.xml><?xml version="1.0" encoding="utf-8"?>
<p:tagLst xmlns:p="http://schemas.openxmlformats.org/presentationml/2006/main">
  <p:tag name="TABLE_ENDDRAG_ORIGIN_RECT" val="791*296"/>
  <p:tag name="TABLE_ENDDRAG_RECT" val="78*178*791*296"/>
</p:tagLst>
</file>

<file path=ppt/tags/tag2.xml><?xml version="1.0" encoding="utf-8"?>
<p:tagLst xmlns:p="http://schemas.openxmlformats.org/presentationml/2006/main">
  <p:tag name="KSO_WM_DIAGRAM_VIRTUALLY_FRAME" val="{&quot;height&quot;:163.12503937007878,&quot;left&quot;:247.5,&quot;top&quot;:326.25,&quot;width&quot;:472.5}"/>
</p:tagLst>
</file>

<file path=ppt/tags/tag20.xml><?xml version="1.0" encoding="utf-8"?>
<p:tagLst xmlns:p="http://schemas.openxmlformats.org/presentationml/2006/main">
  <p:tag name="TABLE_ENDDRAG_ORIGIN_RECT" val="847*338"/>
  <p:tag name="TABLE_ENDDRAG_RECT" val="51*135*847*338"/>
</p:tagLst>
</file>

<file path=ppt/tags/tag21.xml><?xml version="1.0" encoding="utf-8"?>
<p:tagLst xmlns:p="http://schemas.openxmlformats.org/presentationml/2006/main">
  <p:tag name="KSO_WM_DIAGRAM_VIRTUALLY_FRAME" val="{&quot;height&quot;:110.55,&quot;left&quot;:553.4,&quot;top&quot;:101.95,&quot;width&quot;:362.2750393700788}"/>
</p:tagLst>
</file>

<file path=ppt/tags/tag22.xml><?xml version="1.0" encoding="utf-8"?>
<p:tagLst xmlns:p="http://schemas.openxmlformats.org/presentationml/2006/main">
  <p:tag name="KSO_WM_DIAGRAM_VIRTUALLY_FRAME" val="{&quot;height&quot;:110.55,&quot;left&quot;:553.4,&quot;top&quot;:101.95,&quot;width&quot;:362.2750393700788}"/>
</p:tagLst>
</file>

<file path=ppt/tags/tag23.xml><?xml version="1.0" encoding="utf-8"?>
<p:tagLst xmlns:p="http://schemas.openxmlformats.org/presentationml/2006/main">
  <p:tag name="KSO_WM_DIAGRAM_VIRTUALLY_FRAME" val="{&quot;height&quot;:110.55,&quot;left&quot;:553.4,&quot;top&quot;:101.95,&quot;width&quot;:362.2750393700788}"/>
</p:tagLst>
</file>

<file path=ppt/tags/tag24.xml><?xml version="1.0" encoding="utf-8"?>
<p:tagLst xmlns:p="http://schemas.openxmlformats.org/presentationml/2006/main">
  <p:tag name="KSO_WM_DIAGRAM_VIRTUALLY_FRAME" val="{&quot;height&quot;:110.55,&quot;left&quot;:553.4,&quot;top&quot;:101.95,&quot;width&quot;:362.2750393700788}"/>
</p:tagLst>
</file>

<file path=ppt/tags/tag25.xml><?xml version="1.0" encoding="utf-8"?>
<p:tagLst xmlns:p="http://schemas.openxmlformats.org/presentationml/2006/main">
  <p:tag name="KSO_WM_DIAGRAM_VIRTUALLY_FRAME" val="{&quot;height&quot;:110.55,&quot;left&quot;:553.4,&quot;top&quot;:101.95,&quot;width&quot;:362.2750393700788}"/>
</p:tagLst>
</file>

<file path=ppt/tags/tag26.xml><?xml version="1.0" encoding="utf-8"?>
<p:tagLst xmlns:p="http://schemas.openxmlformats.org/presentationml/2006/main">
  <p:tag name="KSO_WM_DIAGRAM_VIRTUALLY_FRAME" val="{&quot;height&quot;:110.55,&quot;left&quot;:553.4,&quot;top&quot;:101.95,&quot;width&quot;:362.2750393700788}"/>
</p:tagLst>
</file>

<file path=ppt/tags/tag27.xml><?xml version="1.0" encoding="utf-8"?>
<p:tagLst xmlns:p="http://schemas.openxmlformats.org/presentationml/2006/main">
  <p:tag name="KSO_WM_DIAGRAM_VIRTUALLY_FRAME" val="{&quot;height&quot;:110.55,&quot;left&quot;:553.4,&quot;top&quot;:101.95,&quot;width&quot;:362.2750393700788}"/>
</p:tagLst>
</file>

<file path=ppt/tags/tag28.xml><?xml version="1.0" encoding="utf-8"?>
<p:tagLst xmlns:p="http://schemas.openxmlformats.org/presentationml/2006/main">
  <p:tag name="KSO_WM_DIAGRAM_VIRTUALLY_FRAME" val="{&quot;height&quot;:110.55,&quot;left&quot;:553.4,&quot;top&quot;:101.95,&quot;width&quot;:362.2750393700788}"/>
</p:tagLst>
</file>

<file path=ppt/tags/tag29.xml><?xml version="1.0" encoding="utf-8"?>
<p:tagLst xmlns:p="http://schemas.openxmlformats.org/presentationml/2006/main">
  <p:tag name="KSO_WM_DIAGRAM_VIRTUALLY_FRAME" val="{&quot;height&quot;:110.55,&quot;left&quot;:553.4,&quot;top&quot;:101.95,&quot;width&quot;:362.2750393700788}"/>
</p:tagLst>
</file>

<file path=ppt/tags/tag3.xml><?xml version="1.0" encoding="utf-8"?>
<p:tagLst xmlns:p="http://schemas.openxmlformats.org/presentationml/2006/main">
  <p:tag name="KSO_WM_DIAGRAM_VIRTUALLY_FRAME" val="{&quot;height&quot;:163.12503937007878,&quot;left&quot;:247.5,&quot;top&quot;:326.25,&quot;width&quot;:472.5}"/>
</p:tagLst>
</file>

<file path=ppt/tags/tag30.xml><?xml version="1.0" encoding="utf-8"?>
<p:tagLst xmlns:p="http://schemas.openxmlformats.org/presentationml/2006/main">
  <p:tag name="KSO_WM_DIAGRAM_VIRTUALLY_FRAME" val="{&quot;height&quot;:110.55,&quot;left&quot;:553.4,&quot;top&quot;:101.95,&quot;width&quot;:362.2750393700788}"/>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DIAGRAM_VIRTUALLY_FRAME" val="{&quot;height&quot;:283.4015748031496,&quot;left&quot;:11.24755905511811,&quot;top&quot;:211.6,&quot;width&quot;:908.7524409448819}"/>
</p:tagLst>
</file>

<file path=ppt/tags/tag33.xml><?xml version="1.0" encoding="utf-8"?>
<p:tagLst xmlns:p="http://schemas.openxmlformats.org/presentationml/2006/main">
  <p:tag name="KSO_WM_DIAGRAM_VIRTUALLY_FRAME" val="{&quot;height&quot;:283.4015748031496,&quot;left&quot;:11.24755905511811,&quot;top&quot;:211.6,&quot;width&quot;:908.7524409448819}"/>
</p:tagLst>
</file>

<file path=ppt/tags/tag34.xml><?xml version="1.0" encoding="utf-8"?>
<p:tagLst xmlns:p="http://schemas.openxmlformats.org/presentationml/2006/main">
  <p:tag name="KSO_WM_DIAGRAM_VIRTUALLY_FRAME" val="{&quot;height&quot;:283.4015748031496,&quot;left&quot;:11.24755905511811,&quot;top&quot;:211.6,&quot;width&quot;:908.7524409448819}"/>
</p:tagLst>
</file>

<file path=ppt/tags/tag35.xml><?xml version="1.0" encoding="utf-8"?>
<p:tagLst xmlns:p="http://schemas.openxmlformats.org/presentationml/2006/main">
  <p:tag name="KSO_WM_DIAGRAM_VIRTUALLY_FRAME" val="{&quot;height&quot;:283.4015748031496,&quot;left&quot;:11.24755905511811,&quot;top&quot;:211.6,&quot;width&quot;:908.7524409448819}"/>
</p:tagLst>
</file>

<file path=ppt/tags/tag36.xml><?xml version="1.0" encoding="utf-8"?>
<p:tagLst xmlns:p="http://schemas.openxmlformats.org/presentationml/2006/main">
  <p:tag name="KSO_WM_DIAGRAM_VIRTUALLY_FRAME" val="{&quot;height&quot;:283.4015748031496,&quot;left&quot;:11.24755905511811,&quot;top&quot;:211.6,&quot;width&quot;:908.7524409448819}"/>
</p:tagLst>
</file>

<file path=ppt/tags/tag37.xml><?xml version="1.0" encoding="utf-8"?>
<p:tagLst xmlns:p="http://schemas.openxmlformats.org/presentationml/2006/main">
  <p:tag name="KSO_WM_DIAGRAM_VIRTUALLY_FRAME" val="{&quot;height&quot;:283.4015748031496,&quot;left&quot;:11.24755905511811,&quot;top&quot;:211.6,&quot;width&quot;:908.7524409448819}"/>
</p:tagLst>
</file>

<file path=ppt/tags/tag38.xml><?xml version="1.0" encoding="utf-8"?>
<p:tagLst xmlns:p="http://schemas.openxmlformats.org/presentationml/2006/main">
  <p:tag name="KSO_WM_DIAGRAM_VIRTUALLY_FRAME" val="{&quot;height&quot;:283.4015748031496,&quot;left&quot;:11.24755905511811,&quot;top&quot;:211.6,&quot;width&quot;:908.7524409448819}"/>
</p:tagLst>
</file>

<file path=ppt/tags/tag39.xml><?xml version="1.0" encoding="utf-8"?>
<p:tagLst xmlns:p="http://schemas.openxmlformats.org/presentationml/2006/main">
  <p:tag name="KSO_WM_DIAGRAM_VIRTUALLY_FRAME" val="{&quot;height&quot;:283.4015748031496,&quot;left&quot;:11.24755905511811,&quot;top&quot;:211.6,&quot;width&quot;:908.7524409448819}"/>
</p:tagLst>
</file>

<file path=ppt/tags/tag4.xml><?xml version="1.0" encoding="utf-8"?>
<p:tagLst xmlns:p="http://schemas.openxmlformats.org/presentationml/2006/main">
  <p:tag name="KSO_WM_DIAGRAM_VIRTUALLY_FRAME" val="{&quot;height&quot;:163.12503937007878,&quot;left&quot;:247.5,&quot;top&quot;:326.25,&quot;width&quot;:472.5}"/>
</p:tagLst>
</file>

<file path=ppt/tags/tag40.xml><?xml version="1.0" encoding="utf-8"?>
<p:tagLst xmlns:p="http://schemas.openxmlformats.org/presentationml/2006/main">
  <p:tag name="KSO_WM_DIAGRAM_VIRTUALLY_FRAME" val="{&quot;height&quot;:283.4015748031496,&quot;left&quot;:11.24755905511811,&quot;top&quot;:211.6,&quot;width&quot;:908.7524409448819}"/>
</p:tagLst>
</file>

<file path=ppt/tags/tag41.xml><?xml version="1.0" encoding="utf-8"?>
<p:tagLst xmlns:p="http://schemas.openxmlformats.org/presentationml/2006/main">
  <p:tag name="KSO_WM_DIAGRAM_VIRTUALLY_FRAME" val="{&quot;height&quot;:283.4015748031496,&quot;left&quot;:11.24755905511811,&quot;top&quot;:211.6,&quot;width&quot;:908.7524409448819}"/>
</p:tagLst>
</file>

<file path=ppt/tags/tag42.xml><?xml version="1.0" encoding="utf-8"?>
<p:tagLst xmlns:p="http://schemas.openxmlformats.org/presentationml/2006/main">
  <p:tag name="KSO_WM_DIAGRAM_VIRTUALLY_FRAME" val="{&quot;height&quot;:283.4015748031496,&quot;left&quot;:11.24755905511811,&quot;top&quot;:211.6,&quot;width&quot;:908.7524409448819}"/>
</p:tagLst>
</file>

<file path=ppt/tags/tag43.xml><?xml version="1.0" encoding="utf-8"?>
<p:tagLst xmlns:p="http://schemas.openxmlformats.org/presentationml/2006/main">
  <p:tag name="KSO_WM_DIAGRAM_VIRTUALLY_FRAME" val="{&quot;height&quot;:283.4015748031496,&quot;left&quot;:11.24755905511811,&quot;top&quot;:211.6,&quot;width&quot;:908.7524409448819}"/>
</p:tagLst>
</file>

<file path=ppt/tags/tag44.xml><?xml version="1.0" encoding="utf-8"?>
<p:tagLst xmlns:p="http://schemas.openxmlformats.org/presentationml/2006/main">
  <p:tag name="COMMONDATA" val="eyJoZGlkIjoiMTAyMzJkOGNiMDEyZDQzM2FkNGM4ODJmZGE4NDczMDMifQ=="/>
  <p:tag name="commondata" val="eyJoZGlkIjoiYjc1ZGQ3MDYyYzIwYzFjZTg5M2FlMTYwOTg1OGZmYzUifQ=="/>
  <p:tag name="KSO_WPP_MARK_KEY" val="94a38216-fdb5-4407-820d-3215c9303ba3"/>
</p:tagLst>
</file>

<file path=ppt/tags/tag5.xml><?xml version="1.0" encoding="utf-8"?>
<p:tagLst xmlns:p="http://schemas.openxmlformats.org/presentationml/2006/main">
  <p:tag name="KSO_WM_DIAGRAM_VIRTUALLY_FRAME" val="{&quot;height&quot;:163.12503937007878,&quot;left&quot;:247.5,&quot;top&quot;:326.25,&quot;width&quot;:472.5}"/>
</p:tagLst>
</file>

<file path=ppt/tags/tag6.xml><?xml version="1.0" encoding="utf-8"?>
<p:tagLst xmlns:p="http://schemas.openxmlformats.org/presentationml/2006/main">
  <p:tag name="KSO_WM_DIAGRAM_VIRTUALLY_FRAME" val="{&quot;height&quot;:163.12503937007878,&quot;left&quot;:247.5,&quot;top&quot;:326.25,&quot;width&quot;:472.5}"/>
</p:tagLst>
</file>

<file path=ppt/tags/tag7.xml><?xml version="1.0" encoding="utf-8"?>
<p:tagLst xmlns:p="http://schemas.openxmlformats.org/presentationml/2006/main">
  <p:tag name="KSO_WM_DIAGRAM_VIRTUALLY_FRAME" val="{&quot;height&quot;:310.8,&quot;left&quot;:32,&quot;top&quot;:146.15,&quot;width&quot;:751.25}"/>
</p:tagLst>
</file>

<file path=ppt/tags/tag8.xml><?xml version="1.0" encoding="utf-8"?>
<p:tagLst xmlns:p="http://schemas.openxmlformats.org/presentationml/2006/main">
  <p:tag name="KSO_WM_DIAGRAM_VIRTUALLY_FRAME" val="{&quot;height&quot;:310.8,&quot;left&quot;:32,&quot;top&quot;:146.15,&quot;width&quot;:751.25}"/>
</p:tagLst>
</file>

<file path=ppt/tags/tag9.xml><?xml version="1.0" encoding="utf-8"?>
<p:tagLst xmlns:p="http://schemas.openxmlformats.org/presentationml/2006/main">
  <p:tag name="KSO_WM_DIAGRAM_VIRTUALLY_FRAME" val="{&quot;height&quot;:310.8,&quot;left&quot;:32,&quot;top&quot;:146.15,&quot;width&quot;:751.2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10689</Words>
  <Application>WPS 演示</Application>
  <PresentationFormat>自定义</PresentationFormat>
  <Paragraphs>1176</Paragraphs>
  <Slides>26</Slides>
  <Notes>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1</vt:i4>
      </vt:variant>
      <vt:variant>
        <vt:lpstr>幻灯片标题</vt:lpstr>
      </vt:variant>
      <vt:variant>
        <vt:i4>26</vt:i4>
      </vt:variant>
    </vt:vector>
  </HeadingPairs>
  <TitlesOfParts>
    <vt:vector size="40" baseType="lpstr">
      <vt:lpstr>Arial</vt:lpstr>
      <vt:lpstr>宋体</vt:lpstr>
      <vt:lpstr>Wingdings</vt:lpstr>
      <vt:lpstr>Calibri</vt:lpstr>
      <vt:lpstr>Verdana</vt:lpstr>
      <vt:lpstr>微软雅黑</vt:lpstr>
      <vt:lpstr>华康俪金黑W8(P)</vt:lpstr>
      <vt:lpstr>黑体</vt:lpstr>
      <vt:lpstr>等线</vt:lpstr>
      <vt:lpstr>Arial Unicode MS</vt:lpstr>
      <vt:lpstr>等线 Light</vt:lpstr>
      <vt:lpstr>思源黑体 CN Heavy</vt:lpstr>
      <vt:lpstr>Office 主题​​</vt:lpstr>
      <vt:lpstr>Photoshop.Image.21</vt:lpstr>
      <vt:lpstr>PowerPoint 演示文稿</vt:lpstr>
      <vt:lpstr>About us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Ripple Source</dc:title>
  <dc:creator>Zhang xiaoting</dc:creator>
  <cp:lastModifiedBy>Vera 杨</cp:lastModifiedBy>
  <cp:revision>238</cp:revision>
  <cp:lastPrinted>2022-03-26T03:16:00Z</cp:lastPrinted>
  <dcterms:created xsi:type="dcterms:W3CDTF">2022-03-19T14:08:00Z</dcterms:created>
  <dcterms:modified xsi:type="dcterms:W3CDTF">2025-10-15T08:55:19Z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F2A71B1489B44C05BE582B521C8E21D6_13</vt:lpwstr>
  </property>
  <property fmtid="{D5CDD505-2E9C-101B-9397-08002B2CF9AE}" pid="3" name="KSOProductBuildVer">
    <vt:lpwstr>2052-12.1.0.22529</vt:lpwstr>
  </property>
</Properties>
</file>