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257" r:id="rId3"/>
    <p:sldId id="258" r:id="rId4"/>
    <p:sldId id="260" r:id="rId5"/>
    <p:sldId id="261" r:id="rId6"/>
    <p:sldId id="263" r:id="rId7"/>
    <p:sldId id="259" r:id="rId9"/>
    <p:sldId id="262" r:id="rId10"/>
    <p:sldId id="265" r:id="rId11"/>
    <p:sldId id="266" r:id="rId12"/>
    <p:sldId id="264" r:id="rId13"/>
    <p:sldId id="267" r:id="rId14"/>
    <p:sldId id="268" r:id="rId15"/>
    <p:sldId id="271" r:id="rId16"/>
    <p:sldId id="269" r:id="rId17"/>
    <p:sldId id="270" r:id="rId18"/>
    <p:sldId id="272" r:id="rId19"/>
    <p:sldId id="273" r:id="rId20"/>
  </p:sldIdLst>
  <p:sldSz cx="9144000" cy="6858000" type="screen4x3"/>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287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howGuides="1">
      <p:cViewPr>
        <p:scale>
          <a:sx n="75" d="100"/>
          <a:sy n="75" d="100"/>
        </p:scale>
        <p:origin x="-1824" y="-282"/>
      </p:cViewPr>
      <p:guideLst>
        <p:guide orient="horz" pos="2159"/>
        <p:guide pos="2879"/>
      </p:guideLst>
    </p:cSldViewPr>
  </p:slideViewPr>
  <p:notesTextViewPr>
    <p:cViewPr>
      <p:scale>
        <a:sx n="100" d="100"/>
        <a:sy n="100" d="100"/>
      </p:scale>
      <p:origin x="0" y="0"/>
    </p:cViewPr>
  </p:notesTextViewPr>
  <p:notesViewPr>
    <p:cSldViewPr>
      <p:cViewPr varScale="1">
        <p:scale>
          <a:sx n="67" d="100"/>
          <a:sy n="67" d="100"/>
        </p:scale>
        <p:origin x="-3360" y="-108"/>
      </p:cViewPr>
      <p:guideLst>
        <p:guide orient="horz" pos="2879"/>
        <p:guide pos="2159"/>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gs" Target="tags/tag19.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412D00-ECEA-47C1-B157-4E799164DB55}" type="datetimeFigureOut">
              <a:rPr lang="zh-CN" altLang="en-US" smtClean="0"/>
            </a:fld>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181B07-9C93-4879-AA85-574B7CF5FD4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C6D183BA-2384-45D6-AC25-D1A8A20F103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B76C0A-1CEC-4F66-A033-7CB362B13574}"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6D183BA-2384-45D6-AC25-D1A8A20F103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B76C0A-1CEC-4F66-A033-7CB362B1357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6D183BA-2384-45D6-AC25-D1A8A20F103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B76C0A-1CEC-4F66-A033-7CB362B1357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9" name="Picture 4"/>
          <p:cNvPicPr>
            <a:picLocks noChangeAspect="1" noChangeArrowheads="1"/>
          </p:cNvPicPr>
          <p:nvPr userDrawn="1"/>
        </p:nvPicPr>
        <p:blipFill>
          <a:blip r:embed="rId2"/>
          <a:srcRect l="4345" t="1515" r="5860" b="4545"/>
          <a:stretch>
            <a:fillRect/>
          </a:stretch>
        </p:blipFill>
        <p:spPr bwMode="auto">
          <a:xfrm>
            <a:off x="-32" y="-24"/>
            <a:ext cx="785818" cy="785818"/>
          </a:xfrm>
          <a:prstGeom prst="ellipse">
            <a:avLst/>
          </a:prstGeom>
          <a:noFill/>
          <a:ln w="9525">
            <a:noFill/>
            <a:miter lim="800000"/>
            <a:headEnd/>
            <a:tailEnd/>
          </a:ln>
          <a:effectLst/>
        </p:spPr>
      </p:pic>
      <p:sp>
        <p:nvSpPr>
          <p:cNvPr id="10" name="矩形 9"/>
          <p:cNvSpPr/>
          <p:nvPr userDrawn="1"/>
        </p:nvSpPr>
        <p:spPr>
          <a:xfrm>
            <a:off x="6429389" y="0"/>
            <a:ext cx="2714612" cy="369332"/>
          </a:xfrm>
          <a:prstGeom prst="rect">
            <a:avLst/>
          </a:prstGeom>
        </p:spPr>
        <p:txBody>
          <a:bodyPr wrap="square">
            <a:spAutoFit/>
          </a:bodyPr>
          <a:lstStyle/>
          <a:p>
            <a:r>
              <a:rPr lang="en-US" altLang="zh-CN" dirty="0" smtClean="0">
                <a:solidFill>
                  <a:schemeClr val="bg1"/>
                </a:solidFill>
              </a:rPr>
              <a:t>https://www.ssz-fpi.com</a:t>
            </a:r>
            <a:endParaRPr lang="zh-CN" altLang="en-US" dirty="0">
              <a:solidFill>
                <a:schemeClr val="bg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6D183BA-2384-45D6-AC25-D1A8A20F103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B76C0A-1CEC-4F66-A033-7CB362B1357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C6D183BA-2384-45D6-AC25-D1A8A20F103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B76C0A-1CEC-4F66-A033-7CB362B1357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C6D183BA-2384-45D6-AC25-D1A8A20F103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1B76C0A-1CEC-4F66-A033-7CB362B1357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C6D183BA-2384-45D6-AC25-D1A8A20F103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1B76C0A-1CEC-4F66-A033-7CB362B1357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C6D183BA-2384-45D6-AC25-D1A8A20F103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1B76C0A-1CEC-4F66-A033-7CB362B1357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1FF761-B3C7-4D17-B558-AAA5BF47614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A495422-95C3-42CB-813C-A47724B75D06}" type="slidenum">
              <a:rPr lang="zh-CN" altLang="en-US" smtClean="0"/>
            </a:fld>
            <a:endParaRPr lang="zh-CN" altLang="en-US"/>
          </a:p>
        </p:txBody>
      </p:sp>
      <p:sp>
        <p:nvSpPr>
          <p:cNvPr id="5" name="矩形 4"/>
          <p:cNvSpPr/>
          <p:nvPr userDrawn="1"/>
        </p:nvSpPr>
        <p:spPr>
          <a:xfrm>
            <a:off x="6830418" y="0"/>
            <a:ext cx="2313582" cy="369332"/>
          </a:xfrm>
          <a:prstGeom prst="rect">
            <a:avLst/>
          </a:prstGeom>
        </p:spPr>
        <p:txBody>
          <a:bodyPr wrap="none">
            <a:spAutoFit/>
          </a:bodyPr>
          <a:lstStyle/>
          <a:p>
            <a:r>
              <a:rPr lang="en-US" altLang="zh-CN" dirty="0" smtClean="0">
                <a:solidFill>
                  <a:schemeClr val="bg1"/>
                </a:solidFill>
              </a:rPr>
              <a:t>http://www.sz-fpi.com</a:t>
            </a:r>
            <a:endParaRPr lang="zh-CN" altLang="en-US" dirty="0">
              <a:solidFill>
                <a:schemeClr val="bg1"/>
              </a:solidFill>
            </a:endParaRPr>
          </a:p>
        </p:txBody>
      </p:sp>
      <p:cxnSp>
        <p:nvCxnSpPr>
          <p:cNvPr id="6" name="直接连接符 5"/>
          <p:cNvCxnSpPr/>
          <p:nvPr userDrawn="1"/>
        </p:nvCxnSpPr>
        <p:spPr>
          <a:xfrm>
            <a:off x="142844" y="141264"/>
            <a:ext cx="6643734" cy="1588"/>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userDrawn="1"/>
        </p:nvCxnSpPr>
        <p:spPr>
          <a:xfrm>
            <a:off x="142844" y="212702"/>
            <a:ext cx="6643734" cy="1588"/>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矩形 7"/>
          <p:cNvSpPr/>
          <p:nvPr userDrawn="1"/>
        </p:nvSpPr>
        <p:spPr>
          <a:xfrm>
            <a:off x="0" y="6488668"/>
            <a:ext cx="5357834" cy="369332"/>
          </a:xfrm>
          <a:prstGeom prst="rect">
            <a:avLst/>
          </a:prstGeom>
        </p:spPr>
        <p:txBody>
          <a:bodyPr wrap="square">
            <a:spAutoFit/>
          </a:bodyPr>
          <a:lstStyle/>
          <a:p>
            <a:r>
              <a:rPr lang="en-US" altLang="zh-CN" dirty="0" smtClean="0">
                <a:solidFill>
                  <a:schemeClr val="bg1"/>
                </a:solidFill>
              </a:rPr>
              <a:t>SHENZHEN FORMAN PRECISION INDUSTRY CO.,LTD</a:t>
            </a:r>
            <a:endParaRPr lang="zh-CN" altLang="en-US" dirty="0">
              <a:solidFill>
                <a:schemeClr val="bg1"/>
              </a:solidFill>
            </a:endParaRPr>
          </a:p>
        </p:txBody>
      </p:sp>
      <p:cxnSp>
        <p:nvCxnSpPr>
          <p:cNvPr id="9" name="直接连接符 8"/>
          <p:cNvCxnSpPr/>
          <p:nvPr userDrawn="1"/>
        </p:nvCxnSpPr>
        <p:spPr>
          <a:xfrm>
            <a:off x="4857752" y="6643625"/>
            <a:ext cx="4143404" cy="85"/>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4857752" y="6715148"/>
            <a:ext cx="4143404" cy="1588"/>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userDrawn="1"/>
        </p:nvCxnSpPr>
        <p:spPr>
          <a:xfrm rot="5400000">
            <a:off x="-356709" y="428115"/>
            <a:ext cx="857255" cy="1025"/>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nvCxnSpPr>
        <p:spPr>
          <a:xfrm rot="5400000">
            <a:off x="-285271" y="428091"/>
            <a:ext cx="857255" cy="1025"/>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nvCxnSpPr>
        <p:spPr>
          <a:xfrm rot="5400000">
            <a:off x="8573041" y="6428860"/>
            <a:ext cx="857255" cy="1025"/>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rot="5400000">
            <a:off x="8644479" y="6428836"/>
            <a:ext cx="857255" cy="1025"/>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C6D183BA-2384-45D6-AC25-D1A8A20F103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1B76C0A-1CEC-4F66-A033-7CB362B1357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C6D183BA-2384-45D6-AC25-D1A8A20F103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1B76C0A-1CEC-4F66-A033-7CB362B1357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D183BA-2384-45D6-AC25-D1A8A20F1033}" type="datetimeFigureOut">
              <a:rPr lang="zh-CN" altLang="en-US" smtClean="0"/>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B76C0A-1CEC-4F66-A033-7CB362B1357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54.jpeg"/><Relationship Id="rId7" Type="http://schemas.openxmlformats.org/officeDocument/2006/relationships/image" Target="../media/image53.png"/><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9" Type="http://schemas.openxmlformats.org/officeDocument/2006/relationships/image" Target="../media/image62.jpeg"/><Relationship Id="rId8" Type="http://schemas.openxmlformats.org/officeDocument/2006/relationships/image" Target="../media/image61.png"/><Relationship Id="rId7" Type="http://schemas.openxmlformats.org/officeDocument/2006/relationships/image" Target="../media/image60.png"/><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5.png"/><Relationship Id="rId12" Type="http://schemas.openxmlformats.org/officeDocument/2006/relationships/slideLayout" Target="../slideLayouts/slideLayout7.xml"/><Relationship Id="rId11" Type="http://schemas.openxmlformats.org/officeDocument/2006/relationships/image" Target="../media/image64.jpeg"/><Relationship Id="rId10" Type="http://schemas.openxmlformats.org/officeDocument/2006/relationships/image" Target="../media/image63.jpeg"/><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71.jpeg"/><Relationship Id="rId7" Type="http://schemas.openxmlformats.org/officeDocument/2006/relationships/image" Target="../media/image70.jpeg"/><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9" Type="http://schemas.openxmlformats.org/officeDocument/2006/relationships/image" Target="../media/image80.jpeg"/><Relationship Id="rId8" Type="http://schemas.openxmlformats.org/officeDocument/2006/relationships/image" Target="../media/image79.jpeg"/><Relationship Id="rId7" Type="http://schemas.openxmlformats.org/officeDocument/2006/relationships/image" Target="../media/image78.jpeg"/><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 Id="rId3" Type="http://schemas.openxmlformats.org/officeDocument/2006/relationships/image" Target="../media/image74.jpeg"/><Relationship Id="rId2" Type="http://schemas.openxmlformats.org/officeDocument/2006/relationships/image" Target="../media/image73.jpeg"/><Relationship Id="rId10" Type="http://schemas.openxmlformats.org/officeDocument/2006/relationships/slideLayout" Target="../slideLayouts/slideLayout7.xml"/><Relationship Id="rId1" Type="http://schemas.openxmlformats.org/officeDocument/2006/relationships/image" Target="../media/image72.png"/></Relationships>
</file>

<file path=ppt/slides/_rels/slide14.xml.rels><?xml version="1.0" encoding="UTF-8" standalone="yes"?>
<Relationships xmlns="http://schemas.openxmlformats.org/package/2006/relationships"><Relationship Id="rId9" Type="http://schemas.openxmlformats.org/officeDocument/2006/relationships/image" Target="../media/image88.jpeg"/><Relationship Id="rId8" Type="http://schemas.openxmlformats.org/officeDocument/2006/relationships/image" Target="../media/image87.jpeg"/><Relationship Id="rId7" Type="http://schemas.openxmlformats.org/officeDocument/2006/relationships/image" Target="../media/image86.jpeg"/><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 Id="rId3" Type="http://schemas.openxmlformats.org/officeDocument/2006/relationships/image" Target="../media/image82.jpeg"/><Relationship Id="rId2" Type="http://schemas.openxmlformats.org/officeDocument/2006/relationships/image" Target="../media/image81.jpeg"/><Relationship Id="rId10" Type="http://schemas.openxmlformats.org/officeDocument/2006/relationships/slideLayout" Target="../slideLayouts/slideLayout7.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9" Type="http://schemas.openxmlformats.org/officeDocument/2006/relationships/image" Target="../media/image96.jpeg"/><Relationship Id="rId8" Type="http://schemas.openxmlformats.org/officeDocument/2006/relationships/image" Target="../media/image95.jpeg"/><Relationship Id="rId7" Type="http://schemas.openxmlformats.org/officeDocument/2006/relationships/image" Target="../media/image94.jpeg"/><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 Id="rId3" Type="http://schemas.openxmlformats.org/officeDocument/2006/relationships/image" Target="../media/image90.jpeg"/><Relationship Id="rId20" Type="http://schemas.openxmlformats.org/officeDocument/2006/relationships/slideLayout" Target="../slideLayouts/slideLayout7.xml"/><Relationship Id="rId2" Type="http://schemas.openxmlformats.org/officeDocument/2006/relationships/image" Target="../media/image89.jpeg"/><Relationship Id="rId19" Type="http://schemas.openxmlformats.org/officeDocument/2006/relationships/image" Target="../media/image106.jpeg"/><Relationship Id="rId18" Type="http://schemas.openxmlformats.org/officeDocument/2006/relationships/image" Target="../media/image105.jpeg"/><Relationship Id="rId17" Type="http://schemas.openxmlformats.org/officeDocument/2006/relationships/image" Target="../media/image104.jpeg"/><Relationship Id="rId16" Type="http://schemas.openxmlformats.org/officeDocument/2006/relationships/image" Target="../media/image103.jpeg"/><Relationship Id="rId15" Type="http://schemas.openxmlformats.org/officeDocument/2006/relationships/image" Target="../media/image102.jpeg"/><Relationship Id="rId14" Type="http://schemas.openxmlformats.org/officeDocument/2006/relationships/image" Target="../media/image101.jpeg"/><Relationship Id="rId13" Type="http://schemas.openxmlformats.org/officeDocument/2006/relationships/image" Target="../media/image100.jpeg"/><Relationship Id="rId12" Type="http://schemas.openxmlformats.org/officeDocument/2006/relationships/image" Target="../media/image99.jpeg"/><Relationship Id="rId11" Type="http://schemas.openxmlformats.org/officeDocument/2006/relationships/image" Target="../media/image98.jpeg"/><Relationship Id="rId10" Type="http://schemas.openxmlformats.org/officeDocument/2006/relationships/image" Target="../media/image97.jpe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09.png"/><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4" Type="http://schemas.openxmlformats.org/officeDocument/2006/relationships/slideLayout" Target="../slideLayouts/slideLayout7.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5" Type="http://schemas.openxmlformats.org/officeDocument/2006/relationships/notesSlide" Target="../notesSlides/notesSlide1.xml"/><Relationship Id="rId14" Type="http://schemas.openxmlformats.org/officeDocument/2006/relationships/slideLayout" Target="../slideLayouts/slideLayout7.xml"/><Relationship Id="rId13" Type="http://schemas.openxmlformats.org/officeDocument/2006/relationships/tags" Target="../tags/tag18.xml"/><Relationship Id="rId12" Type="http://schemas.openxmlformats.org/officeDocument/2006/relationships/tags" Target="../tags/tag17.xml"/><Relationship Id="rId11" Type="http://schemas.openxmlformats.org/officeDocument/2006/relationships/image" Target="../media/image13.png"/><Relationship Id="rId10" Type="http://schemas.openxmlformats.org/officeDocument/2006/relationships/image" Target="../media/image12.png"/><Relationship Id="rId1" Type="http://schemas.openxmlformats.org/officeDocument/2006/relationships/tags" Target="../tags/tag13.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9.jpeg"/><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5.jpeg"/><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9" Type="http://schemas.openxmlformats.org/officeDocument/2006/relationships/image" Target="../media/image33.jpeg"/><Relationship Id="rId8" Type="http://schemas.openxmlformats.org/officeDocument/2006/relationships/image" Target="../media/image32.jpeg"/><Relationship Id="rId7" Type="http://schemas.openxmlformats.org/officeDocument/2006/relationships/image" Target="../media/image31.jpeg"/><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jpeg"/><Relationship Id="rId17" Type="http://schemas.openxmlformats.org/officeDocument/2006/relationships/slideLayout" Target="../slideLayouts/slideLayout7.xml"/><Relationship Id="rId16" Type="http://schemas.openxmlformats.org/officeDocument/2006/relationships/image" Target="../media/image40.jpeg"/><Relationship Id="rId15" Type="http://schemas.openxmlformats.org/officeDocument/2006/relationships/image" Target="../media/image39.jpeg"/><Relationship Id="rId14" Type="http://schemas.openxmlformats.org/officeDocument/2006/relationships/image" Target="../media/image38.jpeg"/><Relationship Id="rId13" Type="http://schemas.openxmlformats.org/officeDocument/2006/relationships/image" Target="../media/image37.jpeg"/><Relationship Id="rId12" Type="http://schemas.openxmlformats.org/officeDocument/2006/relationships/image" Target="../media/image36.jpeg"/><Relationship Id="rId11" Type="http://schemas.openxmlformats.org/officeDocument/2006/relationships/image" Target="../media/image35.jpeg"/><Relationship Id="rId10" Type="http://schemas.openxmlformats.org/officeDocument/2006/relationships/image" Target="../media/image34.jpe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7.jpeg"/><Relationship Id="rId7" Type="http://schemas.openxmlformats.org/officeDocument/2006/relationships/image" Target="../media/image46.png"/><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9" descr="E:\刘林平2019\A 傲瑞斯\重做\sucai\12.png"/>
          <p:cNvPicPr>
            <a:picLocks noChangeAspect="1" noChangeArrowheads="1"/>
          </p:cNvPicPr>
          <p:nvPr/>
        </p:nvPicPr>
        <p:blipFill rotWithShape="1">
          <a:blip r:embed="rId1" cstate="email"/>
          <a:srcRect/>
          <a:stretch>
            <a:fillRect/>
          </a:stretch>
        </p:blipFill>
        <p:spPr bwMode="auto">
          <a:xfrm>
            <a:off x="0" y="-24"/>
            <a:ext cx="9118346"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857224" y="2643182"/>
            <a:ext cx="3143272" cy="1200329"/>
          </a:xfrm>
          <a:prstGeom prst="rect">
            <a:avLst/>
          </a:prstGeom>
        </p:spPr>
        <p:txBody>
          <a:bodyPr wrap="square">
            <a:spAutoFit/>
          </a:bodyPr>
          <a:lstStyle/>
          <a:p>
            <a:r>
              <a:rPr lang="zh-CN" altLang="en-US" sz="3600" b="1" dirty="0" smtClean="0">
                <a:solidFill>
                  <a:schemeClr val="bg1"/>
                </a:solidFill>
              </a:rPr>
              <a:t>科技点亮你我</a:t>
            </a:r>
            <a:endParaRPr lang="en-US" altLang="zh-CN" sz="3600" b="1" dirty="0" smtClean="0">
              <a:solidFill>
                <a:schemeClr val="bg1"/>
              </a:solidFill>
            </a:endParaRPr>
          </a:p>
          <a:p>
            <a:r>
              <a:rPr lang="zh-CN" altLang="en-US" sz="3600" b="1" dirty="0" smtClean="0">
                <a:solidFill>
                  <a:schemeClr val="bg1"/>
                </a:solidFill>
              </a:rPr>
              <a:t>技术改变生活 </a:t>
            </a:r>
            <a:endParaRPr lang="zh-CN" altLang="en-US" sz="3600" b="1" dirty="0">
              <a:solidFill>
                <a:schemeClr val="bg1"/>
              </a:solidFill>
            </a:endParaRPr>
          </a:p>
        </p:txBody>
      </p:sp>
      <p:sp>
        <p:nvSpPr>
          <p:cNvPr id="12" name="矩形 11"/>
          <p:cNvSpPr/>
          <p:nvPr/>
        </p:nvSpPr>
        <p:spPr>
          <a:xfrm>
            <a:off x="571472" y="1071546"/>
            <a:ext cx="3929090" cy="1107996"/>
          </a:xfrm>
          <a:prstGeom prst="rect">
            <a:avLst/>
          </a:prstGeom>
        </p:spPr>
        <p:txBody>
          <a:bodyPr wrap="square">
            <a:spAutoFit/>
          </a:bodyPr>
          <a:lstStyle/>
          <a:p>
            <a:r>
              <a:rPr lang="zh-CN" altLang="en-US" sz="6600" b="1" dirty="0" smtClean="0">
                <a:solidFill>
                  <a:schemeClr val="bg1"/>
                </a:solidFill>
                <a:latin typeface="华文中宋" panose="02010600040101010101" pitchFamily="2" charset="-122"/>
                <a:ea typeface="华文中宋" panose="02010600040101010101" pitchFamily="2" charset="-122"/>
              </a:rPr>
              <a:t>富明精密</a:t>
            </a:r>
            <a:endParaRPr lang="zh-CN" altLang="en-US" sz="6600" b="1" dirty="0">
              <a:solidFill>
                <a:schemeClr val="bg1"/>
              </a:solidFill>
              <a:latin typeface="华文中宋" panose="02010600040101010101" pitchFamily="2" charset="-122"/>
              <a:ea typeface="华文中宋" panose="02010600040101010101" pitchFamily="2" charset="-122"/>
            </a:endParaRPr>
          </a:p>
        </p:txBody>
      </p:sp>
      <p:sp>
        <p:nvSpPr>
          <p:cNvPr id="15" name="矩形 14"/>
          <p:cNvSpPr/>
          <p:nvPr/>
        </p:nvSpPr>
        <p:spPr>
          <a:xfrm>
            <a:off x="857250" y="3857625"/>
            <a:ext cx="5072380" cy="645160"/>
          </a:xfrm>
          <a:prstGeom prst="rect">
            <a:avLst/>
          </a:prstGeom>
        </p:spPr>
        <p:txBody>
          <a:bodyPr wrap="square">
            <a:spAutoFit/>
          </a:bodyPr>
          <a:lstStyle/>
          <a:p>
            <a:r>
              <a:rPr lang="en-US" altLang="zh-CN" dirty="0" smtClean="0">
                <a:solidFill>
                  <a:schemeClr val="bg1"/>
                </a:solidFill>
              </a:rPr>
              <a:t>Technology lights up you and me</a:t>
            </a:r>
            <a:br>
              <a:rPr lang="en-US" altLang="zh-CN" dirty="0" smtClean="0">
                <a:solidFill>
                  <a:schemeClr val="bg1"/>
                </a:solidFill>
              </a:rPr>
            </a:br>
            <a:r>
              <a:rPr lang="en-US" altLang="zh-CN" dirty="0" smtClean="0">
                <a:solidFill>
                  <a:schemeClr val="bg1"/>
                </a:solidFill>
              </a:rPr>
              <a:t>Technology changes lives</a:t>
            </a:r>
            <a:endParaRPr lang="zh-CN" altLang="en-US" dirty="0">
              <a:solidFill>
                <a:schemeClr val="bg1"/>
              </a:solidFill>
            </a:endParaRPr>
          </a:p>
        </p:txBody>
      </p:sp>
      <p:pic>
        <p:nvPicPr>
          <p:cNvPr id="17" name="Picture 4"/>
          <p:cNvPicPr>
            <a:picLocks noChangeAspect="1" noChangeArrowheads="1"/>
          </p:cNvPicPr>
          <p:nvPr/>
        </p:nvPicPr>
        <p:blipFill>
          <a:blip r:embed="rId2"/>
          <a:srcRect l="4345" t="1515" r="5860" b="4545"/>
          <a:stretch>
            <a:fillRect/>
          </a:stretch>
        </p:blipFill>
        <p:spPr bwMode="auto">
          <a:xfrm>
            <a:off x="214282" y="285728"/>
            <a:ext cx="785818" cy="785818"/>
          </a:xfrm>
          <a:prstGeom prst="ellipse">
            <a:avLst/>
          </a:prstGeom>
          <a:noFill/>
          <a:ln w="9525">
            <a:noFill/>
            <a:miter lim="800000"/>
            <a:headEnd/>
            <a:tailEnd/>
          </a:ln>
          <a:effectLst/>
        </p:spPr>
      </p:pic>
      <p:sp>
        <p:nvSpPr>
          <p:cNvPr id="19" name="矩形 18"/>
          <p:cNvSpPr/>
          <p:nvPr/>
        </p:nvSpPr>
        <p:spPr>
          <a:xfrm>
            <a:off x="857224" y="5000636"/>
            <a:ext cx="7072362" cy="645160"/>
          </a:xfrm>
          <a:prstGeom prst="rect">
            <a:avLst/>
          </a:prstGeom>
        </p:spPr>
        <p:txBody>
          <a:bodyPr wrap="square">
            <a:spAutoFit/>
          </a:bodyPr>
          <a:lstStyle/>
          <a:p>
            <a:r>
              <a:rPr dirty="0">
                <a:solidFill>
                  <a:schemeClr val="bg1"/>
                </a:solidFill>
              </a:rPr>
              <a:t>Building K,No.2,LongShan 8 Road,Luotian Community,</a:t>
            </a:r>
            <a:endParaRPr dirty="0">
              <a:solidFill>
                <a:schemeClr val="bg1"/>
              </a:solidFill>
            </a:endParaRPr>
          </a:p>
          <a:p>
            <a:r>
              <a:rPr dirty="0">
                <a:solidFill>
                  <a:schemeClr val="bg1"/>
                </a:solidFill>
              </a:rPr>
              <a:t>Yanluo,Baoan District,Shenzhen,China</a:t>
            </a:r>
            <a:endParaRPr dirty="0">
              <a:solidFill>
                <a:schemeClr val="bg1"/>
              </a:solidFill>
            </a:endParaRPr>
          </a:p>
        </p:txBody>
      </p:sp>
      <p:pic>
        <p:nvPicPr>
          <p:cNvPr id="20" name="Picture 9" descr="E:\刘林平2019\A 傲瑞斯\重做\sucai\12.png"/>
          <p:cNvPicPr>
            <a:picLocks noChangeAspect="1" noChangeArrowheads="1"/>
          </p:cNvPicPr>
          <p:nvPr/>
        </p:nvPicPr>
        <p:blipFill rotWithShape="1">
          <a:blip r:embed="rId3" cstate="email"/>
          <a:srcRect/>
          <a:stretch>
            <a:fillRect/>
          </a:stretch>
        </p:blipFill>
        <p:spPr bwMode="auto">
          <a:xfrm flipH="1" flipV="1">
            <a:off x="0" y="4977501"/>
            <a:ext cx="2500298" cy="1880499"/>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直接连接符 20"/>
          <p:cNvCxnSpPr/>
          <p:nvPr/>
        </p:nvCxnSpPr>
        <p:spPr>
          <a:xfrm>
            <a:off x="214282" y="164305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214282" y="1714488"/>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4151942" y="164305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4151942" y="1714488"/>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6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6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250" fill="hold"/>
                                        <p:tgtEl>
                                          <p:spTgt spid="21"/>
                                        </p:tgtEl>
                                        <p:attrNameLst>
                                          <p:attrName>ppt_x</p:attrName>
                                        </p:attrNameLst>
                                      </p:cBhvr>
                                      <p:tavLst>
                                        <p:tav tm="0">
                                          <p:val>
                                            <p:strVal val="0-#ppt_w/2"/>
                                          </p:val>
                                        </p:tav>
                                        <p:tav tm="100000">
                                          <p:val>
                                            <p:strVal val="#ppt_x"/>
                                          </p:val>
                                        </p:tav>
                                      </p:tavLst>
                                    </p:anim>
                                    <p:anim calcmode="lin" valueType="num">
                                      <p:cBhvr additive="base">
                                        <p:cTn id="18" dur="1250" fill="hold"/>
                                        <p:tgtEl>
                                          <p:spTgt spid="21"/>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1250" fill="hold"/>
                                        <p:tgtEl>
                                          <p:spTgt spid="22"/>
                                        </p:tgtEl>
                                        <p:attrNameLst>
                                          <p:attrName>ppt_x</p:attrName>
                                        </p:attrNameLst>
                                      </p:cBhvr>
                                      <p:tavLst>
                                        <p:tav tm="0">
                                          <p:val>
                                            <p:strVal val="0-#ppt_w/2"/>
                                          </p:val>
                                        </p:tav>
                                        <p:tav tm="100000">
                                          <p:val>
                                            <p:strVal val="#ppt_x"/>
                                          </p:val>
                                        </p:tav>
                                      </p:tavLst>
                                    </p:anim>
                                    <p:anim calcmode="lin" valueType="num">
                                      <p:cBhvr additive="base">
                                        <p:cTn id="22" dur="1250" fill="hold"/>
                                        <p:tgtEl>
                                          <p:spTgt spid="22"/>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250" fill="hold"/>
                                        <p:tgtEl>
                                          <p:spTgt spid="23"/>
                                        </p:tgtEl>
                                        <p:attrNameLst>
                                          <p:attrName>ppt_x</p:attrName>
                                        </p:attrNameLst>
                                      </p:cBhvr>
                                      <p:tavLst>
                                        <p:tav tm="0">
                                          <p:val>
                                            <p:strVal val="0-#ppt_w/2"/>
                                          </p:val>
                                        </p:tav>
                                        <p:tav tm="100000">
                                          <p:val>
                                            <p:strVal val="#ppt_x"/>
                                          </p:val>
                                        </p:tav>
                                      </p:tavLst>
                                    </p:anim>
                                    <p:anim calcmode="lin" valueType="num">
                                      <p:cBhvr additive="base">
                                        <p:cTn id="26" dur="1250" fill="hold"/>
                                        <p:tgtEl>
                                          <p:spTgt spid="23"/>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1250" fill="hold"/>
                                        <p:tgtEl>
                                          <p:spTgt spid="24"/>
                                        </p:tgtEl>
                                        <p:attrNameLst>
                                          <p:attrName>ppt_x</p:attrName>
                                        </p:attrNameLst>
                                      </p:cBhvr>
                                      <p:tavLst>
                                        <p:tav tm="0">
                                          <p:val>
                                            <p:strVal val="0-#ppt_w/2"/>
                                          </p:val>
                                        </p:tav>
                                        <p:tav tm="100000">
                                          <p:val>
                                            <p:strVal val="#ppt_x"/>
                                          </p:val>
                                        </p:tav>
                                      </p:tavLst>
                                    </p:anim>
                                    <p:anim calcmode="lin" valueType="num">
                                      <p:cBhvr additive="base">
                                        <p:cTn id="30" dur="12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4" name="Picture 9" descr="E:\刘林平2019\A 傲瑞斯\重做\sucai\12.png"/>
          <p:cNvPicPr>
            <a:picLocks noChangeAspect="1" noChangeArrowheads="1"/>
          </p:cNvPicPr>
          <p:nvPr/>
        </p:nvPicPr>
        <p:blipFill rotWithShape="1">
          <a:blip r:embed="rId1" cstate="email"/>
          <a:srcRect/>
          <a:stretch>
            <a:fillRect/>
          </a:stretch>
        </p:blipFill>
        <p:spPr bwMode="auto">
          <a:xfrm flipV="1">
            <a:off x="0" y="0"/>
            <a:ext cx="911834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3"/>
          <p:cNvSpPr/>
          <p:nvPr/>
        </p:nvSpPr>
        <p:spPr>
          <a:xfrm>
            <a:off x="-357222" y="142852"/>
            <a:ext cx="4357718" cy="78581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chemeClr val="bg1"/>
                </a:solidFill>
              </a:rPr>
              <a:t>产品展示</a:t>
            </a:r>
            <a:endParaRPr lang="zh-CN" altLang="en-US" sz="3200" b="1" dirty="0" smtClean="0">
              <a:solidFill>
                <a:schemeClr val="bg1"/>
              </a:solidFill>
            </a:endParaRPr>
          </a:p>
        </p:txBody>
      </p:sp>
      <p:cxnSp>
        <p:nvCxnSpPr>
          <p:cNvPr id="5" name="直接连接符 4"/>
          <p:cNvCxnSpPr/>
          <p:nvPr/>
        </p:nvCxnSpPr>
        <p:spPr>
          <a:xfrm>
            <a:off x="285720" y="857232"/>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85720" y="92867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857224" y="571480"/>
            <a:ext cx="6429420" cy="506292"/>
          </a:xfrm>
          <a:prstGeom prst="rect">
            <a:avLst/>
          </a:prstGeom>
        </p:spPr>
        <p:txBody>
          <a:bodyPr wrap="square">
            <a:spAutoFit/>
          </a:bodyPr>
          <a:lstStyle/>
          <a:p>
            <a:pPr>
              <a:lnSpc>
                <a:spcPct val="150000"/>
              </a:lnSpc>
              <a:spcBef>
                <a:spcPts val="400"/>
              </a:spcBef>
              <a:spcAft>
                <a:spcPts val="400"/>
              </a:spcAft>
            </a:pPr>
            <a:r>
              <a:rPr lang="en-US" altLang="zh-CN" sz="2000" spc="600" dirty="0" smtClean="0">
                <a:solidFill>
                  <a:schemeClr val="bg1"/>
                </a:solidFill>
                <a:cs typeface="+mn-ea"/>
                <a:sym typeface="+mn-lt"/>
              </a:rPr>
              <a:t>PRODUCT DISPLAY</a:t>
            </a:r>
            <a:endParaRPr lang="zh-CN" altLang="en-US" sz="2000" spc="600" dirty="0">
              <a:solidFill>
                <a:schemeClr val="bg1"/>
              </a:solidFill>
              <a:cs typeface="+mn-ea"/>
              <a:sym typeface="+mn-lt"/>
            </a:endParaRPr>
          </a:p>
        </p:txBody>
      </p:sp>
      <p:sp>
        <p:nvSpPr>
          <p:cNvPr id="15" name="矩形 14"/>
          <p:cNvSpPr/>
          <p:nvPr/>
        </p:nvSpPr>
        <p:spPr>
          <a:xfrm>
            <a:off x="3214678" y="1071546"/>
            <a:ext cx="2473754" cy="369332"/>
          </a:xfrm>
          <a:prstGeom prst="rect">
            <a:avLst/>
          </a:prstGeom>
        </p:spPr>
        <p:txBody>
          <a:bodyPr wrap="none">
            <a:spAutoFit/>
          </a:bodyPr>
          <a:lstStyle/>
          <a:p>
            <a:r>
              <a:rPr lang="zh-CN" altLang="en-US" dirty="0" smtClean="0">
                <a:solidFill>
                  <a:schemeClr val="bg1"/>
                </a:solidFill>
              </a:rPr>
              <a:t>新能源线束</a:t>
            </a:r>
            <a:r>
              <a:rPr lang="en-US" altLang="zh-CN" dirty="0" smtClean="0">
                <a:solidFill>
                  <a:schemeClr val="bg1"/>
                </a:solidFill>
              </a:rPr>
              <a:t>---</a:t>
            </a:r>
            <a:r>
              <a:rPr lang="zh-CN" altLang="en-US" dirty="0" smtClean="0">
                <a:solidFill>
                  <a:schemeClr val="bg1"/>
                </a:solidFill>
              </a:rPr>
              <a:t>光伏线束</a:t>
            </a:r>
            <a:endParaRPr lang="zh-CN" altLang="en-US" dirty="0">
              <a:solidFill>
                <a:schemeClr val="bg1"/>
              </a:solidFill>
            </a:endParaRPr>
          </a:p>
        </p:txBody>
      </p:sp>
      <p:sp>
        <p:nvSpPr>
          <p:cNvPr id="16" name="矩形 15"/>
          <p:cNvSpPr/>
          <p:nvPr/>
        </p:nvSpPr>
        <p:spPr>
          <a:xfrm>
            <a:off x="2786050" y="1298002"/>
            <a:ext cx="3568700" cy="306705"/>
          </a:xfrm>
          <a:prstGeom prst="rect">
            <a:avLst/>
          </a:prstGeom>
        </p:spPr>
        <p:txBody>
          <a:bodyPr wrap="none">
            <a:spAutoFit/>
          </a:bodyPr>
          <a:lstStyle/>
          <a:p>
            <a:r>
              <a:rPr lang="en-US" altLang="zh-CN" sz="1400" dirty="0" smtClean="0">
                <a:solidFill>
                  <a:schemeClr val="bg1"/>
                </a:solidFill>
              </a:rPr>
              <a:t>New energy wire harness---</a:t>
            </a:r>
            <a:r>
              <a:rPr lang="en-US" sz="1400" dirty="0" smtClean="0">
                <a:solidFill>
                  <a:schemeClr val="bg1"/>
                </a:solidFill>
              </a:rPr>
              <a:t> Solar  wire harness</a:t>
            </a:r>
            <a:endParaRPr lang="en-US" altLang="zh-CN" sz="1400" dirty="0">
              <a:solidFill>
                <a:schemeClr val="bg1"/>
              </a:solidFill>
            </a:endParaRPr>
          </a:p>
        </p:txBody>
      </p:sp>
      <p:pic>
        <p:nvPicPr>
          <p:cNvPr id="1036" name="Picture 12" descr="https://sz-fpi.com/wp-content/uploads/2023/06/pv-connection-wire-harness-495x400.jpg"/>
          <p:cNvPicPr>
            <a:picLocks noChangeAspect="1" noChangeArrowheads="1"/>
          </p:cNvPicPr>
          <p:nvPr/>
        </p:nvPicPr>
        <p:blipFill>
          <a:blip r:embed="rId2"/>
          <a:srcRect l="6465" r="9495" b="4000"/>
          <a:stretch>
            <a:fillRect/>
          </a:stretch>
        </p:blipFill>
        <p:spPr bwMode="auto">
          <a:xfrm>
            <a:off x="6786578" y="3429000"/>
            <a:ext cx="2071702" cy="1428760"/>
          </a:xfrm>
          <a:prstGeom prst="rect">
            <a:avLst/>
          </a:prstGeom>
          <a:noFill/>
        </p:spPr>
      </p:pic>
      <p:pic>
        <p:nvPicPr>
          <p:cNvPr id="1040" name="Picture 16" descr="https://sz-fpi.com/wp-content/uploads/2023/05/Anderson-Connector-to-MC4-PV-Cable-495x400.jpg"/>
          <p:cNvPicPr>
            <a:picLocks noChangeAspect="1" noChangeArrowheads="1"/>
          </p:cNvPicPr>
          <p:nvPr/>
        </p:nvPicPr>
        <p:blipFill>
          <a:blip r:embed="rId3"/>
          <a:srcRect/>
          <a:stretch>
            <a:fillRect/>
          </a:stretch>
        </p:blipFill>
        <p:spPr bwMode="auto">
          <a:xfrm>
            <a:off x="6786578" y="1683459"/>
            <a:ext cx="2071702" cy="1674103"/>
          </a:xfrm>
          <a:prstGeom prst="rect">
            <a:avLst/>
          </a:prstGeom>
          <a:noFill/>
        </p:spPr>
      </p:pic>
      <p:pic>
        <p:nvPicPr>
          <p:cNvPr id="1042" name="Picture 18" descr="https://sz-fpi.com/wp-content/uploads/2023/06/four-in-one-495x400.jpg"/>
          <p:cNvPicPr>
            <a:picLocks noChangeAspect="1" noChangeArrowheads="1"/>
          </p:cNvPicPr>
          <p:nvPr/>
        </p:nvPicPr>
        <p:blipFill>
          <a:blip r:embed="rId4"/>
          <a:srcRect l="13745" t="31297" r="12950" b="31964"/>
          <a:stretch>
            <a:fillRect/>
          </a:stretch>
        </p:blipFill>
        <p:spPr bwMode="auto">
          <a:xfrm>
            <a:off x="4643438" y="3429000"/>
            <a:ext cx="2071702" cy="1428760"/>
          </a:xfrm>
          <a:prstGeom prst="rect">
            <a:avLst/>
          </a:prstGeom>
          <a:noFill/>
        </p:spPr>
      </p:pic>
      <p:pic>
        <p:nvPicPr>
          <p:cNvPr id="1044" name="Picture 20" descr="https://sz-fpi.com/wp-content/uploads/2023/06/DC-Plug-to-PV-Connector-Cable-495x400.jpg"/>
          <p:cNvPicPr>
            <a:picLocks noChangeAspect="1" noChangeArrowheads="1"/>
          </p:cNvPicPr>
          <p:nvPr/>
        </p:nvPicPr>
        <p:blipFill>
          <a:blip r:embed="rId5"/>
          <a:srcRect/>
          <a:stretch>
            <a:fillRect/>
          </a:stretch>
        </p:blipFill>
        <p:spPr bwMode="auto">
          <a:xfrm>
            <a:off x="6786578" y="4929198"/>
            <a:ext cx="2071702" cy="1674103"/>
          </a:xfrm>
          <a:prstGeom prst="rect">
            <a:avLst/>
          </a:prstGeom>
          <a:noFill/>
        </p:spPr>
      </p:pic>
      <p:pic>
        <p:nvPicPr>
          <p:cNvPr id="1046" name="Picture 22" descr="https://sz-fpi.com/wp-content/uploads/2023/06/LP-20-Aviation-Plug-to-MC4-wiring-harness-495x400.jpg"/>
          <p:cNvPicPr>
            <a:picLocks noChangeAspect="1" noChangeArrowheads="1"/>
          </p:cNvPicPr>
          <p:nvPr/>
        </p:nvPicPr>
        <p:blipFill>
          <a:blip r:embed="rId6"/>
          <a:srcRect l="7576" r="9090"/>
          <a:stretch>
            <a:fillRect/>
          </a:stretch>
        </p:blipFill>
        <p:spPr bwMode="auto">
          <a:xfrm rot="16200000">
            <a:off x="4857752" y="4714884"/>
            <a:ext cx="1643074" cy="2071702"/>
          </a:xfrm>
          <a:prstGeom prst="rect">
            <a:avLst/>
          </a:prstGeom>
          <a:noFill/>
        </p:spPr>
      </p:pic>
      <p:pic>
        <p:nvPicPr>
          <p:cNvPr id="25" name="Picture 2"/>
          <p:cNvPicPr>
            <a:picLocks noChangeAspect="1" noChangeArrowheads="1"/>
          </p:cNvPicPr>
          <p:nvPr/>
        </p:nvPicPr>
        <p:blipFill>
          <a:blip r:embed="rId7"/>
          <a:srcRect/>
          <a:stretch>
            <a:fillRect/>
          </a:stretch>
        </p:blipFill>
        <p:spPr bwMode="auto">
          <a:xfrm>
            <a:off x="428596" y="2000240"/>
            <a:ext cx="3794166" cy="4120494"/>
          </a:xfrm>
          <a:prstGeom prst="rect">
            <a:avLst/>
          </a:prstGeom>
          <a:noFill/>
          <a:ln w="9525">
            <a:noFill/>
            <a:miter lim="800000"/>
            <a:headEnd/>
            <a:tailEnd/>
          </a:ln>
        </p:spPr>
      </p:pic>
      <p:pic>
        <p:nvPicPr>
          <p:cNvPr id="1048" name="Picture 24" descr="https://cbu01.alicdn.com/img/ibank/O1CN01zTKYNb1P94ZN5QZI4_!!1859121797-0-cib.jpg"/>
          <p:cNvPicPr>
            <a:picLocks noChangeAspect="1" noChangeArrowheads="1"/>
          </p:cNvPicPr>
          <p:nvPr/>
        </p:nvPicPr>
        <p:blipFill>
          <a:blip r:embed="rId8" cstate="print"/>
          <a:srcRect t="17188" b="15624"/>
          <a:stretch>
            <a:fillRect/>
          </a:stretch>
        </p:blipFill>
        <p:spPr bwMode="auto">
          <a:xfrm>
            <a:off x="4623139" y="1714488"/>
            <a:ext cx="2109949" cy="164307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0-#ppt_w/2"/>
                                          </p:val>
                                        </p:tav>
                                        <p:tav tm="100000">
                                          <p:val>
                                            <p:strVal val="#ppt_x"/>
                                          </p:val>
                                        </p:tav>
                                      </p:tavLst>
                                    </p:anim>
                                    <p:anim calcmode="lin" valueType="num">
                                      <p:cBhvr additive="base">
                                        <p:cTn id="16" dur="1500" fill="hold"/>
                                        <p:tgtEl>
                                          <p:spTgt spid="7"/>
                                        </p:tgtEl>
                                        <p:attrNameLst>
                                          <p:attrName>ppt_y</p:attrName>
                                        </p:attrNameLst>
                                      </p:cBhvr>
                                      <p:tavLst>
                                        <p:tav tm="0">
                                          <p:val>
                                            <p:strVal val="#ppt_y"/>
                                          </p:val>
                                        </p:tav>
                                        <p:tav tm="100000">
                                          <p:val>
                                            <p:strVal val="#ppt_y"/>
                                          </p:val>
                                        </p:tav>
                                      </p:tavLst>
                                    </p:anim>
                                  </p:childTnLst>
                                </p:cTn>
                              </p:par>
                              <p:par>
                                <p:cTn id="17" presetID="47" presetClass="entr" presetSubtype="0" fill="hold" nodeType="withEffect">
                                  <p:stCondLst>
                                    <p:cond delay="60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1000"/>
                                        <p:tgtEl>
                                          <p:spTgt spid="54"/>
                                        </p:tgtEl>
                                      </p:cBhvr>
                                    </p:animEffect>
                                    <p:anim calcmode="lin" valueType="num">
                                      <p:cBhvr>
                                        <p:cTn id="20" dur="1000" fill="hold"/>
                                        <p:tgtEl>
                                          <p:spTgt spid="54"/>
                                        </p:tgtEl>
                                        <p:attrNameLst>
                                          <p:attrName>ppt_x</p:attrName>
                                        </p:attrNameLst>
                                      </p:cBhvr>
                                      <p:tavLst>
                                        <p:tav tm="0">
                                          <p:val>
                                            <p:strVal val="#ppt_x"/>
                                          </p:val>
                                        </p:tav>
                                        <p:tav tm="100000">
                                          <p:val>
                                            <p:strVal val="#ppt_x"/>
                                          </p:val>
                                        </p:tav>
                                      </p:tavLst>
                                    </p:anim>
                                    <p:anim calcmode="lin" valueType="num">
                                      <p:cBhvr>
                                        <p:cTn id="21"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5" name="Picture 9" descr="E:\刘林平2019\A 傲瑞斯\重做\sucai\12.png"/>
          <p:cNvPicPr>
            <a:picLocks noChangeAspect="1" noChangeArrowheads="1"/>
          </p:cNvPicPr>
          <p:nvPr/>
        </p:nvPicPr>
        <p:blipFill rotWithShape="1">
          <a:blip r:embed="rId1" cstate="email"/>
          <a:srcRect/>
          <a:stretch>
            <a:fillRect/>
          </a:stretch>
        </p:blipFill>
        <p:spPr bwMode="auto">
          <a:xfrm flipV="1">
            <a:off x="97124" y="0"/>
            <a:ext cx="911834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3"/>
          <p:cNvSpPr/>
          <p:nvPr/>
        </p:nvSpPr>
        <p:spPr>
          <a:xfrm>
            <a:off x="-357222" y="142852"/>
            <a:ext cx="4357718" cy="78581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chemeClr val="bg1"/>
                </a:solidFill>
              </a:rPr>
              <a:t>产品展示</a:t>
            </a:r>
            <a:endParaRPr lang="zh-CN" altLang="en-US" sz="3200" b="1" dirty="0" smtClean="0">
              <a:solidFill>
                <a:schemeClr val="bg1"/>
              </a:solidFill>
            </a:endParaRPr>
          </a:p>
        </p:txBody>
      </p:sp>
      <p:cxnSp>
        <p:nvCxnSpPr>
          <p:cNvPr id="5" name="直接连接符 4"/>
          <p:cNvCxnSpPr/>
          <p:nvPr/>
        </p:nvCxnSpPr>
        <p:spPr>
          <a:xfrm>
            <a:off x="285720" y="857232"/>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85720" y="92867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857224" y="571480"/>
            <a:ext cx="6429420" cy="506292"/>
          </a:xfrm>
          <a:prstGeom prst="rect">
            <a:avLst/>
          </a:prstGeom>
        </p:spPr>
        <p:txBody>
          <a:bodyPr wrap="square">
            <a:spAutoFit/>
          </a:bodyPr>
          <a:lstStyle/>
          <a:p>
            <a:pPr>
              <a:lnSpc>
                <a:spcPct val="150000"/>
              </a:lnSpc>
              <a:spcBef>
                <a:spcPts val="400"/>
              </a:spcBef>
              <a:spcAft>
                <a:spcPts val="400"/>
              </a:spcAft>
            </a:pPr>
            <a:r>
              <a:rPr lang="en-US" altLang="zh-CN" sz="2000" spc="600" dirty="0" smtClean="0">
                <a:solidFill>
                  <a:schemeClr val="bg1"/>
                </a:solidFill>
                <a:cs typeface="+mn-ea"/>
                <a:sym typeface="+mn-lt"/>
              </a:rPr>
              <a:t>PRODUCT DISPLAY</a:t>
            </a:r>
            <a:endParaRPr lang="zh-CN" altLang="en-US" sz="2000" spc="600" dirty="0">
              <a:solidFill>
                <a:schemeClr val="bg1"/>
              </a:solidFill>
              <a:cs typeface="+mn-ea"/>
              <a:sym typeface="+mn-lt"/>
            </a:endParaRPr>
          </a:p>
        </p:txBody>
      </p:sp>
      <p:sp>
        <p:nvSpPr>
          <p:cNvPr id="26" name="矩形 25"/>
          <p:cNvSpPr/>
          <p:nvPr/>
        </p:nvSpPr>
        <p:spPr>
          <a:xfrm>
            <a:off x="3000364" y="1142984"/>
            <a:ext cx="3166251" cy="369332"/>
          </a:xfrm>
          <a:prstGeom prst="rect">
            <a:avLst/>
          </a:prstGeom>
        </p:spPr>
        <p:txBody>
          <a:bodyPr wrap="none">
            <a:spAutoFit/>
          </a:bodyPr>
          <a:lstStyle/>
          <a:p>
            <a:r>
              <a:rPr lang="zh-CN" altLang="en-US" dirty="0" smtClean="0">
                <a:solidFill>
                  <a:schemeClr val="bg1"/>
                </a:solidFill>
              </a:rPr>
              <a:t>新能源线束</a:t>
            </a:r>
            <a:r>
              <a:rPr lang="en-US" altLang="zh-CN" dirty="0" smtClean="0">
                <a:solidFill>
                  <a:schemeClr val="bg1"/>
                </a:solidFill>
              </a:rPr>
              <a:t>---</a:t>
            </a:r>
            <a:r>
              <a:rPr lang="zh-CN" altLang="en-US" dirty="0" smtClean="0">
                <a:solidFill>
                  <a:schemeClr val="bg1"/>
                </a:solidFill>
              </a:rPr>
              <a:t>电动自行车线束</a:t>
            </a:r>
            <a:endParaRPr lang="zh-CN" altLang="en-US" dirty="0">
              <a:solidFill>
                <a:schemeClr val="bg1"/>
              </a:solidFill>
            </a:endParaRPr>
          </a:p>
        </p:txBody>
      </p:sp>
      <p:sp>
        <p:nvSpPr>
          <p:cNvPr id="27" name="矩形 26"/>
          <p:cNvSpPr/>
          <p:nvPr/>
        </p:nvSpPr>
        <p:spPr>
          <a:xfrm>
            <a:off x="2744790" y="1369440"/>
            <a:ext cx="3684598" cy="307777"/>
          </a:xfrm>
          <a:prstGeom prst="rect">
            <a:avLst/>
          </a:prstGeom>
        </p:spPr>
        <p:txBody>
          <a:bodyPr wrap="none">
            <a:spAutoFit/>
          </a:bodyPr>
          <a:lstStyle/>
          <a:p>
            <a:r>
              <a:rPr lang="en-US" altLang="zh-CN" sz="1400" dirty="0" smtClean="0">
                <a:solidFill>
                  <a:schemeClr val="bg1"/>
                </a:solidFill>
              </a:rPr>
              <a:t>New energy wire harness---</a:t>
            </a:r>
            <a:r>
              <a:rPr lang="en-US" sz="1400" dirty="0" smtClean="0">
                <a:solidFill>
                  <a:schemeClr val="bg1"/>
                </a:solidFill>
              </a:rPr>
              <a:t> E-bike  wire harness</a:t>
            </a:r>
            <a:endParaRPr lang="en-US" altLang="zh-CN" sz="1400" dirty="0">
              <a:solidFill>
                <a:schemeClr val="bg1"/>
              </a:solidFill>
            </a:endParaRPr>
          </a:p>
        </p:txBody>
      </p:sp>
      <p:pic>
        <p:nvPicPr>
          <p:cNvPr id="25602" name="Picture 2"/>
          <p:cNvPicPr>
            <a:picLocks noChangeAspect="1" noChangeArrowheads="1"/>
          </p:cNvPicPr>
          <p:nvPr/>
        </p:nvPicPr>
        <p:blipFill>
          <a:blip r:embed="rId2" cstate="print"/>
          <a:srcRect/>
          <a:stretch>
            <a:fillRect/>
          </a:stretch>
        </p:blipFill>
        <p:spPr bwMode="auto">
          <a:xfrm>
            <a:off x="3714744" y="2214554"/>
            <a:ext cx="1702539" cy="1928826"/>
          </a:xfrm>
          <a:prstGeom prst="rect">
            <a:avLst/>
          </a:prstGeom>
          <a:noFill/>
          <a:ln w="9525">
            <a:noFill/>
            <a:miter lim="800000"/>
            <a:headEnd/>
            <a:tailEnd/>
          </a:ln>
          <a:effectLst/>
        </p:spPr>
      </p:pic>
      <p:pic>
        <p:nvPicPr>
          <p:cNvPr id="19" name="Picture 3"/>
          <p:cNvPicPr>
            <a:picLocks noChangeAspect="1" noChangeArrowheads="1"/>
          </p:cNvPicPr>
          <p:nvPr/>
        </p:nvPicPr>
        <p:blipFill>
          <a:blip r:embed="rId3"/>
          <a:srcRect/>
          <a:stretch>
            <a:fillRect/>
          </a:stretch>
        </p:blipFill>
        <p:spPr bwMode="auto">
          <a:xfrm>
            <a:off x="285720" y="2928934"/>
            <a:ext cx="2428892" cy="1214446"/>
          </a:xfrm>
          <a:prstGeom prst="rect">
            <a:avLst/>
          </a:prstGeom>
          <a:noFill/>
          <a:ln w="9525">
            <a:noFill/>
            <a:miter lim="800000"/>
            <a:headEnd/>
            <a:tailEnd/>
          </a:ln>
        </p:spPr>
      </p:pic>
      <p:pic>
        <p:nvPicPr>
          <p:cNvPr id="39" name="Picture 5"/>
          <p:cNvPicPr>
            <a:picLocks noChangeAspect="1" noChangeArrowheads="1"/>
          </p:cNvPicPr>
          <p:nvPr/>
        </p:nvPicPr>
        <p:blipFill>
          <a:blip r:embed="rId4"/>
          <a:srcRect/>
          <a:stretch>
            <a:fillRect/>
          </a:stretch>
        </p:blipFill>
        <p:spPr bwMode="auto">
          <a:xfrm>
            <a:off x="285720" y="4218795"/>
            <a:ext cx="2428892" cy="1210469"/>
          </a:xfrm>
          <a:prstGeom prst="rect">
            <a:avLst/>
          </a:prstGeom>
          <a:noFill/>
          <a:ln w="9525">
            <a:noFill/>
            <a:miter lim="800000"/>
            <a:headEnd/>
            <a:tailEnd/>
          </a:ln>
        </p:spPr>
      </p:pic>
      <p:pic>
        <p:nvPicPr>
          <p:cNvPr id="40" name="Picture 6"/>
          <p:cNvPicPr>
            <a:picLocks noChangeAspect="1" noChangeArrowheads="1"/>
          </p:cNvPicPr>
          <p:nvPr/>
        </p:nvPicPr>
        <p:blipFill>
          <a:blip r:embed="rId5"/>
          <a:srcRect r="10255"/>
          <a:stretch>
            <a:fillRect/>
          </a:stretch>
        </p:blipFill>
        <p:spPr bwMode="auto">
          <a:xfrm>
            <a:off x="285720" y="5469683"/>
            <a:ext cx="2428892" cy="1031151"/>
          </a:xfrm>
          <a:prstGeom prst="rect">
            <a:avLst/>
          </a:prstGeom>
          <a:noFill/>
          <a:ln w="9525">
            <a:noFill/>
            <a:miter lim="800000"/>
            <a:headEnd/>
            <a:tailEnd/>
          </a:ln>
        </p:spPr>
      </p:pic>
      <p:pic>
        <p:nvPicPr>
          <p:cNvPr id="46" name="Picture 4"/>
          <p:cNvPicPr>
            <a:picLocks noChangeAspect="1" noChangeArrowheads="1"/>
          </p:cNvPicPr>
          <p:nvPr/>
        </p:nvPicPr>
        <p:blipFill>
          <a:blip r:embed="rId6"/>
          <a:srcRect/>
          <a:stretch>
            <a:fillRect/>
          </a:stretch>
        </p:blipFill>
        <p:spPr bwMode="auto">
          <a:xfrm>
            <a:off x="6402509" y="5032434"/>
            <a:ext cx="2384333" cy="1468400"/>
          </a:xfrm>
          <a:prstGeom prst="rect">
            <a:avLst/>
          </a:prstGeom>
          <a:noFill/>
          <a:ln w="9525">
            <a:noFill/>
            <a:miter lim="800000"/>
            <a:headEnd/>
            <a:tailEnd/>
          </a:ln>
        </p:spPr>
      </p:pic>
      <p:pic>
        <p:nvPicPr>
          <p:cNvPr id="49" name="Picture 8"/>
          <p:cNvPicPr>
            <a:picLocks noChangeAspect="1" noChangeArrowheads="1"/>
          </p:cNvPicPr>
          <p:nvPr/>
        </p:nvPicPr>
        <p:blipFill>
          <a:blip r:embed="rId7"/>
          <a:srcRect/>
          <a:stretch>
            <a:fillRect/>
          </a:stretch>
        </p:blipFill>
        <p:spPr bwMode="auto">
          <a:xfrm>
            <a:off x="285720" y="1643050"/>
            <a:ext cx="2428892" cy="1248736"/>
          </a:xfrm>
          <a:prstGeom prst="rect">
            <a:avLst/>
          </a:prstGeom>
          <a:noFill/>
          <a:ln w="9525">
            <a:noFill/>
            <a:miter lim="800000"/>
            <a:headEnd/>
            <a:tailEnd/>
          </a:ln>
        </p:spPr>
      </p:pic>
      <p:pic>
        <p:nvPicPr>
          <p:cNvPr id="52" name="Picture 2"/>
          <p:cNvPicPr>
            <a:picLocks noChangeAspect="1" noChangeArrowheads="1"/>
          </p:cNvPicPr>
          <p:nvPr/>
        </p:nvPicPr>
        <p:blipFill>
          <a:blip r:embed="rId8"/>
          <a:srcRect/>
          <a:stretch>
            <a:fillRect/>
          </a:stretch>
        </p:blipFill>
        <p:spPr bwMode="auto">
          <a:xfrm>
            <a:off x="3714744" y="4746755"/>
            <a:ext cx="1785950" cy="1754079"/>
          </a:xfrm>
          <a:prstGeom prst="rect">
            <a:avLst/>
          </a:prstGeom>
          <a:noFill/>
          <a:ln w="9525">
            <a:noFill/>
            <a:miter lim="800000"/>
            <a:headEnd/>
            <a:tailEnd/>
          </a:ln>
        </p:spPr>
      </p:pic>
      <p:pic>
        <p:nvPicPr>
          <p:cNvPr id="25604" name="Picture 4" descr="https://cbu01.alicdn.com/img/ibank/O1CN01m7ekgU1GnzSJ4IKxr_!!2208038270668-0-cib.jpg"/>
          <p:cNvPicPr>
            <a:picLocks noChangeAspect="1" noChangeArrowheads="1"/>
          </p:cNvPicPr>
          <p:nvPr/>
        </p:nvPicPr>
        <p:blipFill>
          <a:blip r:embed="rId9" cstate="print"/>
          <a:srcRect t="34375" b="25000"/>
          <a:stretch>
            <a:fillRect/>
          </a:stretch>
        </p:blipFill>
        <p:spPr bwMode="auto">
          <a:xfrm>
            <a:off x="6402509" y="1714488"/>
            <a:ext cx="2286016" cy="928694"/>
          </a:xfrm>
          <a:prstGeom prst="rect">
            <a:avLst/>
          </a:prstGeom>
          <a:noFill/>
        </p:spPr>
      </p:pic>
      <p:pic>
        <p:nvPicPr>
          <p:cNvPr id="25608" name="Picture 8" descr="https://cbu01.alicdn.com/img/ibank/O1CN01GFvd081GnzMo1xlob_!!2208038270668-0-cib.jpg"/>
          <p:cNvPicPr>
            <a:picLocks noChangeAspect="1" noChangeArrowheads="1"/>
          </p:cNvPicPr>
          <p:nvPr/>
        </p:nvPicPr>
        <p:blipFill>
          <a:blip r:embed="rId10" cstate="print"/>
          <a:srcRect t="28348" r="-2054" b="31964"/>
          <a:stretch>
            <a:fillRect/>
          </a:stretch>
        </p:blipFill>
        <p:spPr bwMode="auto">
          <a:xfrm>
            <a:off x="6402509" y="2714620"/>
            <a:ext cx="2357454" cy="928694"/>
          </a:xfrm>
          <a:prstGeom prst="rect">
            <a:avLst/>
          </a:prstGeom>
          <a:noFill/>
        </p:spPr>
      </p:pic>
      <p:pic>
        <p:nvPicPr>
          <p:cNvPr id="25612" name="Picture 12" descr="https://cbu01.alicdn.com/img/ibank/O1CN01WnNgUT1GnzETznKWM_!!2208038270668-0-cib.jpg"/>
          <p:cNvPicPr>
            <a:picLocks noChangeAspect="1" noChangeArrowheads="1"/>
          </p:cNvPicPr>
          <p:nvPr/>
        </p:nvPicPr>
        <p:blipFill>
          <a:blip r:embed="rId11" cstate="print"/>
          <a:srcRect t="17089" r="5063" b="15506"/>
          <a:stretch>
            <a:fillRect/>
          </a:stretch>
        </p:blipFill>
        <p:spPr bwMode="auto">
          <a:xfrm>
            <a:off x="6402509" y="3714752"/>
            <a:ext cx="2357454" cy="1254928"/>
          </a:xfrm>
          <a:prstGeom prst="rect">
            <a:avLst/>
          </a:prstGeom>
          <a:noFill/>
        </p:spPr>
      </p:pic>
      <p:cxnSp>
        <p:nvCxnSpPr>
          <p:cNvPr id="56" name="直接箭头连接符 55"/>
          <p:cNvCxnSpPr/>
          <p:nvPr/>
        </p:nvCxnSpPr>
        <p:spPr>
          <a:xfrm rot="5400000" flipH="1" flipV="1">
            <a:off x="2428860" y="4500570"/>
            <a:ext cx="1571636" cy="857256"/>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8" name="直接箭头连接符 57"/>
          <p:cNvCxnSpPr/>
          <p:nvPr/>
        </p:nvCxnSpPr>
        <p:spPr>
          <a:xfrm>
            <a:off x="2714612" y="2500306"/>
            <a:ext cx="928694" cy="28575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p:nvPr/>
        </p:nvCxnSpPr>
        <p:spPr>
          <a:xfrm>
            <a:off x="2714612" y="3286124"/>
            <a:ext cx="928694"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2" name="直接箭头连接符 61"/>
          <p:cNvCxnSpPr/>
          <p:nvPr/>
        </p:nvCxnSpPr>
        <p:spPr>
          <a:xfrm rot="5400000" flipH="1" flipV="1">
            <a:off x="4179091" y="4464851"/>
            <a:ext cx="500066"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5" name="直接箭头连接符 64"/>
          <p:cNvCxnSpPr/>
          <p:nvPr/>
        </p:nvCxnSpPr>
        <p:spPr>
          <a:xfrm rot="10800000" flipV="1">
            <a:off x="5429256" y="2285992"/>
            <a:ext cx="928694" cy="42862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8" name="直接箭头连接符 67"/>
          <p:cNvCxnSpPr/>
          <p:nvPr/>
        </p:nvCxnSpPr>
        <p:spPr>
          <a:xfrm rot="10800000">
            <a:off x="5500694" y="3000372"/>
            <a:ext cx="857256"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1" name="直接箭头连接符 70"/>
          <p:cNvCxnSpPr/>
          <p:nvPr/>
        </p:nvCxnSpPr>
        <p:spPr>
          <a:xfrm rot="10800000">
            <a:off x="5429256" y="3714752"/>
            <a:ext cx="1000132" cy="21590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3" name="直接箭头连接符 72"/>
          <p:cNvCxnSpPr/>
          <p:nvPr/>
        </p:nvCxnSpPr>
        <p:spPr>
          <a:xfrm rot="16200000" flipV="1">
            <a:off x="5285586" y="4215612"/>
            <a:ext cx="1287472" cy="100013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5" name="直接箭头连接符 74"/>
          <p:cNvCxnSpPr/>
          <p:nvPr/>
        </p:nvCxnSpPr>
        <p:spPr>
          <a:xfrm rot="5400000" flipH="1" flipV="1">
            <a:off x="2750331" y="3821909"/>
            <a:ext cx="1000132" cy="928694"/>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0-#ppt_w/2"/>
                                          </p:val>
                                        </p:tav>
                                        <p:tav tm="100000">
                                          <p:val>
                                            <p:strVal val="#ppt_x"/>
                                          </p:val>
                                        </p:tav>
                                      </p:tavLst>
                                    </p:anim>
                                    <p:anim calcmode="lin" valueType="num">
                                      <p:cBhvr additive="base">
                                        <p:cTn id="16" dur="1500" fill="hold"/>
                                        <p:tgtEl>
                                          <p:spTgt spid="7"/>
                                        </p:tgtEl>
                                        <p:attrNameLst>
                                          <p:attrName>ppt_y</p:attrName>
                                        </p:attrNameLst>
                                      </p:cBhvr>
                                      <p:tavLst>
                                        <p:tav tm="0">
                                          <p:val>
                                            <p:strVal val="#ppt_y"/>
                                          </p:val>
                                        </p:tav>
                                        <p:tav tm="100000">
                                          <p:val>
                                            <p:strVal val="#ppt_y"/>
                                          </p:val>
                                        </p:tav>
                                      </p:tavLst>
                                    </p:anim>
                                  </p:childTnLst>
                                </p:cTn>
                              </p:par>
                              <p:par>
                                <p:cTn id="17" presetID="47" presetClass="entr" presetSubtype="0" fill="hold" nodeType="withEffect">
                                  <p:stCondLst>
                                    <p:cond delay="6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5" name="Picture 9" descr="E:\刘林平2019\A 傲瑞斯\重做\sucai\12.png"/>
          <p:cNvPicPr>
            <a:picLocks noChangeAspect="1" noChangeArrowheads="1"/>
          </p:cNvPicPr>
          <p:nvPr/>
        </p:nvPicPr>
        <p:blipFill rotWithShape="1">
          <a:blip r:embed="rId1" cstate="email"/>
          <a:srcRect/>
          <a:stretch>
            <a:fillRect/>
          </a:stretch>
        </p:blipFill>
        <p:spPr bwMode="auto">
          <a:xfrm flipV="1">
            <a:off x="-32" y="0"/>
            <a:ext cx="911834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3"/>
          <p:cNvSpPr/>
          <p:nvPr/>
        </p:nvSpPr>
        <p:spPr>
          <a:xfrm>
            <a:off x="-357222" y="142852"/>
            <a:ext cx="4357718" cy="78581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chemeClr val="bg1"/>
                </a:solidFill>
              </a:rPr>
              <a:t>产品展示</a:t>
            </a:r>
            <a:endParaRPr lang="zh-CN" altLang="en-US" sz="3200" b="1" dirty="0" smtClean="0">
              <a:solidFill>
                <a:schemeClr val="bg1"/>
              </a:solidFill>
            </a:endParaRPr>
          </a:p>
        </p:txBody>
      </p:sp>
      <p:cxnSp>
        <p:nvCxnSpPr>
          <p:cNvPr id="5" name="直接连接符 4"/>
          <p:cNvCxnSpPr/>
          <p:nvPr/>
        </p:nvCxnSpPr>
        <p:spPr>
          <a:xfrm>
            <a:off x="285720" y="857232"/>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85720" y="92867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857224" y="571480"/>
            <a:ext cx="6429420" cy="506292"/>
          </a:xfrm>
          <a:prstGeom prst="rect">
            <a:avLst/>
          </a:prstGeom>
        </p:spPr>
        <p:txBody>
          <a:bodyPr wrap="square">
            <a:spAutoFit/>
          </a:bodyPr>
          <a:lstStyle/>
          <a:p>
            <a:pPr>
              <a:lnSpc>
                <a:spcPct val="150000"/>
              </a:lnSpc>
              <a:spcBef>
                <a:spcPts val="400"/>
              </a:spcBef>
              <a:spcAft>
                <a:spcPts val="400"/>
              </a:spcAft>
            </a:pPr>
            <a:r>
              <a:rPr lang="en-US" altLang="zh-CN" sz="2000" spc="600" dirty="0" smtClean="0">
                <a:solidFill>
                  <a:schemeClr val="bg1"/>
                </a:solidFill>
                <a:cs typeface="+mn-ea"/>
                <a:sym typeface="+mn-lt"/>
              </a:rPr>
              <a:t>PRODUCT DISPLAY</a:t>
            </a:r>
            <a:endParaRPr lang="zh-CN" altLang="en-US" sz="2000" spc="600" dirty="0">
              <a:solidFill>
                <a:schemeClr val="bg1"/>
              </a:solidFill>
              <a:cs typeface="+mn-ea"/>
              <a:sym typeface="+mn-lt"/>
            </a:endParaRPr>
          </a:p>
        </p:txBody>
      </p:sp>
      <p:sp>
        <p:nvSpPr>
          <p:cNvPr id="26" name="矩形 25"/>
          <p:cNvSpPr/>
          <p:nvPr/>
        </p:nvSpPr>
        <p:spPr>
          <a:xfrm>
            <a:off x="3000364" y="1142984"/>
            <a:ext cx="2935419" cy="369332"/>
          </a:xfrm>
          <a:prstGeom prst="rect">
            <a:avLst/>
          </a:prstGeom>
        </p:spPr>
        <p:txBody>
          <a:bodyPr wrap="none">
            <a:spAutoFit/>
          </a:bodyPr>
          <a:lstStyle/>
          <a:p>
            <a:r>
              <a:rPr lang="zh-CN" altLang="en-US" dirty="0" smtClean="0">
                <a:solidFill>
                  <a:schemeClr val="bg1"/>
                </a:solidFill>
              </a:rPr>
              <a:t>新能源线束</a:t>
            </a:r>
            <a:r>
              <a:rPr lang="en-US" altLang="zh-CN" dirty="0" smtClean="0">
                <a:solidFill>
                  <a:schemeClr val="bg1"/>
                </a:solidFill>
              </a:rPr>
              <a:t>---</a:t>
            </a:r>
            <a:r>
              <a:rPr lang="zh-CN" altLang="en-US" dirty="0" smtClean="0">
                <a:solidFill>
                  <a:schemeClr val="bg1"/>
                </a:solidFill>
              </a:rPr>
              <a:t>电动</a:t>
            </a:r>
            <a:r>
              <a:rPr lang="zh-CN" altLang="en-US" dirty="0" smtClean="0">
                <a:solidFill>
                  <a:schemeClr val="bg1"/>
                </a:solidFill>
              </a:rPr>
              <a:t>汽</a:t>
            </a:r>
            <a:r>
              <a:rPr lang="zh-CN" altLang="en-US" dirty="0" smtClean="0">
                <a:solidFill>
                  <a:schemeClr val="bg1"/>
                </a:solidFill>
              </a:rPr>
              <a:t>车</a:t>
            </a:r>
            <a:r>
              <a:rPr lang="zh-CN" altLang="en-US" dirty="0" smtClean="0">
                <a:solidFill>
                  <a:schemeClr val="bg1"/>
                </a:solidFill>
              </a:rPr>
              <a:t>线束</a:t>
            </a:r>
            <a:endParaRPr lang="zh-CN" altLang="en-US" dirty="0">
              <a:solidFill>
                <a:schemeClr val="bg1"/>
              </a:solidFill>
            </a:endParaRPr>
          </a:p>
        </p:txBody>
      </p:sp>
      <p:sp>
        <p:nvSpPr>
          <p:cNvPr id="27" name="矩形 26"/>
          <p:cNvSpPr/>
          <p:nvPr/>
        </p:nvSpPr>
        <p:spPr>
          <a:xfrm>
            <a:off x="2744790" y="1369440"/>
            <a:ext cx="4288931" cy="307777"/>
          </a:xfrm>
          <a:prstGeom prst="rect">
            <a:avLst/>
          </a:prstGeom>
        </p:spPr>
        <p:txBody>
          <a:bodyPr wrap="none">
            <a:spAutoFit/>
          </a:bodyPr>
          <a:lstStyle/>
          <a:p>
            <a:r>
              <a:rPr lang="en-US" altLang="zh-CN" sz="1400" dirty="0" smtClean="0">
                <a:solidFill>
                  <a:schemeClr val="bg1"/>
                </a:solidFill>
              </a:rPr>
              <a:t>New energy wire harness---</a:t>
            </a:r>
            <a:r>
              <a:rPr lang="en-US" sz="1400" dirty="0" smtClean="0">
                <a:solidFill>
                  <a:schemeClr val="bg1"/>
                </a:solidFill>
              </a:rPr>
              <a:t> </a:t>
            </a:r>
            <a:r>
              <a:rPr lang="en-US" sz="1400" dirty="0" smtClean="0">
                <a:solidFill>
                  <a:schemeClr val="bg1"/>
                </a:solidFill>
              </a:rPr>
              <a:t>Electric vehicle </a:t>
            </a:r>
            <a:r>
              <a:rPr lang="en-US" sz="1400" dirty="0" smtClean="0">
                <a:solidFill>
                  <a:schemeClr val="bg1"/>
                </a:solidFill>
              </a:rPr>
              <a:t>wire </a:t>
            </a:r>
            <a:r>
              <a:rPr lang="en-US" sz="1400" dirty="0" smtClean="0">
                <a:solidFill>
                  <a:schemeClr val="bg1"/>
                </a:solidFill>
              </a:rPr>
              <a:t>harness</a:t>
            </a:r>
            <a:endParaRPr lang="en-US" altLang="zh-CN" sz="1400" dirty="0">
              <a:solidFill>
                <a:schemeClr val="bg1"/>
              </a:solidFill>
            </a:endParaRPr>
          </a:p>
        </p:txBody>
      </p:sp>
      <p:pic>
        <p:nvPicPr>
          <p:cNvPr id="28" name="Picture 12"/>
          <p:cNvPicPr>
            <a:picLocks noChangeAspect="1" noChangeArrowheads="1"/>
          </p:cNvPicPr>
          <p:nvPr/>
        </p:nvPicPr>
        <p:blipFill>
          <a:blip r:embed="rId2"/>
          <a:srcRect t="3178"/>
          <a:stretch>
            <a:fillRect/>
          </a:stretch>
        </p:blipFill>
        <p:spPr bwMode="auto">
          <a:xfrm>
            <a:off x="3071802" y="2214554"/>
            <a:ext cx="3108680" cy="3786214"/>
          </a:xfrm>
          <a:prstGeom prst="rect">
            <a:avLst/>
          </a:prstGeom>
          <a:noFill/>
          <a:ln w="9525">
            <a:noFill/>
            <a:miter lim="800000"/>
            <a:headEnd/>
            <a:tailEnd/>
          </a:ln>
        </p:spPr>
      </p:pic>
      <p:pic>
        <p:nvPicPr>
          <p:cNvPr id="30" name="Picture 10"/>
          <p:cNvPicPr>
            <a:picLocks noChangeAspect="1" noChangeArrowheads="1"/>
          </p:cNvPicPr>
          <p:nvPr/>
        </p:nvPicPr>
        <p:blipFill>
          <a:blip r:embed="rId3"/>
          <a:srcRect/>
          <a:stretch>
            <a:fillRect/>
          </a:stretch>
        </p:blipFill>
        <p:spPr bwMode="auto">
          <a:xfrm>
            <a:off x="285722" y="4857760"/>
            <a:ext cx="2286016" cy="1440000"/>
          </a:xfrm>
          <a:prstGeom prst="rect">
            <a:avLst/>
          </a:prstGeom>
          <a:noFill/>
          <a:ln w="9525">
            <a:noFill/>
            <a:miter lim="800000"/>
            <a:headEnd/>
            <a:tailEnd/>
          </a:ln>
        </p:spPr>
      </p:pic>
      <p:pic>
        <p:nvPicPr>
          <p:cNvPr id="33" name="Picture 9"/>
          <p:cNvPicPr>
            <a:picLocks noChangeAspect="1" noChangeArrowheads="1"/>
          </p:cNvPicPr>
          <p:nvPr/>
        </p:nvPicPr>
        <p:blipFill>
          <a:blip r:embed="rId4"/>
          <a:srcRect/>
          <a:stretch>
            <a:fillRect/>
          </a:stretch>
        </p:blipFill>
        <p:spPr bwMode="auto">
          <a:xfrm>
            <a:off x="285722" y="3286124"/>
            <a:ext cx="2263580" cy="1440000"/>
          </a:xfrm>
          <a:prstGeom prst="rect">
            <a:avLst/>
          </a:prstGeom>
          <a:noFill/>
          <a:ln w="9525">
            <a:noFill/>
            <a:miter lim="800000"/>
            <a:headEnd/>
            <a:tailEnd/>
          </a:ln>
        </p:spPr>
      </p:pic>
      <p:pic>
        <p:nvPicPr>
          <p:cNvPr id="36" name="Picture 8"/>
          <p:cNvPicPr>
            <a:picLocks noChangeAspect="1" noChangeArrowheads="1"/>
          </p:cNvPicPr>
          <p:nvPr/>
        </p:nvPicPr>
        <p:blipFill>
          <a:blip r:embed="rId5"/>
          <a:srcRect/>
          <a:stretch>
            <a:fillRect/>
          </a:stretch>
        </p:blipFill>
        <p:spPr bwMode="auto">
          <a:xfrm rot="10800000">
            <a:off x="285721" y="1741330"/>
            <a:ext cx="2286017" cy="1440000"/>
          </a:xfrm>
          <a:prstGeom prst="rect">
            <a:avLst/>
          </a:prstGeom>
          <a:noFill/>
          <a:ln w="9525">
            <a:noFill/>
            <a:miter lim="800000"/>
            <a:headEnd/>
            <a:tailEnd/>
          </a:ln>
        </p:spPr>
      </p:pic>
      <p:pic>
        <p:nvPicPr>
          <p:cNvPr id="41" name="Picture 15"/>
          <p:cNvPicPr>
            <a:picLocks noChangeAspect="1" noChangeArrowheads="1"/>
          </p:cNvPicPr>
          <p:nvPr/>
        </p:nvPicPr>
        <p:blipFill>
          <a:blip r:embed="rId6"/>
          <a:srcRect/>
          <a:stretch>
            <a:fillRect/>
          </a:stretch>
        </p:blipFill>
        <p:spPr bwMode="auto">
          <a:xfrm>
            <a:off x="6500827" y="4989396"/>
            <a:ext cx="2286015" cy="1440000"/>
          </a:xfrm>
          <a:prstGeom prst="rect">
            <a:avLst/>
          </a:prstGeom>
          <a:noFill/>
          <a:ln w="9525">
            <a:noFill/>
            <a:miter lim="800000"/>
            <a:headEnd/>
            <a:tailEnd/>
          </a:ln>
        </p:spPr>
      </p:pic>
      <p:pic>
        <p:nvPicPr>
          <p:cNvPr id="1026" name="Picture 2" descr="https://cbu01.alicdn.com/img/ibank/O1CN01HlOP2t1INXfhwTh6I_!!3325700881-0-cib.jpg"/>
          <p:cNvPicPr>
            <a:picLocks noChangeAspect="1" noChangeArrowheads="1"/>
          </p:cNvPicPr>
          <p:nvPr/>
        </p:nvPicPr>
        <p:blipFill>
          <a:blip r:embed="rId7"/>
          <a:srcRect l="7501" t="28990" r="12811" b="26122"/>
          <a:stretch>
            <a:fillRect/>
          </a:stretch>
        </p:blipFill>
        <p:spPr bwMode="auto">
          <a:xfrm>
            <a:off x="6500826" y="3286124"/>
            <a:ext cx="2340000" cy="1588382"/>
          </a:xfrm>
          <a:prstGeom prst="rect">
            <a:avLst/>
          </a:prstGeom>
          <a:noFill/>
        </p:spPr>
      </p:pic>
      <p:pic>
        <p:nvPicPr>
          <p:cNvPr id="1028" name="Picture 4" descr="https://cbu01.alicdn.com/img/ibank/O1CN010GiQHG1INXfgH41Kj_!!3325700881-0-cib.jpg"/>
          <p:cNvPicPr>
            <a:picLocks noChangeAspect="1" noChangeArrowheads="1"/>
          </p:cNvPicPr>
          <p:nvPr/>
        </p:nvPicPr>
        <p:blipFill>
          <a:blip r:embed="rId8" cstate="print"/>
          <a:srcRect l="8438" t="28990" r="15624" b="25187"/>
          <a:stretch>
            <a:fillRect/>
          </a:stretch>
        </p:blipFill>
        <p:spPr bwMode="auto">
          <a:xfrm>
            <a:off x="6500826" y="1774686"/>
            <a:ext cx="2380408" cy="1440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0-#ppt_w/2"/>
                                          </p:val>
                                        </p:tav>
                                        <p:tav tm="100000">
                                          <p:val>
                                            <p:strVal val="#ppt_x"/>
                                          </p:val>
                                        </p:tav>
                                      </p:tavLst>
                                    </p:anim>
                                    <p:anim calcmode="lin" valueType="num">
                                      <p:cBhvr additive="base">
                                        <p:cTn id="16" dur="1500" fill="hold"/>
                                        <p:tgtEl>
                                          <p:spTgt spid="7"/>
                                        </p:tgtEl>
                                        <p:attrNameLst>
                                          <p:attrName>ppt_y</p:attrName>
                                        </p:attrNameLst>
                                      </p:cBhvr>
                                      <p:tavLst>
                                        <p:tav tm="0">
                                          <p:val>
                                            <p:strVal val="#ppt_y"/>
                                          </p:val>
                                        </p:tav>
                                        <p:tav tm="100000">
                                          <p:val>
                                            <p:strVal val="#ppt_y"/>
                                          </p:val>
                                        </p:tav>
                                      </p:tavLst>
                                    </p:anim>
                                  </p:childTnLst>
                                </p:cTn>
                              </p:par>
                              <p:par>
                                <p:cTn id="17" presetID="47" presetClass="entr" presetSubtype="0" fill="hold" nodeType="withEffect">
                                  <p:stCondLst>
                                    <p:cond delay="6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5" name="Picture 9" descr="E:\刘林平2019\A 傲瑞斯\重做\sucai\12.png"/>
          <p:cNvPicPr>
            <a:picLocks noChangeAspect="1" noChangeArrowheads="1"/>
          </p:cNvPicPr>
          <p:nvPr/>
        </p:nvPicPr>
        <p:blipFill rotWithShape="1">
          <a:blip r:embed="rId1" cstate="email"/>
          <a:srcRect/>
          <a:stretch>
            <a:fillRect/>
          </a:stretch>
        </p:blipFill>
        <p:spPr bwMode="auto">
          <a:xfrm flipV="1">
            <a:off x="25687" y="0"/>
            <a:ext cx="1914613" cy="1440000"/>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3"/>
          <p:cNvSpPr/>
          <p:nvPr/>
        </p:nvSpPr>
        <p:spPr>
          <a:xfrm>
            <a:off x="-357222" y="142852"/>
            <a:ext cx="4357718" cy="78581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chemeClr val="bg1"/>
                </a:solidFill>
              </a:rPr>
              <a:t>产品展示</a:t>
            </a:r>
            <a:endParaRPr lang="zh-CN" altLang="en-US" sz="3200" b="1" dirty="0" smtClean="0">
              <a:solidFill>
                <a:schemeClr val="bg1"/>
              </a:solidFill>
            </a:endParaRPr>
          </a:p>
        </p:txBody>
      </p:sp>
      <p:cxnSp>
        <p:nvCxnSpPr>
          <p:cNvPr id="5" name="直接连接符 4"/>
          <p:cNvCxnSpPr/>
          <p:nvPr/>
        </p:nvCxnSpPr>
        <p:spPr>
          <a:xfrm>
            <a:off x="285720" y="857232"/>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85720" y="92867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857224" y="571480"/>
            <a:ext cx="6429420" cy="506292"/>
          </a:xfrm>
          <a:prstGeom prst="rect">
            <a:avLst/>
          </a:prstGeom>
        </p:spPr>
        <p:txBody>
          <a:bodyPr wrap="square">
            <a:spAutoFit/>
          </a:bodyPr>
          <a:lstStyle/>
          <a:p>
            <a:pPr>
              <a:lnSpc>
                <a:spcPct val="150000"/>
              </a:lnSpc>
              <a:spcBef>
                <a:spcPts val="400"/>
              </a:spcBef>
              <a:spcAft>
                <a:spcPts val="400"/>
              </a:spcAft>
            </a:pPr>
            <a:r>
              <a:rPr lang="en-US" altLang="zh-CN" sz="2000" spc="600" dirty="0" smtClean="0">
                <a:solidFill>
                  <a:schemeClr val="bg1"/>
                </a:solidFill>
                <a:cs typeface="+mn-ea"/>
                <a:sym typeface="+mn-lt"/>
              </a:rPr>
              <a:t>PRODUCT DISPLAY</a:t>
            </a:r>
            <a:endParaRPr lang="zh-CN" altLang="en-US" sz="2000" spc="600" dirty="0">
              <a:solidFill>
                <a:schemeClr val="bg1"/>
              </a:solidFill>
              <a:cs typeface="+mn-ea"/>
              <a:sym typeface="+mn-lt"/>
            </a:endParaRPr>
          </a:p>
        </p:txBody>
      </p:sp>
      <p:sp>
        <p:nvSpPr>
          <p:cNvPr id="26" name="矩形 25"/>
          <p:cNvSpPr/>
          <p:nvPr/>
        </p:nvSpPr>
        <p:spPr>
          <a:xfrm>
            <a:off x="3892632" y="1142984"/>
            <a:ext cx="1107996" cy="369332"/>
          </a:xfrm>
          <a:prstGeom prst="rect">
            <a:avLst/>
          </a:prstGeom>
        </p:spPr>
        <p:txBody>
          <a:bodyPr wrap="none">
            <a:spAutoFit/>
          </a:bodyPr>
          <a:lstStyle/>
          <a:p>
            <a:r>
              <a:rPr lang="zh-CN" altLang="en-US" dirty="0" smtClean="0">
                <a:solidFill>
                  <a:schemeClr val="bg1"/>
                </a:solidFill>
              </a:rPr>
              <a:t>汽车</a:t>
            </a:r>
            <a:r>
              <a:rPr lang="zh-CN" altLang="en-US" dirty="0" smtClean="0">
                <a:solidFill>
                  <a:schemeClr val="bg1"/>
                </a:solidFill>
              </a:rPr>
              <a:t>线束</a:t>
            </a:r>
            <a:endParaRPr lang="zh-CN" altLang="en-US" dirty="0">
              <a:solidFill>
                <a:schemeClr val="bg1"/>
              </a:solidFill>
            </a:endParaRPr>
          </a:p>
        </p:txBody>
      </p:sp>
      <p:sp>
        <p:nvSpPr>
          <p:cNvPr id="27" name="矩形 26"/>
          <p:cNvSpPr/>
          <p:nvPr/>
        </p:nvSpPr>
        <p:spPr>
          <a:xfrm>
            <a:off x="3450067" y="1369440"/>
            <a:ext cx="2185022" cy="307777"/>
          </a:xfrm>
          <a:prstGeom prst="rect">
            <a:avLst/>
          </a:prstGeom>
        </p:spPr>
        <p:txBody>
          <a:bodyPr wrap="none">
            <a:spAutoFit/>
          </a:bodyPr>
          <a:lstStyle/>
          <a:p>
            <a:r>
              <a:rPr lang="en-US" sz="1400" dirty="0" smtClean="0">
                <a:solidFill>
                  <a:schemeClr val="bg1"/>
                </a:solidFill>
              </a:rPr>
              <a:t>Motor Vehicle wire harness</a:t>
            </a:r>
            <a:endParaRPr lang="en-US" altLang="zh-CN" sz="1400" dirty="0">
              <a:solidFill>
                <a:schemeClr val="bg1"/>
              </a:solidFill>
            </a:endParaRPr>
          </a:p>
        </p:txBody>
      </p:sp>
      <p:pic>
        <p:nvPicPr>
          <p:cNvPr id="30722" name="Picture 2" descr="https://sz-fpi.com/wp-content/uploads/2023/05/%E7%94%B5%E5%8A%A8%E8%BD%A6%E6%8E%A7%E5%88%B6%E5%99%A8%E8%BD%AC%E6%8E%A5%E7%BA%BF1-495x400.jpg"/>
          <p:cNvPicPr>
            <a:picLocks noChangeAspect="1" noChangeArrowheads="1"/>
          </p:cNvPicPr>
          <p:nvPr/>
        </p:nvPicPr>
        <p:blipFill>
          <a:blip r:embed="rId2" cstate="print"/>
          <a:srcRect/>
          <a:stretch>
            <a:fillRect/>
          </a:stretch>
        </p:blipFill>
        <p:spPr bwMode="auto">
          <a:xfrm>
            <a:off x="932612" y="2071678"/>
            <a:ext cx="1782000" cy="1440000"/>
          </a:xfrm>
          <a:prstGeom prst="rect">
            <a:avLst/>
          </a:prstGeom>
          <a:noFill/>
        </p:spPr>
      </p:pic>
      <p:pic>
        <p:nvPicPr>
          <p:cNvPr id="30724" name="Picture 4" descr="https://sz-fpi.com/wp-content/uploads/2023/05/h1%E7%94%B5%E5%8E%8B%E9%87%87%E9%9B%86%E7%BA%BF%E6%9D%9F-495x400.jpg"/>
          <p:cNvPicPr>
            <a:picLocks noChangeAspect="1" noChangeArrowheads="1"/>
          </p:cNvPicPr>
          <p:nvPr/>
        </p:nvPicPr>
        <p:blipFill>
          <a:blip r:embed="rId3" cstate="print"/>
          <a:srcRect/>
          <a:stretch>
            <a:fillRect/>
          </a:stretch>
        </p:blipFill>
        <p:spPr bwMode="auto">
          <a:xfrm>
            <a:off x="2790000" y="2071678"/>
            <a:ext cx="1782000" cy="1440000"/>
          </a:xfrm>
          <a:prstGeom prst="rect">
            <a:avLst/>
          </a:prstGeom>
          <a:noFill/>
        </p:spPr>
      </p:pic>
      <p:pic>
        <p:nvPicPr>
          <p:cNvPr id="30726" name="Picture 6" descr="https://sz-fpi.com/wp-content/uploads/2023/05/car-chassis-wire-harness-495x400.jpg"/>
          <p:cNvPicPr>
            <a:picLocks noChangeAspect="1" noChangeArrowheads="1"/>
          </p:cNvPicPr>
          <p:nvPr/>
        </p:nvPicPr>
        <p:blipFill>
          <a:blip r:embed="rId4" cstate="print"/>
          <a:srcRect/>
          <a:stretch>
            <a:fillRect/>
          </a:stretch>
        </p:blipFill>
        <p:spPr bwMode="auto">
          <a:xfrm>
            <a:off x="4647388" y="2060438"/>
            <a:ext cx="1782000" cy="1440000"/>
          </a:xfrm>
          <a:prstGeom prst="rect">
            <a:avLst/>
          </a:prstGeom>
          <a:noFill/>
        </p:spPr>
      </p:pic>
      <p:pic>
        <p:nvPicPr>
          <p:cNvPr id="30728" name="Picture 8" descr="https://sz-fpi.com/wp-content/uploads/2023/05/Footwell-Light-Harness-495x400.jpg"/>
          <p:cNvPicPr>
            <a:picLocks noChangeAspect="1" noChangeArrowheads="1"/>
          </p:cNvPicPr>
          <p:nvPr/>
        </p:nvPicPr>
        <p:blipFill>
          <a:blip r:embed="rId5" cstate="print"/>
          <a:srcRect/>
          <a:stretch>
            <a:fillRect/>
          </a:stretch>
        </p:blipFill>
        <p:spPr bwMode="auto">
          <a:xfrm>
            <a:off x="6504776" y="2071678"/>
            <a:ext cx="1782000" cy="1440000"/>
          </a:xfrm>
          <a:prstGeom prst="rect">
            <a:avLst/>
          </a:prstGeom>
          <a:noFill/>
        </p:spPr>
      </p:pic>
      <p:pic>
        <p:nvPicPr>
          <p:cNvPr id="30730" name="Picture 10" descr="https://sz-fpi.com/wp-content/uploads/2023/05/Car-Navigation-Connection-Cable-495x400.jpg"/>
          <p:cNvPicPr>
            <a:picLocks noChangeAspect="1" noChangeArrowheads="1"/>
          </p:cNvPicPr>
          <p:nvPr/>
        </p:nvPicPr>
        <p:blipFill>
          <a:blip r:embed="rId6" cstate="print"/>
          <a:srcRect/>
          <a:stretch>
            <a:fillRect/>
          </a:stretch>
        </p:blipFill>
        <p:spPr bwMode="auto">
          <a:xfrm>
            <a:off x="928662" y="3643314"/>
            <a:ext cx="1782000" cy="1440000"/>
          </a:xfrm>
          <a:prstGeom prst="rect">
            <a:avLst/>
          </a:prstGeom>
          <a:noFill/>
        </p:spPr>
      </p:pic>
      <p:pic>
        <p:nvPicPr>
          <p:cNvPr id="30732" name="Picture 12" descr="https://sz-fpi.com/wp-content/uploads/2023/05/Front-and-Rear-Door-Light-Harness-4-495x400.jpg"/>
          <p:cNvPicPr>
            <a:picLocks noChangeAspect="1" noChangeArrowheads="1"/>
          </p:cNvPicPr>
          <p:nvPr/>
        </p:nvPicPr>
        <p:blipFill>
          <a:blip r:embed="rId7" cstate="print"/>
          <a:srcRect/>
          <a:stretch>
            <a:fillRect/>
          </a:stretch>
        </p:blipFill>
        <p:spPr bwMode="auto">
          <a:xfrm>
            <a:off x="4643438" y="3643314"/>
            <a:ext cx="1782000" cy="1440000"/>
          </a:xfrm>
          <a:prstGeom prst="rect">
            <a:avLst/>
          </a:prstGeom>
          <a:noFill/>
        </p:spPr>
      </p:pic>
      <p:pic>
        <p:nvPicPr>
          <p:cNvPr id="30734" name="Picture 14" descr="https://sz-fpi.com/wp-content/uploads/2023/05/Car-Reverse-Rearview-Connection-Cable-495x400.jpg"/>
          <p:cNvPicPr>
            <a:picLocks noChangeAspect="1" noChangeArrowheads="1"/>
          </p:cNvPicPr>
          <p:nvPr/>
        </p:nvPicPr>
        <p:blipFill>
          <a:blip r:embed="rId8" cstate="print"/>
          <a:srcRect/>
          <a:stretch>
            <a:fillRect/>
          </a:stretch>
        </p:blipFill>
        <p:spPr bwMode="auto">
          <a:xfrm>
            <a:off x="2786050" y="3643314"/>
            <a:ext cx="1782000" cy="1440000"/>
          </a:xfrm>
          <a:prstGeom prst="rect">
            <a:avLst/>
          </a:prstGeom>
          <a:noFill/>
        </p:spPr>
      </p:pic>
      <p:pic>
        <p:nvPicPr>
          <p:cNvPr id="30736" name="Picture 16" descr="https://cbu01.alicdn.com/img/ibank/O1CN01xqJTXw1eN0gb4zJyw_!!938243858-0-cib.jpg"/>
          <p:cNvPicPr>
            <a:picLocks noChangeAspect="1" noChangeArrowheads="1"/>
          </p:cNvPicPr>
          <p:nvPr/>
        </p:nvPicPr>
        <p:blipFill>
          <a:blip r:embed="rId9" cstate="print"/>
          <a:srcRect l="14883" b="25585"/>
          <a:stretch>
            <a:fillRect/>
          </a:stretch>
        </p:blipFill>
        <p:spPr bwMode="auto">
          <a:xfrm>
            <a:off x="6500826" y="3643314"/>
            <a:ext cx="1785950" cy="1440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0-#ppt_w/2"/>
                                          </p:val>
                                        </p:tav>
                                        <p:tav tm="100000">
                                          <p:val>
                                            <p:strVal val="#ppt_x"/>
                                          </p:val>
                                        </p:tav>
                                      </p:tavLst>
                                    </p:anim>
                                    <p:anim calcmode="lin" valueType="num">
                                      <p:cBhvr additive="base">
                                        <p:cTn id="16" dur="1500" fill="hold"/>
                                        <p:tgtEl>
                                          <p:spTgt spid="7"/>
                                        </p:tgtEl>
                                        <p:attrNameLst>
                                          <p:attrName>ppt_y</p:attrName>
                                        </p:attrNameLst>
                                      </p:cBhvr>
                                      <p:tavLst>
                                        <p:tav tm="0">
                                          <p:val>
                                            <p:strVal val="#ppt_y"/>
                                          </p:val>
                                        </p:tav>
                                        <p:tav tm="100000">
                                          <p:val>
                                            <p:strVal val="#ppt_y"/>
                                          </p:val>
                                        </p:tav>
                                      </p:tavLst>
                                    </p:anim>
                                  </p:childTnLst>
                                </p:cTn>
                              </p:par>
                              <p:par>
                                <p:cTn id="17" presetID="47" presetClass="entr" presetSubtype="0" fill="hold" nodeType="withEffect">
                                  <p:stCondLst>
                                    <p:cond delay="6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5" name="Picture 9" descr="E:\刘林平2019\A 傲瑞斯\重做\sucai\12.png"/>
          <p:cNvPicPr>
            <a:picLocks noChangeAspect="1" noChangeArrowheads="1"/>
          </p:cNvPicPr>
          <p:nvPr/>
        </p:nvPicPr>
        <p:blipFill rotWithShape="1">
          <a:blip r:embed="rId1" cstate="email"/>
          <a:srcRect/>
          <a:stretch>
            <a:fillRect/>
          </a:stretch>
        </p:blipFill>
        <p:spPr bwMode="auto">
          <a:xfrm flipV="1">
            <a:off x="25686" y="0"/>
            <a:ext cx="911834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3"/>
          <p:cNvSpPr/>
          <p:nvPr/>
        </p:nvSpPr>
        <p:spPr>
          <a:xfrm>
            <a:off x="-357222" y="142852"/>
            <a:ext cx="4357718" cy="78581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chemeClr val="bg1"/>
                </a:solidFill>
              </a:rPr>
              <a:t>产品展示</a:t>
            </a:r>
            <a:endParaRPr lang="zh-CN" altLang="en-US" sz="3200" b="1" dirty="0" smtClean="0">
              <a:solidFill>
                <a:schemeClr val="bg1"/>
              </a:solidFill>
            </a:endParaRPr>
          </a:p>
        </p:txBody>
      </p:sp>
      <p:cxnSp>
        <p:nvCxnSpPr>
          <p:cNvPr id="5" name="直接连接符 4"/>
          <p:cNvCxnSpPr/>
          <p:nvPr/>
        </p:nvCxnSpPr>
        <p:spPr>
          <a:xfrm>
            <a:off x="285720" y="857232"/>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85720" y="92867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857224" y="571480"/>
            <a:ext cx="6429420" cy="506292"/>
          </a:xfrm>
          <a:prstGeom prst="rect">
            <a:avLst/>
          </a:prstGeom>
        </p:spPr>
        <p:txBody>
          <a:bodyPr wrap="square">
            <a:spAutoFit/>
          </a:bodyPr>
          <a:lstStyle/>
          <a:p>
            <a:pPr>
              <a:lnSpc>
                <a:spcPct val="150000"/>
              </a:lnSpc>
              <a:spcBef>
                <a:spcPts val="400"/>
              </a:spcBef>
              <a:spcAft>
                <a:spcPts val="400"/>
              </a:spcAft>
            </a:pPr>
            <a:r>
              <a:rPr lang="en-US" altLang="zh-CN" sz="2000" spc="600" dirty="0" smtClean="0">
                <a:solidFill>
                  <a:schemeClr val="bg1"/>
                </a:solidFill>
                <a:cs typeface="+mn-ea"/>
                <a:sym typeface="+mn-lt"/>
              </a:rPr>
              <a:t>PRODUCT DISPLAY</a:t>
            </a:r>
            <a:endParaRPr lang="zh-CN" altLang="en-US" sz="2000" spc="600" dirty="0">
              <a:solidFill>
                <a:schemeClr val="bg1"/>
              </a:solidFill>
              <a:cs typeface="+mn-ea"/>
              <a:sym typeface="+mn-lt"/>
            </a:endParaRPr>
          </a:p>
        </p:txBody>
      </p:sp>
      <p:sp>
        <p:nvSpPr>
          <p:cNvPr id="26" name="矩形 25"/>
          <p:cNvSpPr/>
          <p:nvPr/>
        </p:nvSpPr>
        <p:spPr>
          <a:xfrm>
            <a:off x="3430968" y="1142984"/>
            <a:ext cx="1569660" cy="369332"/>
          </a:xfrm>
          <a:prstGeom prst="rect">
            <a:avLst/>
          </a:prstGeom>
        </p:spPr>
        <p:txBody>
          <a:bodyPr wrap="none">
            <a:spAutoFit/>
          </a:bodyPr>
          <a:lstStyle/>
          <a:p>
            <a:r>
              <a:rPr lang="zh-CN" altLang="en-US" dirty="0" smtClean="0">
                <a:solidFill>
                  <a:schemeClr val="bg1"/>
                </a:solidFill>
              </a:rPr>
              <a:t>医疗</a:t>
            </a:r>
            <a:r>
              <a:rPr lang="zh-CN" altLang="en-US" dirty="0" smtClean="0">
                <a:solidFill>
                  <a:schemeClr val="bg1"/>
                </a:solidFill>
              </a:rPr>
              <a:t>设备</a:t>
            </a:r>
            <a:r>
              <a:rPr lang="zh-CN" altLang="en-US" dirty="0" smtClean="0">
                <a:solidFill>
                  <a:schemeClr val="bg1"/>
                </a:solidFill>
              </a:rPr>
              <a:t>线束</a:t>
            </a:r>
            <a:endParaRPr lang="zh-CN" altLang="en-US" dirty="0">
              <a:solidFill>
                <a:schemeClr val="bg1"/>
              </a:solidFill>
            </a:endParaRPr>
          </a:p>
        </p:txBody>
      </p:sp>
      <p:sp>
        <p:nvSpPr>
          <p:cNvPr id="27" name="矩形 26"/>
          <p:cNvSpPr/>
          <p:nvPr/>
        </p:nvSpPr>
        <p:spPr>
          <a:xfrm>
            <a:off x="3025554" y="1369440"/>
            <a:ext cx="2735557" cy="307777"/>
          </a:xfrm>
          <a:prstGeom prst="rect">
            <a:avLst/>
          </a:prstGeom>
        </p:spPr>
        <p:txBody>
          <a:bodyPr wrap="none">
            <a:spAutoFit/>
          </a:bodyPr>
          <a:lstStyle/>
          <a:p>
            <a:r>
              <a:rPr lang="en-US" sz="1400" dirty="0" smtClean="0">
                <a:solidFill>
                  <a:schemeClr val="bg1"/>
                </a:solidFill>
              </a:rPr>
              <a:t>Medical instruments wire </a:t>
            </a:r>
            <a:r>
              <a:rPr lang="en-US" sz="1400" dirty="0" smtClean="0">
                <a:solidFill>
                  <a:schemeClr val="bg1"/>
                </a:solidFill>
              </a:rPr>
              <a:t>harness </a:t>
            </a:r>
            <a:r>
              <a:rPr lang="en-US" sz="1400" dirty="0" smtClean="0">
                <a:solidFill>
                  <a:schemeClr val="bg1"/>
                </a:solidFill>
              </a:rPr>
              <a:t> </a:t>
            </a:r>
            <a:endParaRPr lang="en-US" altLang="zh-CN" sz="1400" dirty="0">
              <a:solidFill>
                <a:schemeClr val="bg1"/>
              </a:solidFill>
            </a:endParaRPr>
          </a:p>
        </p:txBody>
      </p:sp>
      <p:pic>
        <p:nvPicPr>
          <p:cNvPr id="29698" name="Picture 2" descr="https://cbu01.alicdn.com/img/ibank/O1CN01qIU0xp2AglbU0n2GB_!!3940548233-0-cib.jpg"/>
          <p:cNvPicPr>
            <a:picLocks noChangeAspect="1" noChangeArrowheads="1"/>
          </p:cNvPicPr>
          <p:nvPr/>
        </p:nvPicPr>
        <p:blipFill>
          <a:blip r:embed="rId2" cstate="print"/>
          <a:srcRect/>
          <a:stretch>
            <a:fillRect/>
          </a:stretch>
        </p:blipFill>
        <p:spPr bwMode="auto">
          <a:xfrm>
            <a:off x="785786" y="1857364"/>
            <a:ext cx="1800000" cy="1800000"/>
          </a:xfrm>
          <a:prstGeom prst="rect">
            <a:avLst/>
          </a:prstGeom>
          <a:noFill/>
        </p:spPr>
      </p:pic>
      <p:pic>
        <p:nvPicPr>
          <p:cNvPr id="29702" name="Picture 6" descr="https://cbu01.alicdn.com/img/ibank/2016/907/360/3157063709_1442707289.jpg"/>
          <p:cNvPicPr>
            <a:picLocks noChangeAspect="1" noChangeArrowheads="1"/>
          </p:cNvPicPr>
          <p:nvPr/>
        </p:nvPicPr>
        <p:blipFill>
          <a:blip r:embed="rId3" cstate="print"/>
          <a:srcRect/>
          <a:stretch>
            <a:fillRect/>
          </a:stretch>
        </p:blipFill>
        <p:spPr bwMode="auto">
          <a:xfrm>
            <a:off x="4557950" y="1857364"/>
            <a:ext cx="1800000" cy="1800000"/>
          </a:xfrm>
          <a:prstGeom prst="rect">
            <a:avLst/>
          </a:prstGeom>
          <a:noFill/>
        </p:spPr>
      </p:pic>
      <p:pic>
        <p:nvPicPr>
          <p:cNvPr id="29706" name="Picture 10" descr="https://cbu01.alicdn.com/img/ibank/2016/853/511/3365115358_1442707289.jpg"/>
          <p:cNvPicPr>
            <a:picLocks noChangeAspect="1" noChangeArrowheads="1"/>
          </p:cNvPicPr>
          <p:nvPr/>
        </p:nvPicPr>
        <p:blipFill>
          <a:blip r:embed="rId4" cstate="print"/>
          <a:srcRect/>
          <a:stretch>
            <a:fillRect/>
          </a:stretch>
        </p:blipFill>
        <p:spPr bwMode="auto">
          <a:xfrm>
            <a:off x="6486776" y="1857364"/>
            <a:ext cx="1800000" cy="1800000"/>
          </a:xfrm>
          <a:prstGeom prst="rect">
            <a:avLst/>
          </a:prstGeom>
          <a:noFill/>
        </p:spPr>
      </p:pic>
      <p:pic>
        <p:nvPicPr>
          <p:cNvPr id="29708" name="Picture 12" descr="https://cbu01.alicdn.com/img/ibank/O1CN01LQEhBz1hdRp6JkmJU_!!3175784300-0-cib.jpg"/>
          <p:cNvPicPr>
            <a:picLocks noChangeAspect="1" noChangeArrowheads="1"/>
          </p:cNvPicPr>
          <p:nvPr/>
        </p:nvPicPr>
        <p:blipFill>
          <a:blip r:embed="rId5" cstate="print"/>
          <a:srcRect/>
          <a:stretch>
            <a:fillRect/>
          </a:stretch>
        </p:blipFill>
        <p:spPr bwMode="auto">
          <a:xfrm>
            <a:off x="4572000" y="3786190"/>
            <a:ext cx="1800000" cy="1800000"/>
          </a:xfrm>
          <a:prstGeom prst="rect">
            <a:avLst/>
          </a:prstGeom>
          <a:noFill/>
        </p:spPr>
      </p:pic>
      <p:pic>
        <p:nvPicPr>
          <p:cNvPr id="29712" name="Picture 16" descr="https://cbu01.alicdn.com/img/ibank/2020/708/741/16167147807_520588369.jpg"/>
          <p:cNvPicPr>
            <a:picLocks noChangeAspect="1" noChangeArrowheads="1"/>
          </p:cNvPicPr>
          <p:nvPr/>
        </p:nvPicPr>
        <p:blipFill>
          <a:blip r:embed="rId6" cstate="print"/>
          <a:srcRect/>
          <a:stretch>
            <a:fillRect/>
          </a:stretch>
        </p:blipFill>
        <p:spPr bwMode="auto">
          <a:xfrm>
            <a:off x="2643174" y="3786190"/>
            <a:ext cx="1800000" cy="1800000"/>
          </a:xfrm>
          <a:prstGeom prst="rect">
            <a:avLst/>
          </a:prstGeom>
          <a:noFill/>
        </p:spPr>
      </p:pic>
      <p:pic>
        <p:nvPicPr>
          <p:cNvPr id="29714" name="Picture 18" descr="https://cbu01.alicdn.com/img/ibank/2020/141/489/16283984141_520588369.jpg"/>
          <p:cNvPicPr>
            <a:picLocks noChangeAspect="1" noChangeArrowheads="1"/>
          </p:cNvPicPr>
          <p:nvPr/>
        </p:nvPicPr>
        <p:blipFill>
          <a:blip r:embed="rId7" cstate="print"/>
          <a:srcRect/>
          <a:stretch>
            <a:fillRect/>
          </a:stretch>
        </p:blipFill>
        <p:spPr bwMode="auto">
          <a:xfrm>
            <a:off x="785786" y="3786190"/>
            <a:ext cx="1800000" cy="1800000"/>
          </a:xfrm>
          <a:prstGeom prst="rect">
            <a:avLst/>
          </a:prstGeom>
          <a:noFill/>
        </p:spPr>
      </p:pic>
      <p:pic>
        <p:nvPicPr>
          <p:cNvPr id="29718" name="Picture 22" descr="https://cbu01.alicdn.com/img/ibank/O1CN01OYAgWU1cHOleWttUS_!!2772623575-0-cib.jpg"/>
          <p:cNvPicPr>
            <a:picLocks noChangeAspect="1" noChangeArrowheads="1"/>
          </p:cNvPicPr>
          <p:nvPr/>
        </p:nvPicPr>
        <p:blipFill>
          <a:blip r:embed="rId8" cstate="print"/>
          <a:srcRect l="3413" r="1034" b="16656"/>
          <a:stretch>
            <a:fillRect/>
          </a:stretch>
        </p:blipFill>
        <p:spPr bwMode="auto">
          <a:xfrm>
            <a:off x="6500826" y="3786190"/>
            <a:ext cx="1928827" cy="1785950"/>
          </a:xfrm>
          <a:prstGeom prst="rect">
            <a:avLst/>
          </a:prstGeom>
          <a:noFill/>
        </p:spPr>
      </p:pic>
      <p:pic>
        <p:nvPicPr>
          <p:cNvPr id="29720" name="Picture 24" descr="https://cbu01.alicdn.com/img/ibank/O1CN01GswQXv1HtlrEOoEp9_!!2208509970816-0-cib.jpg"/>
          <p:cNvPicPr>
            <a:picLocks noChangeAspect="1" noChangeArrowheads="1"/>
          </p:cNvPicPr>
          <p:nvPr/>
        </p:nvPicPr>
        <p:blipFill>
          <a:blip r:embed="rId9" cstate="print"/>
          <a:srcRect/>
          <a:stretch>
            <a:fillRect/>
          </a:stretch>
        </p:blipFill>
        <p:spPr bwMode="auto">
          <a:xfrm>
            <a:off x="2643174" y="1857364"/>
            <a:ext cx="1800000" cy="1800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0-#ppt_w/2"/>
                                          </p:val>
                                        </p:tav>
                                        <p:tav tm="100000">
                                          <p:val>
                                            <p:strVal val="#ppt_x"/>
                                          </p:val>
                                        </p:tav>
                                      </p:tavLst>
                                    </p:anim>
                                    <p:anim calcmode="lin" valueType="num">
                                      <p:cBhvr additive="base">
                                        <p:cTn id="16" dur="1500" fill="hold"/>
                                        <p:tgtEl>
                                          <p:spTgt spid="7"/>
                                        </p:tgtEl>
                                        <p:attrNameLst>
                                          <p:attrName>ppt_y</p:attrName>
                                        </p:attrNameLst>
                                      </p:cBhvr>
                                      <p:tavLst>
                                        <p:tav tm="0">
                                          <p:val>
                                            <p:strVal val="#ppt_y"/>
                                          </p:val>
                                        </p:tav>
                                        <p:tav tm="100000">
                                          <p:val>
                                            <p:strVal val="#ppt_y"/>
                                          </p:val>
                                        </p:tav>
                                      </p:tavLst>
                                    </p:anim>
                                  </p:childTnLst>
                                </p:cTn>
                              </p:par>
                              <p:par>
                                <p:cTn id="17" presetID="47" presetClass="entr" presetSubtype="0" fill="hold" nodeType="withEffect">
                                  <p:stCondLst>
                                    <p:cond delay="6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5" name="Picture 9" descr="E:\刘林平2019\A 傲瑞斯\重做\sucai\12.png"/>
          <p:cNvPicPr>
            <a:picLocks noChangeAspect="1" noChangeArrowheads="1"/>
          </p:cNvPicPr>
          <p:nvPr/>
        </p:nvPicPr>
        <p:blipFill rotWithShape="1">
          <a:blip r:embed="rId1" cstate="email"/>
          <a:srcRect/>
          <a:stretch>
            <a:fillRect/>
          </a:stretch>
        </p:blipFill>
        <p:spPr bwMode="auto">
          <a:xfrm flipV="1">
            <a:off x="25654" y="0"/>
            <a:ext cx="911834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3"/>
          <p:cNvSpPr/>
          <p:nvPr/>
        </p:nvSpPr>
        <p:spPr>
          <a:xfrm>
            <a:off x="-357222" y="142852"/>
            <a:ext cx="4357718" cy="78581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chemeClr val="bg1"/>
                </a:solidFill>
              </a:rPr>
              <a:t>产品展示</a:t>
            </a:r>
            <a:endParaRPr lang="zh-CN" altLang="en-US" sz="3200" b="1" dirty="0" smtClean="0">
              <a:solidFill>
                <a:schemeClr val="bg1"/>
              </a:solidFill>
            </a:endParaRPr>
          </a:p>
        </p:txBody>
      </p:sp>
      <p:cxnSp>
        <p:nvCxnSpPr>
          <p:cNvPr id="5" name="直接连接符 4"/>
          <p:cNvCxnSpPr/>
          <p:nvPr/>
        </p:nvCxnSpPr>
        <p:spPr>
          <a:xfrm>
            <a:off x="285720" y="857232"/>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85720" y="92867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857224" y="571480"/>
            <a:ext cx="6429420" cy="506292"/>
          </a:xfrm>
          <a:prstGeom prst="rect">
            <a:avLst/>
          </a:prstGeom>
        </p:spPr>
        <p:txBody>
          <a:bodyPr wrap="square">
            <a:spAutoFit/>
          </a:bodyPr>
          <a:lstStyle/>
          <a:p>
            <a:pPr>
              <a:lnSpc>
                <a:spcPct val="150000"/>
              </a:lnSpc>
              <a:spcBef>
                <a:spcPts val="400"/>
              </a:spcBef>
              <a:spcAft>
                <a:spcPts val="400"/>
              </a:spcAft>
            </a:pPr>
            <a:r>
              <a:rPr lang="en-US" altLang="zh-CN" sz="2000" spc="600" dirty="0" smtClean="0">
                <a:solidFill>
                  <a:schemeClr val="bg1"/>
                </a:solidFill>
                <a:cs typeface="+mn-ea"/>
                <a:sym typeface="+mn-lt"/>
              </a:rPr>
              <a:t>PRODUCT DISPLAY</a:t>
            </a:r>
            <a:endParaRPr lang="zh-CN" altLang="en-US" sz="2000" spc="600" dirty="0">
              <a:solidFill>
                <a:schemeClr val="bg1"/>
              </a:solidFill>
              <a:cs typeface="+mn-ea"/>
              <a:sym typeface="+mn-lt"/>
            </a:endParaRPr>
          </a:p>
        </p:txBody>
      </p:sp>
      <p:sp>
        <p:nvSpPr>
          <p:cNvPr id="26" name="矩形 25"/>
          <p:cNvSpPr/>
          <p:nvPr/>
        </p:nvSpPr>
        <p:spPr>
          <a:xfrm>
            <a:off x="3412378" y="1142984"/>
            <a:ext cx="1569660" cy="369332"/>
          </a:xfrm>
          <a:prstGeom prst="rect">
            <a:avLst/>
          </a:prstGeom>
        </p:spPr>
        <p:txBody>
          <a:bodyPr wrap="none">
            <a:spAutoFit/>
          </a:bodyPr>
          <a:lstStyle/>
          <a:p>
            <a:r>
              <a:rPr lang="zh-CN" altLang="en-US" dirty="0" smtClean="0">
                <a:solidFill>
                  <a:schemeClr val="bg1"/>
                </a:solidFill>
              </a:rPr>
              <a:t>机械设备线束</a:t>
            </a:r>
            <a:endParaRPr lang="zh-CN" altLang="en-US" dirty="0">
              <a:solidFill>
                <a:schemeClr val="bg1"/>
              </a:solidFill>
            </a:endParaRPr>
          </a:p>
        </p:txBody>
      </p:sp>
      <p:sp>
        <p:nvSpPr>
          <p:cNvPr id="27" name="矩形 26"/>
          <p:cNvSpPr/>
          <p:nvPr/>
        </p:nvSpPr>
        <p:spPr>
          <a:xfrm>
            <a:off x="3011952" y="1369440"/>
            <a:ext cx="2631618" cy="307777"/>
          </a:xfrm>
          <a:prstGeom prst="rect">
            <a:avLst/>
          </a:prstGeom>
        </p:spPr>
        <p:txBody>
          <a:bodyPr wrap="none">
            <a:spAutoFit/>
          </a:bodyPr>
          <a:lstStyle/>
          <a:p>
            <a:r>
              <a:rPr lang="en-US" sz="1400" dirty="0" smtClean="0">
                <a:solidFill>
                  <a:schemeClr val="bg1"/>
                </a:solidFill>
              </a:rPr>
              <a:t>Machine equipment wire harness</a:t>
            </a:r>
            <a:endParaRPr lang="en-US" altLang="zh-CN" sz="1400" dirty="0">
              <a:solidFill>
                <a:schemeClr val="bg1"/>
              </a:solidFill>
            </a:endParaRPr>
          </a:p>
        </p:txBody>
      </p:sp>
      <p:pic>
        <p:nvPicPr>
          <p:cNvPr id="28674" name="Picture 2" descr="https://cbu01.alicdn.com/img/ibank/O1CN01AxiW8z1HtlrBwMelv_!!2208509970816-0-cib.jpg"/>
          <p:cNvPicPr>
            <a:picLocks noChangeAspect="1" noChangeArrowheads="1"/>
          </p:cNvPicPr>
          <p:nvPr/>
        </p:nvPicPr>
        <p:blipFill>
          <a:blip r:embed="rId2" cstate="print"/>
          <a:srcRect/>
          <a:stretch>
            <a:fillRect/>
          </a:stretch>
        </p:blipFill>
        <p:spPr bwMode="auto">
          <a:xfrm>
            <a:off x="1643042" y="1725728"/>
            <a:ext cx="1440000" cy="1440000"/>
          </a:xfrm>
          <a:prstGeom prst="rect">
            <a:avLst/>
          </a:prstGeom>
          <a:noFill/>
        </p:spPr>
      </p:pic>
      <p:pic>
        <p:nvPicPr>
          <p:cNvPr id="28676" name="Picture 4" descr="https://cbu01.alicdn.com/img/ibank/O1CN01dakWlF1HtlqZ8gaSm_!!2208509970816-0-cib.jpg"/>
          <p:cNvPicPr>
            <a:picLocks noChangeAspect="1" noChangeArrowheads="1"/>
          </p:cNvPicPr>
          <p:nvPr/>
        </p:nvPicPr>
        <p:blipFill>
          <a:blip r:embed="rId3" cstate="print"/>
          <a:srcRect/>
          <a:stretch>
            <a:fillRect/>
          </a:stretch>
        </p:blipFill>
        <p:spPr bwMode="auto">
          <a:xfrm>
            <a:off x="7632594" y="1714488"/>
            <a:ext cx="1440000" cy="1440000"/>
          </a:xfrm>
          <a:prstGeom prst="rect">
            <a:avLst/>
          </a:prstGeom>
          <a:noFill/>
        </p:spPr>
      </p:pic>
      <p:pic>
        <p:nvPicPr>
          <p:cNvPr id="28678" name="Picture 6" descr="https://cbu01.alicdn.com/img/ibank/O1CN01ql1eaA1HtlrEOJtPX_!!2208509970816-0-cib.jpg"/>
          <p:cNvPicPr>
            <a:picLocks noChangeAspect="1" noChangeArrowheads="1"/>
          </p:cNvPicPr>
          <p:nvPr/>
        </p:nvPicPr>
        <p:blipFill>
          <a:blip r:embed="rId4" cstate="print"/>
          <a:srcRect/>
          <a:stretch>
            <a:fillRect/>
          </a:stretch>
        </p:blipFill>
        <p:spPr bwMode="auto">
          <a:xfrm>
            <a:off x="3143240" y="1725728"/>
            <a:ext cx="1440000" cy="1440000"/>
          </a:xfrm>
          <a:prstGeom prst="rect">
            <a:avLst/>
          </a:prstGeom>
          <a:noFill/>
        </p:spPr>
      </p:pic>
      <p:pic>
        <p:nvPicPr>
          <p:cNvPr id="28680" name="Picture 8" descr="https://cbu01.alicdn.com/img/ibank/O1CN017UaRsz1HtlrGlkmsg_!!2208509970816-0-cib.jpg"/>
          <p:cNvPicPr>
            <a:picLocks noChangeAspect="1" noChangeArrowheads="1"/>
          </p:cNvPicPr>
          <p:nvPr/>
        </p:nvPicPr>
        <p:blipFill>
          <a:blip r:embed="rId5" cstate="print"/>
          <a:srcRect/>
          <a:stretch>
            <a:fillRect/>
          </a:stretch>
        </p:blipFill>
        <p:spPr bwMode="auto">
          <a:xfrm>
            <a:off x="6132396" y="1725728"/>
            <a:ext cx="1440000" cy="1440000"/>
          </a:xfrm>
          <a:prstGeom prst="rect">
            <a:avLst/>
          </a:prstGeom>
          <a:noFill/>
        </p:spPr>
      </p:pic>
      <p:pic>
        <p:nvPicPr>
          <p:cNvPr id="28682" name="Picture 10" descr="https://cbu01.alicdn.com/img/ibank/O1CN01g6KqWS1HtlrAVGI92_!!2208509970816-0-cib.jpg"/>
          <p:cNvPicPr>
            <a:picLocks noChangeAspect="1" noChangeArrowheads="1"/>
          </p:cNvPicPr>
          <p:nvPr/>
        </p:nvPicPr>
        <p:blipFill>
          <a:blip r:embed="rId6" cstate="print"/>
          <a:srcRect/>
          <a:stretch>
            <a:fillRect/>
          </a:stretch>
        </p:blipFill>
        <p:spPr bwMode="auto">
          <a:xfrm>
            <a:off x="142844" y="1725728"/>
            <a:ext cx="1440000" cy="1440000"/>
          </a:xfrm>
          <a:prstGeom prst="rect">
            <a:avLst/>
          </a:prstGeom>
          <a:noFill/>
        </p:spPr>
      </p:pic>
      <p:pic>
        <p:nvPicPr>
          <p:cNvPr id="28686" name="Picture 14" descr="https://cbu01.alicdn.com/img/ibank/O1CN01RU0u1u1HtluqYeLWw_!!2208509970816-0-cib.jpg"/>
          <p:cNvPicPr>
            <a:picLocks noChangeAspect="1" noChangeArrowheads="1"/>
          </p:cNvPicPr>
          <p:nvPr/>
        </p:nvPicPr>
        <p:blipFill>
          <a:blip r:embed="rId7" cstate="print"/>
          <a:srcRect/>
          <a:stretch>
            <a:fillRect/>
          </a:stretch>
        </p:blipFill>
        <p:spPr bwMode="auto">
          <a:xfrm>
            <a:off x="4643438" y="1725728"/>
            <a:ext cx="1440000" cy="1440000"/>
          </a:xfrm>
          <a:prstGeom prst="rect">
            <a:avLst/>
          </a:prstGeom>
          <a:noFill/>
        </p:spPr>
      </p:pic>
      <p:pic>
        <p:nvPicPr>
          <p:cNvPr id="28688" name="Picture 16" descr="https://cbu01.alicdn.com/img/ibank/2020/802/152/23253251208_1156781936.jpg"/>
          <p:cNvPicPr>
            <a:picLocks noChangeAspect="1" noChangeArrowheads="1"/>
          </p:cNvPicPr>
          <p:nvPr/>
        </p:nvPicPr>
        <p:blipFill>
          <a:blip r:embed="rId8" cstate="print"/>
          <a:srcRect/>
          <a:stretch>
            <a:fillRect/>
          </a:stretch>
        </p:blipFill>
        <p:spPr bwMode="auto">
          <a:xfrm>
            <a:off x="142844" y="3214686"/>
            <a:ext cx="1440000" cy="1440000"/>
          </a:xfrm>
          <a:prstGeom prst="rect">
            <a:avLst/>
          </a:prstGeom>
          <a:noFill/>
        </p:spPr>
      </p:pic>
      <p:pic>
        <p:nvPicPr>
          <p:cNvPr id="28690" name="Picture 18" descr="https://cbu01.alicdn.com/img/ibank/2020/685/506/23068605586_1156781936.jpg"/>
          <p:cNvPicPr>
            <a:picLocks noChangeAspect="1" noChangeArrowheads="1"/>
          </p:cNvPicPr>
          <p:nvPr/>
        </p:nvPicPr>
        <p:blipFill>
          <a:blip r:embed="rId9" cstate="print"/>
          <a:srcRect/>
          <a:stretch>
            <a:fillRect/>
          </a:stretch>
        </p:blipFill>
        <p:spPr bwMode="auto">
          <a:xfrm>
            <a:off x="1643042" y="3214686"/>
            <a:ext cx="1440000" cy="1440000"/>
          </a:xfrm>
          <a:prstGeom prst="rect">
            <a:avLst/>
          </a:prstGeom>
          <a:noFill/>
        </p:spPr>
      </p:pic>
      <p:pic>
        <p:nvPicPr>
          <p:cNvPr id="28692" name="Picture 20" descr="https://cbu01.alicdn.com/img/ibank/O1CN01tuqAUb1HtlwD4lguG_!!2208509970816-0-cib.jpg"/>
          <p:cNvPicPr>
            <a:picLocks noChangeAspect="1" noChangeArrowheads="1"/>
          </p:cNvPicPr>
          <p:nvPr/>
        </p:nvPicPr>
        <p:blipFill>
          <a:blip r:embed="rId10" cstate="print"/>
          <a:srcRect/>
          <a:stretch>
            <a:fillRect/>
          </a:stretch>
        </p:blipFill>
        <p:spPr bwMode="auto">
          <a:xfrm>
            <a:off x="3143240" y="3214686"/>
            <a:ext cx="1440000" cy="1440000"/>
          </a:xfrm>
          <a:prstGeom prst="rect">
            <a:avLst/>
          </a:prstGeom>
          <a:noFill/>
        </p:spPr>
      </p:pic>
      <p:pic>
        <p:nvPicPr>
          <p:cNvPr id="28694" name="Picture 22" descr="https://cbu01.alicdn.com/img/ibank/O1CN01hrKZlA1Htlq9fX2Ij_!!2208509970816-0-cib.jpg"/>
          <p:cNvPicPr>
            <a:picLocks noChangeAspect="1" noChangeArrowheads="1"/>
          </p:cNvPicPr>
          <p:nvPr/>
        </p:nvPicPr>
        <p:blipFill>
          <a:blip r:embed="rId11" cstate="print"/>
          <a:srcRect/>
          <a:stretch>
            <a:fillRect/>
          </a:stretch>
        </p:blipFill>
        <p:spPr bwMode="auto">
          <a:xfrm>
            <a:off x="4643438" y="3214686"/>
            <a:ext cx="1440000" cy="1440000"/>
          </a:xfrm>
          <a:prstGeom prst="rect">
            <a:avLst/>
          </a:prstGeom>
          <a:noFill/>
        </p:spPr>
      </p:pic>
      <p:pic>
        <p:nvPicPr>
          <p:cNvPr id="28696" name="Picture 24" descr="https://cbu01.alicdn.com/img/ibank/O1CN01sciREb1HtlqaZWKmt_!!2208509970816-0-cib.jpg"/>
          <p:cNvPicPr>
            <a:picLocks noChangeAspect="1" noChangeArrowheads="1"/>
          </p:cNvPicPr>
          <p:nvPr/>
        </p:nvPicPr>
        <p:blipFill>
          <a:blip r:embed="rId12" cstate="print"/>
          <a:srcRect/>
          <a:stretch>
            <a:fillRect/>
          </a:stretch>
        </p:blipFill>
        <p:spPr bwMode="auto">
          <a:xfrm>
            <a:off x="6143636" y="3214686"/>
            <a:ext cx="1440000" cy="1440000"/>
          </a:xfrm>
          <a:prstGeom prst="rect">
            <a:avLst/>
          </a:prstGeom>
          <a:noFill/>
        </p:spPr>
      </p:pic>
      <p:pic>
        <p:nvPicPr>
          <p:cNvPr id="28698" name="Picture 26" descr="https://cbu01.alicdn.com/img/ibank/O1CN01C6TAwC1Htm4sF0ESb_!!2208509970816-0-cib.jpg"/>
          <p:cNvPicPr>
            <a:picLocks noChangeAspect="1" noChangeArrowheads="1"/>
          </p:cNvPicPr>
          <p:nvPr/>
        </p:nvPicPr>
        <p:blipFill>
          <a:blip r:embed="rId13" cstate="print"/>
          <a:srcRect/>
          <a:stretch>
            <a:fillRect/>
          </a:stretch>
        </p:blipFill>
        <p:spPr bwMode="auto">
          <a:xfrm>
            <a:off x="7632594" y="3214686"/>
            <a:ext cx="1440000" cy="1440000"/>
          </a:xfrm>
          <a:prstGeom prst="rect">
            <a:avLst/>
          </a:prstGeom>
          <a:noFill/>
        </p:spPr>
      </p:pic>
      <p:pic>
        <p:nvPicPr>
          <p:cNvPr id="28700" name="Picture 28" descr="https://cbu01.alicdn.com/img/ibank/O1CN01XommTR1eOqJIi0EUl_!!935483862-0-cib.jpg"/>
          <p:cNvPicPr>
            <a:picLocks noChangeAspect="1" noChangeArrowheads="1"/>
          </p:cNvPicPr>
          <p:nvPr/>
        </p:nvPicPr>
        <p:blipFill>
          <a:blip r:embed="rId14" cstate="print"/>
          <a:srcRect/>
          <a:stretch>
            <a:fillRect/>
          </a:stretch>
        </p:blipFill>
        <p:spPr bwMode="auto">
          <a:xfrm>
            <a:off x="142844" y="4714884"/>
            <a:ext cx="1440000" cy="1440000"/>
          </a:xfrm>
          <a:prstGeom prst="rect">
            <a:avLst/>
          </a:prstGeom>
          <a:noFill/>
        </p:spPr>
      </p:pic>
      <p:pic>
        <p:nvPicPr>
          <p:cNvPr id="28702" name="Picture 30" descr="https://cbu01.alicdn.com/img/ibank/O1CN01DZ1b8I1eOqJZ7NaRb_!!935483862-0-cib.jpg"/>
          <p:cNvPicPr>
            <a:picLocks noChangeAspect="1" noChangeArrowheads="1"/>
          </p:cNvPicPr>
          <p:nvPr/>
        </p:nvPicPr>
        <p:blipFill>
          <a:blip r:embed="rId15" cstate="print"/>
          <a:srcRect/>
          <a:stretch>
            <a:fillRect/>
          </a:stretch>
        </p:blipFill>
        <p:spPr bwMode="auto">
          <a:xfrm>
            <a:off x="1643042" y="4714884"/>
            <a:ext cx="1440000" cy="1440000"/>
          </a:xfrm>
          <a:prstGeom prst="rect">
            <a:avLst/>
          </a:prstGeom>
          <a:noFill/>
        </p:spPr>
      </p:pic>
      <p:pic>
        <p:nvPicPr>
          <p:cNvPr id="28704" name="Picture 32" descr="https://cbu01.alicdn.com/img/ibank/O1CN01HU1Qa01eOqJOBuorm_!!935483862-0-cib.jpg"/>
          <p:cNvPicPr>
            <a:picLocks noChangeAspect="1" noChangeArrowheads="1"/>
          </p:cNvPicPr>
          <p:nvPr/>
        </p:nvPicPr>
        <p:blipFill>
          <a:blip r:embed="rId16" cstate="print"/>
          <a:srcRect/>
          <a:stretch>
            <a:fillRect/>
          </a:stretch>
        </p:blipFill>
        <p:spPr bwMode="auto">
          <a:xfrm>
            <a:off x="3143240" y="4714884"/>
            <a:ext cx="1440000" cy="1440000"/>
          </a:xfrm>
          <a:prstGeom prst="rect">
            <a:avLst/>
          </a:prstGeom>
          <a:noFill/>
        </p:spPr>
      </p:pic>
      <p:pic>
        <p:nvPicPr>
          <p:cNvPr id="28706" name="Picture 34" descr="https://cbu01.alicdn.com/img/ibank/O1CN01S1wlWK1eOqJZAHMPc_!!935483862-0-cib.jpg"/>
          <p:cNvPicPr>
            <a:picLocks noChangeAspect="1" noChangeArrowheads="1"/>
          </p:cNvPicPr>
          <p:nvPr/>
        </p:nvPicPr>
        <p:blipFill>
          <a:blip r:embed="rId17" cstate="print"/>
          <a:srcRect/>
          <a:stretch>
            <a:fillRect/>
          </a:stretch>
        </p:blipFill>
        <p:spPr bwMode="auto">
          <a:xfrm>
            <a:off x="4643438" y="4714884"/>
            <a:ext cx="1440000" cy="1440000"/>
          </a:xfrm>
          <a:prstGeom prst="rect">
            <a:avLst/>
          </a:prstGeom>
          <a:noFill/>
        </p:spPr>
      </p:pic>
      <p:pic>
        <p:nvPicPr>
          <p:cNvPr id="28708" name="Picture 36" descr="https://cbu01.alicdn.com/img/ibank/20213711429_1072965558.jpg"/>
          <p:cNvPicPr>
            <a:picLocks noChangeAspect="1" noChangeArrowheads="1"/>
          </p:cNvPicPr>
          <p:nvPr/>
        </p:nvPicPr>
        <p:blipFill>
          <a:blip r:embed="rId18" cstate="print"/>
          <a:srcRect/>
          <a:stretch>
            <a:fillRect/>
          </a:stretch>
        </p:blipFill>
        <p:spPr bwMode="auto">
          <a:xfrm>
            <a:off x="6143636" y="4714884"/>
            <a:ext cx="1440000" cy="1440000"/>
          </a:xfrm>
          <a:prstGeom prst="rect">
            <a:avLst/>
          </a:prstGeom>
          <a:noFill/>
        </p:spPr>
      </p:pic>
      <p:pic>
        <p:nvPicPr>
          <p:cNvPr id="28710" name="Picture 38" descr="https://cbu01.alicdn.com/img/ibank/O1CN01wrlWAC1eOqJOL4ZnK_!!935483862-0-cib.jpg"/>
          <p:cNvPicPr>
            <a:picLocks noChangeAspect="1" noChangeArrowheads="1"/>
          </p:cNvPicPr>
          <p:nvPr/>
        </p:nvPicPr>
        <p:blipFill>
          <a:blip r:embed="rId19" cstate="print"/>
          <a:srcRect/>
          <a:stretch>
            <a:fillRect/>
          </a:stretch>
        </p:blipFill>
        <p:spPr bwMode="auto">
          <a:xfrm>
            <a:off x="7643834" y="4714884"/>
            <a:ext cx="1440000" cy="1440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0-#ppt_w/2"/>
                                          </p:val>
                                        </p:tav>
                                        <p:tav tm="100000">
                                          <p:val>
                                            <p:strVal val="#ppt_x"/>
                                          </p:val>
                                        </p:tav>
                                      </p:tavLst>
                                    </p:anim>
                                    <p:anim calcmode="lin" valueType="num">
                                      <p:cBhvr additive="base">
                                        <p:cTn id="16" dur="1500" fill="hold"/>
                                        <p:tgtEl>
                                          <p:spTgt spid="7"/>
                                        </p:tgtEl>
                                        <p:attrNameLst>
                                          <p:attrName>ppt_y</p:attrName>
                                        </p:attrNameLst>
                                      </p:cBhvr>
                                      <p:tavLst>
                                        <p:tav tm="0">
                                          <p:val>
                                            <p:strVal val="#ppt_y"/>
                                          </p:val>
                                        </p:tav>
                                        <p:tav tm="100000">
                                          <p:val>
                                            <p:strVal val="#ppt_y"/>
                                          </p:val>
                                        </p:tav>
                                      </p:tavLst>
                                    </p:anim>
                                  </p:childTnLst>
                                </p:cTn>
                              </p:par>
                              <p:par>
                                <p:cTn id="17" presetID="47" presetClass="entr" presetSubtype="0" fill="hold" nodeType="withEffect">
                                  <p:stCondLst>
                                    <p:cond delay="6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5" name="Picture 9" descr="E:\刘林平2019\A 傲瑞斯\重做\sucai\12.png"/>
          <p:cNvPicPr>
            <a:picLocks noChangeAspect="1" noChangeArrowheads="1"/>
          </p:cNvPicPr>
          <p:nvPr/>
        </p:nvPicPr>
        <p:blipFill rotWithShape="1">
          <a:blip r:embed="rId1" cstate="email"/>
          <a:srcRect/>
          <a:stretch>
            <a:fillRect/>
          </a:stretch>
        </p:blipFill>
        <p:spPr bwMode="auto">
          <a:xfrm flipV="1">
            <a:off x="-45752" y="0"/>
            <a:ext cx="911834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3"/>
          <p:cNvSpPr/>
          <p:nvPr/>
        </p:nvSpPr>
        <p:spPr>
          <a:xfrm>
            <a:off x="928662" y="71414"/>
            <a:ext cx="2071702" cy="78581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400"/>
              </a:spcBef>
              <a:spcAft>
                <a:spcPts val="400"/>
              </a:spcAft>
            </a:pPr>
            <a:r>
              <a:rPr lang="zh-CN" altLang="en-US" sz="3200" dirty="0" smtClean="0">
                <a:solidFill>
                  <a:schemeClr val="bg1"/>
                </a:solidFill>
                <a:cs typeface="+mn-ea"/>
                <a:sym typeface="+mn-lt"/>
              </a:rPr>
              <a:t>产品应用</a:t>
            </a:r>
            <a:endParaRPr lang="zh-CN" altLang="en-US" sz="3200" dirty="0">
              <a:solidFill>
                <a:schemeClr val="bg1"/>
              </a:solidFill>
              <a:cs typeface="+mn-ea"/>
              <a:sym typeface="+mn-lt"/>
            </a:endParaRPr>
          </a:p>
        </p:txBody>
      </p:sp>
      <p:cxnSp>
        <p:nvCxnSpPr>
          <p:cNvPr id="5" name="直接连接符 4"/>
          <p:cNvCxnSpPr/>
          <p:nvPr/>
        </p:nvCxnSpPr>
        <p:spPr>
          <a:xfrm>
            <a:off x="285720" y="857232"/>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85720" y="92867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857224" y="571480"/>
            <a:ext cx="6429420" cy="506292"/>
          </a:xfrm>
          <a:prstGeom prst="rect">
            <a:avLst/>
          </a:prstGeom>
        </p:spPr>
        <p:txBody>
          <a:bodyPr wrap="square">
            <a:spAutoFit/>
          </a:bodyPr>
          <a:lstStyle/>
          <a:p>
            <a:pPr>
              <a:lnSpc>
                <a:spcPct val="150000"/>
              </a:lnSpc>
              <a:spcBef>
                <a:spcPts val="400"/>
              </a:spcBef>
              <a:spcAft>
                <a:spcPts val="400"/>
              </a:spcAft>
            </a:pPr>
            <a:r>
              <a:rPr lang="en-US" altLang="zh-CN" sz="2000" spc="600" dirty="0" smtClean="0">
                <a:solidFill>
                  <a:schemeClr val="bg1"/>
                </a:solidFill>
                <a:cs typeface="+mn-ea"/>
                <a:sym typeface="+mn-lt"/>
              </a:rPr>
              <a:t>APPLICATIONS</a:t>
            </a:r>
            <a:endParaRPr lang="zh-CN" altLang="en-US" sz="2000" spc="600" dirty="0">
              <a:solidFill>
                <a:schemeClr val="bg1"/>
              </a:solidFill>
              <a:cs typeface="+mn-ea"/>
              <a:sym typeface="+mn-lt"/>
            </a:endParaRPr>
          </a:p>
        </p:txBody>
      </p:sp>
      <p:sp>
        <p:nvSpPr>
          <p:cNvPr id="28" name="椭圆 27"/>
          <p:cNvSpPr/>
          <p:nvPr/>
        </p:nvSpPr>
        <p:spPr>
          <a:xfrm>
            <a:off x="2428860" y="4143380"/>
            <a:ext cx="1143389" cy="1143389"/>
          </a:xfrm>
          <a:prstGeom prst="ellipse">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30" name="椭圆 29"/>
          <p:cNvSpPr/>
          <p:nvPr/>
        </p:nvSpPr>
        <p:spPr>
          <a:xfrm>
            <a:off x="3789500" y="4143380"/>
            <a:ext cx="1143389" cy="1143389"/>
          </a:xfrm>
          <a:prstGeom prst="ellipse">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32" name="椭圆 31"/>
          <p:cNvSpPr/>
          <p:nvPr/>
        </p:nvSpPr>
        <p:spPr>
          <a:xfrm>
            <a:off x="5140490" y="4143380"/>
            <a:ext cx="1143389" cy="1143389"/>
          </a:xfrm>
          <a:prstGeom prst="ellipse">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34" name="椭圆 33"/>
          <p:cNvSpPr/>
          <p:nvPr/>
        </p:nvSpPr>
        <p:spPr>
          <a:xfrm>
            <a:off x="6559029" y="4143380"/>
            <a:ext cx="1143389" cy="1143389"/>
          </a:xfrm>
          <a:prstGeom prst="ellipse">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36" name="椭圆 35"/>
          <p:cNvSpPr/>
          <p:nvPr/>
        </p:nvSpPr>
        <p:spPr>
          <a:xfrm>
            <a:off x="3094595" y="2874474"/>
            <a:ext cx="1143389" cy="1143389"/>
          </a:xfrm>
          <a:prstGeom prst="ellipse">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38" name="椭圆 37"/>
          <p:cNvSpPr/>
          <p:nvPr/>
        </p:nvSpPr>
        <p:spPr>
          <a:xfrm>
            <a:off x="4445585" y="2874474"/>
            <a:ext cx="1143389" cy="1143389"/>
          </a:xfrm>
          <a:prstGeom prst="ellipse">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40" name="椭圆 39"/>
          <p:cNvSpPr/>
          <p:nvPr/>
        </p:nvSpPr>
        <p:spPr>
          <a:xfrm>
            <a:off x="5864124" y="2874474"/>
            <a:ext cx="1143389" cy="1143389"/>
          </a:xfrm>
          <a:prstGeom prst="ellipse">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42" name="椭圆 41"/>
          <p:cNvSpPr/>
          <p:nvPr/>
        </p:nvSpPr>
        <p:spPr>
          <a:xfrm>
            <a:off x="1733955" y="2874474"/>
            <a:ext cx="1143389" cy="1143389"/>
          </a:xfrm>
          <a:prstGeom prst="ellipse">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47" name="矩形 46"/>
          <p:cNvSpPr/>
          <p:nvPr/>
        </p:nvSpPr>
        <p:spPr>
          <a:xfrm>
            <a:off x="984973" y="1484759"/>
            <a:ext cx="7138393" cy="1198880"/>
          </a:xfrm>
          <a:prstGeom prst="rect">
            <a:avLst/>
          </a:prstGeom>
        </p:spPr>
        <p:txBody>
          <a:bodyPr wrap="square">
            <a:spAutoFit/>
          </a:bodyPr>
          <a:lstStyle/>
          <a:p>
            <a:pPr algn="ctr"/>
            <a:r>
              <a:rPr lang="en-US" altLang="zh-CN" dirty="0">
                <a:solidFill>
                  <a:schemeClr val="bg1"/>
                </a:solidFill>
                <a:sym typeface="Arial" panose="020B0604020202020204" pitchFamily="34" charset="0"/>
              </a:rPr>
              <a:t>Our </a:t>
            </a:r>
            <a:r>
              <a:rPr lang="en-US" altLang="zh-CN" dirty="0" smtClean="0">
                <a:solidFill>
                  <a:schemeClr val="bg1"/>
                </a:solidFill>
                <a:sym typeface="Arial" panose="020B0604020202020204" pitchFamily="34" charset="0"/>
              </a:rPr>
              <a:t>products </a:t>
            </a:r>
            <a:r>
              <a:rPr lang="en-US" altLang="zh-CN" dirty="0">
                <a:solidFill>
                  <a:schemeClr val="bg1"/>
                </a:solidFill>
                <a:sym typeface="Arial" panose="020B0604020202020204" pitchFamily="34" charset="0"/>
              </a:rPr>
              <a:t>are widely used in various industries, mainly electronic, communication, </a:t>
            </a:r>
            <a:r>
              <a:rPr lang="en-US" altLang="zh-CN" dirty="0" smtClean="0">
                <a:solidFill>
                  <a:schemeClr val="bg1"/>
                </a:solidFill>
                <a:sym typeface="Arial" panose="020B0604020202020204" pitchFamily="34" charset="0"/>
              </a:rPr>
              <a:t>lighting , New energy, </a:t>
            </a:r>
            <a:r>
              <a:rPr lang="en-US" altLang="zh-CN" dirty="0">
                <a:solidFill>
                  <a:schemeClr val="bg1"/>
                </a:solidFill>
                <a:sym typeface="Arial" panose="020B0604020202020204" pitchFamily="34" charset="0"/>
              </a:rPr>
              <a:t>medical equipment, industry, etc., high-quality products, excellent quality, punctual delivery and satisfactory service for the company to win credibility and today's development.</a:t>
            </a:r>
            <a:endParaRPr lang="en-US" altLang="zh-CN" dirty="0">
              <a:solidFill>
                <a:schemeClr val="bg1"/>
              </a:solidFill>
              <a:sym typeface="Arial" panose="020B0604020202020204" pitchFamily="34" charset="0"/>
            </a:endParaRPr>
          </a:p>
        </p:txBody>
      </p:sp>
      <p:sp>
        <p:nvSpPr>
          <p:cNvPr id="48" name="矩形 47"/>
          <p:cNvSpPr/>
          <p:nvPr/>
        </p:nvSpPr>
        <p:spPr>
          <a:xfrm>
            <a:off x="1763817" y="3290358"/>
            <a:ext cx="1130300" cy="245110"/>
          </a:xfrm>
          <a:prstGeom prst="rect">
            <a:avLst/>
          </a:prstGeom>
        </p:spPr>
        <p:txBody>
          <a:bodyPr wrap="none">
            <a:spAutoFit/>
          </a:bodyPr>
          <a:lstStyle/>
          <a:p>
            <a:r>
              <a:rPr lang="en-US" altLang="zh-CN" sz="1000" dirty="0" smtClean="0">
                <a:solidFill>
                  <a:schemeClr val="tx2"/>
                </a:solidFill>
                <a:cs typeface="+mn-ea"/>
                <a:sym typeface="+mn-lt"/>
              </a:rPr>
              <a:t>Electronic Product</a:t>
            </a:r>
            <a:endParaRPr lang="en-US" altLang="zh-CN" sz="1000" dirty="0" smtClean="0">
              <a:solidFill>
                <a:schemeClr val="tx2"/>
              </a:solidFill>
              <a:cs typeface="+mn-ea"/>
              <a:sym typeface="+mn-lt"/>
            </a:endParaRPr>
          </a:p>
        </p:txBody>
      </p:sp>
      <p:sp>
        <p:nvSpPr>
          <p:cNvPr id="49" name="矩形 48"/>
          <p:cNvSpPr/>
          <p:nvPr/>
        </p:nvSpPr>
        <p:spPr>
          <a:xfrm>
            <a:off x="3202517" y="3310678"/>
            <a:ext cx="1003300" cy="245110"/>
          </a:xfrm>
          <a:prstGeom prst="rect">
            <a:avLst/>
          </a:prstGeom>
        </p:spPr>
        <p:txBody>
          <a:bodyPr wrap="none">
            <a:spAutoFit/>
          </a:bodyPr>
          <a:lstStyle/>
          <a:p>
            <a:r>
              <a:rPr lang="en-US" altLang="zh-CN" sz="1000" dirty="0" smtClean="0">
                <a:solidFill>
                  <a:schemeClr val="tx2"/>
                </a:solidFill>
                <a:cs typeface="+mn-ea"/>
                <a:sym typeface="+mn-lt"/>
              </a:rPr>
              <a:t>Communication</a:t>
            </a:r>
            <a:endParaRPr lang="en-US" altLang="zh-CN" sz="1000" dirty="0" smtClean="0">
              <a:solidFill>
                <a:schemeClr val="tx2"/>
              </a:solidFill>
              <a:cs typeface="+mn-ea"/>
              <a:sym typeface="+mn-lt"/>
            </a:endParaRPr>
          </a:p>
        </p:txBody>
      </p:sp>
      <p:sp>
        <p:nvSpPr>
          <p:cNvPr id="50" name="矩形 49"/>
          <p:cNvSpPr/>
          <p:nvPr/>
        </p:nvSpPr>
        <p:spPr>
          <a:xfrm>
            <a:off x="4644169" y="3318298"/>
            <a:ext cx="803275" cy="245110"/>
          </a:xfrm>
          <a:prstGeom prst="rect">
            <a:avLst/>
          </a:prstGeom>
        </p:spPr>
        <p:txBody>
          <a:bodyPr wrap="none">
            <a:spAutoFit/>
          </a:bodyPr>
          <a:lstStyle/>
          <a:p>
            <a:r>
              <a:rPr lang="en-US" altLang="zh-CN" sz="1000" dirty="0" smtClean="0">
                <a:solidFill>
                  <a:schemeClr val="tx2"/>
                </a:solidFill>
                <a:cs typeface="+mn-ea"/>
                <a:sym typeface="+mn-lt"/>
              </a:rPr>
              <a:t>Illumination</a:t>
            </a:r>
            <a:endParaRPr lang="en-US" altLang="zh-CN" sz="1000" dirty="0" smtClean="0">
              <a:solidFill>
                <a:schemeClr val="tx2"/>
              </a:solidFill>
              <a:cs typeface="+mn-ea"/>
              <a:sym typeface="+mn-lt"/>
            </a:endParaRPr>
          </a:p>
        </p:txBody>
      </p:sp>
      <p:sp>
        <p:nvSpPr>
          <p:cNvPr id="51" name="矩形 50"/>
          <p:cNvSpPr/>
          <p:nvPr/>
        </p:nvSpPr>
        <p:spPr>
          <a:xfrm>
            <a:off x="6084383" y="3337348"/>
            <a:ext cx="802005" cy="245110"/>
          </a:xfrm>
          <a:prstGeom prst="rect">
            <a:avLst/>
          </a:prstGeom>
        </p:spPr>
        <p:txBody>
          <a:bodyPr wrap="none">
            <a:spAutoFit/>
          </a:bodyPr>
          <a:lstStyle/>
          <a:p>
            <a:r>
              <a:rPr lang="en-US" sz="1000" dirty="0" smtClean="0">
                <a:solidFill>
                  <a:schemeClr val="tx2"/>
                </a:solidFill>
              </a:rPr>
              <a:t>New Energy</a:t>
            </a:r>
            <a:endParaRPr lang="en-US" altLang="en-US" sz="1000" dirty="0" smtClean="0">
              <a:solidFill>
                <a:schemeClr val="tx2"/>
              </a:solidFill>
              <a:cs typeface="+mn-ea"/>
              <a:sym typeface="+mn-lt"/>
            </a:endParaRPr>
          </a:p>
        </p:txBody>
      </p:sp>
      <p:sp>
        <p:nvSpPr>
          <p:cNvPr id="52" name="矩形 51"/>
          <p:cNvSpPr/>
          <p:nvPr/>
        </p:nvSpPr>
        <p:spPr>
          <a:xfrm>
            <a:off x="5513070" y="4632960"/>
            <a:ext cx="344805" cy="265430"/>
          </a:xfrm>
          <a:prstGeom prst="rect">
            <a:avLst/>
          </a:prstGeom>
        </p:spPr>
        <p:txBody>
          <a:bodyPr wrap="none">
            <a:noAutofit/>
          </a:bodyPr>
          <a:lstStyle/>
          <a:p>
            <a:r>
              <a:rPr lang="en-US" altLang="zh-CN" sz="1000" dirty="0" smtClean="0">
                <a:solidFill>
                  <a:schemeClr val="tx2"/>
                </a:solidFill>
                <a:cs typeface="+mn-ea"/>
                <a:sym typeface="+mn-lt"/>
              </a:rPr>
              <a:t>Car</a:t>
            </a:r>
            <a:endParaRPr lang="en-US" altLang="zh-CN" sz="1000" dirty="0" smtClean="0">
              <a:solidFill>
                <a:schemeClr val="tx2"/>
              </a:solidFill>
              <a:cs typeface="+mn-ea"/>
              <a:sym typeface="+mn-lt"/>
            </a:endParaRPr>
          </a:p>
        </p:txBody>
      </p:sp>
      <p:sp>
        <p:nvSpPr>
          <p:cNvPr id="53" name="矩形 52"/>
          <p:cNvSpPr/>
          <p:nvPr/>
        </p:nvSpPr>
        <p:spPr>
          <a:xfrm>
            <a:off x="6854846" y="4581004"/>
            <a:ext cx="608965" cy="245110"/>
          </a:xfrm>
          <a:prstGeom prst="rect">
            <a:avLst/>
          </a:prstGeom>
        </p:spPr>
        <p:txBody>
          <a:bodyPr wrap="none">
            <a:spAutoFit/>
          </a:bodyPr>
          <a:lstStyle/>
          <a:p>
            <a:r>
              <a:rPr lang="en-US" altLang="zh-CN" sz="1000" dirty="0" smtClean="0">
                <a:solidFill>
                  <a:schemeClr val="tx2"/>
                </a:solidFill>
                <a:cs typeface="+mn-ea"/>
                <a:sym typeface="+mn-lt"/>
              </a:rPr>
              <a:t>Industry</a:t>
            </a:r>
            <a:endParaRPr lang="en-US" altLang="zh-CN" sz="1000" dirty="0" smtClean="0">
              <a:solidFill>
                <a:schemeClr val="tx2"/>
              </a:solidFill>
              <a:cs typeface="+mn-ea"/>
              <a:sym typeface="+mn-lt"/>
            </a:endParaRPr>
          </a:p>
        </p:txBody>
      </p:sp>
      <p:sp>
        <p:nvSpPr>
          <p:cNvPr id="54" name="矩形 53"/>
          <p:cNvSpPr/>
          <p:nvPr/>
        </p:nvSpPr>
        <p:spPr>
          <a:xfrm>
            <a:off x="2428420" y="4633074"/>
            <a:ext cx="1190625" cy="245110"/>
          </a:xfrm>
          <a:prstGeom prst="rect">
            <a:avLst/>
          </a:prstGeom>
        </p:spPr>
        <p:txBody>
          <a:bodyPr wrap="none">
            <a:spAutoFit/>
          </a:bodyPr>
          <a:lstStyle/>
          <a:p>
            <a:r>
              <a:rPr lang="en-US" altLang="zh-CN" sz="1000" dirty="0">
                <a:solidFill>
                  <a:schemeClr val="tx2"/>
                </a:solidFill>
                <a:cs typeface="+mn-ea"/>
                <a:sym typeface="+mn-lt"/>
              </a:rPr>
              <a:t>Medical equipment</a:t>
            </a:r>
            <a:endParaRPr lang="en-US" altLang="zh-CN" sz="1000" dirty="0">
              <a:solidFill>
                <a:schemeClr val="tx2"/>
              </a:solidFill>
              <a:cs typeface="+mn-ea"/>
              <a:sym typeface="+mn-lt"/>
            </a:endParaRPr>
          </a:p>
        </p:txBody>
      </p:sp>
      <p:sp>
        <p:nvSpPr>
          <p:cNvPr id="55" name="矩形 54"/>
          <p:cNvSpPr/>
          <p:nvPr/>
        </p:nvSpPr>
        <p:spPr>
          <a:xfrm>
            <a:off x="3926036" y="4580909"/>
            <a:ext cx="954405" cy="553085"/>
          </a:xfrm>
          <a:prstGeom prst="rect">
            <a:avLst/>
          </a:prstGeom>
        </p:spPr>
        <p:txBody>
          <a:bodyPr wrap="none">
            <a:spAutoFit/>
          </a:bodyPr>
          <a:lstStyle/>
          <a:p>
            <a:pPr algn="ctr"/>
            <a:r>
              <a:rPr lang="en-US" altLang="zh-CN" sz="1000" dirty="0">
                <a:solidFill>
                  <a:schemeClr val="tx2"/>
                </a:solidFill>
                <a:cs typeface="+mn-ea"/>
                <a:sym typeface="+mn-lt"/>
              </a:rPr>
              <a:t>Computer and </a:t>
            </a:r>
            <a:endParaRPr lang="en-US" altLang="zh-CN" sz="1000" dirty="0" smtClean="0">
              <a:solidFill>
                <a:schemeClr val="tx2"/>
              </a:solidFill>
              <a:cs typeface="+mn-ea"/>
              <a:sym typeface="+mn-lt"/>
            </a:endParaRPr>
          </a:p>
          <a:p>
            <a:pPr algn="ctr"/>
            <a:r>
              <a:rPr lang="en-US" altLang="zh-CN" sz="1000" dirty="0" smtClean="0">
                <a:solidFill>
                  <a:schemeClr val="tx2"/>
                </a:solidFill>
                <a:cs typeface="+mn-ea"/>
                <a:sym typeface="+mn-lt"/>
              </a:rPr>
              <a:t>peripheral </a:t>
            </a:r>
            <a:endParaRPr lang="en-US" altLang="zh-CN" sz="1000" dirty="0" smtClean="0">
              <a:solidFill>
                <a:schemeClr val="tx2"/>
              </a:solidFill>
              <a:cs typeface="+mn-ea"/>
              <a:sym typeface="+mn-lt"/>
            </a:endParaRPr>
          </a:p>
          <a:p>
            <a:pPr algn="ctr"/>
            <a:r>
              <a:rPr lang="en-US" altLang="zh-CN" sz="1000" dirty="0" smtClean="0">
                <a:solidFill>
                  <a:schemeClr val="tx2"/>
                </a:solidFill>
                <a:cs typeface="+mn-ea"/>
                <a:sym typeface="+mn-lt"/>
              </a:rPr>
              <a:t>equipment</a:t>
            </a:r>
            <a:endParaRPr lang="en-US" altLang="zh-CN" sz="1000" dirty="0" smtClean="0">
              <a:solidFill>
                <a:schemeClr val="tx2"/>
              </a:solidFill>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0-#ppt_w/2"/>
                                          </p:val>
                                        </p:tav>
                                        <p:tav tm="100000">
                                          <p:val>
                                            <p:strVal val="#ppt_x"/>
                                          </p:val>
                                        </p:tav>
                                      </p:tavLst>
                                    </p:anim>
                                    <p:anim calcmode="lin" valueType="num">
                                      <p:cBhvr additive="base">
                                        <p:cTn id="16" dur="1500" fill="hold"/>
                                        <p:tgtEl>
                                          <p:spTgt spid="7"/>
                                        </p:tgtEl>
                                        <p:attrNameLst>
                                          <p:attrName>ppt_y</p:attrName>
                                        </p:attrNameLst>
                                      </p:cBhvr>
                                      <p:tavLst>
                                        <p:tav tm="0">
                                          <p:val>
                                            <p:strVal val="#ppt_y"/>
                                          </p:val>
                                        </p:tav>
                                        <p:tav tm="100000">
                                          <p:val>
                                            <p:strVal val="#ppt_y"/>
                                          </p:val>
                                        </p:tav>
                                      </p:tavLst>
                                    </p:anim>
                                  </p:childTnLst>
                                </p:cTn>
                              </p:par>
                              <p:par>
                                <p:cTn id="17" presetID="47" presetClass="entr" presetSubtype="0" fill="hold" nodeType="withEffect">
                                  <p:stCondLst>
                                    <p:cond delay="6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53" presetClass="entr" presetSubtype="16"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1250" fill="hold"/>
                                        <p:tgtEl>
                                          <p:spTgt spid="28"/>
                                        </p:tgtEl>
                                        <p:attrNameLst>
                                          <p:attrName>ppt_w</p:attrName>
                                        </p:attrNameLst>
                                      </p:cBhvr>
                                      <p:tavLst>
                                        <p:tav tm="0">
                                          <p:val>
                                            <p:fltVal val="0"/>
                                          </p:val>
                                        </p:tav>
                                        <p:tav tm="100000">
                                          <p:val>
                                            <p:strVal val="#ppt_w"/>
                                          </p:val>
                                        </p:tav>
                                      </p:tavLst>
                                    </p:anim>
                                    <p:anim calcmode="lin" valueType="num">
                                      <p:cBhvr>
                                        <p:cTn id="25" dur="1250" fill="hold"/>
                                        <p:tgtEl>
                                          <p:spTgt spid="28"/>
                                        </p:tgtEl>
                                        <p:attrNameLst>
                                          <p:attrName>ppt_h</p:attrName>
                                        </p:attrNameLst>
                                      </p:cBhvr>
                                      <p:tavLst>
                                        <p:tav tm="0">
                                          <p:val>
                                            <p:fltVal val="0"/>
                                          </p:val>
                                        </p:tav>
                                        <p:tav tm="100000">
                                          <p:val>
                                            <p:strVal val="#ppt_h"/>
                                          </p:val>
                                        </p:tav>
                                      </p:tavLst>
                                    </p:anim>
                                    <p:animEffect transition="in" filter="fade">
                                      <p:cBhvr>
                                        <p:cTn id="26" dur="1250"/>
                                        <p:tgtEl>
                                          <p:spTgt spid="2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1250" fill="hold"/>
                                        <p:tgtEl>
                                          <p:spTgt spid="30"/>
                                        </p:tgtEl>
                                        <p:attrNameLst>
                                          <p:attrName>ppt_w</p:attrName>
                                        </p:attrNameLst>
                                      </p:cBhvr>
                                      <p:tavLst>
                                        <p:tav tm="0">
                                          <p:val>
                                            <p:fltVal val="0"/>
                                          </p:val>
                                        </p:tav>
                                        <p:tav tm="100000">
                                          <p:val>
                                            <p:strVal val="#ppt_w"/>
                                          </p:val>
                                        </p:tav>
                                      </p:tavLst>
                                    </p:anim>
                                    <p:anim calcmode="lin" valueType="num">
                                      <p:cBhvr>
                                        <p:cTn id="30" dur="1250" fill="hold"/>
                                        <p:tgtEl>
                                          <p:spTgt spid="30"/>
                                        </p:tgtEl>
                                        <p:attrNameLst>
                                          <p:attrName>ppt_h</p:attrName>
                                        </p:attrNameLst>
                                      </p:cBhvr>
                                      <p:tavLst>
                                        <p:tav tm="0">
                                          <p:val>
                                            <p:fltVal val="0"/>
                                          </p:val>
                                        </p:tav>
                                        <p:tav tm="100000">
                                          <p:val>
                                            <p:strVal val="#ppt_h"/>
                                          </p:val>
                                        </p:tav>
                                      </p:tavLst>
                                    </p:anim>
                                    <p:animEffect transition="in" filter="fade">
                                      <p:cBhvr>
                                        <p:cTn id="31" dur="1250"/>
                                        <p:tgtEl>
                                          <p:spTgt spid="3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1250" fill="hold"/>
                                        <p:tgtEl>
                                          <p:spTgt spid="32"/>
                                        </p:tgtEl>
                                        <p:attrNameLst>
                                          <p:attrName>ppt_w</p:attrName>
                                        </p:attrNameLst>
                                      </p:cBhvr>
                                      <p:tavLst>
                                        <p:tav tm="0">
                                          <p:val>
                                            <p:fltVal val="0"/>
                                          </p:val>
                                        </p:tav>
                                        <p:tav tm="100000">
                                          <p:val>
                                            <p:strVal val="#ppt_w"/>
                                          </p:val>
                                        </p:tav>
                                      </p:tavLst>
                                    </p:anim>
                                    <p:anim calcmode="lin" valueType="num">
                                      <p:cBhvr>
                                        <p:cTn id="35" dur="1250" fill="hold"/>
                                        <p:tgtEl>
                                          <p:spTgt spid="32"/>
                                        </p:tgtEl>
                                        <p:attrNameLst>
                                          <p:attrName>ppt_h</p:attrName>
                                        </p:attrNameLst>
                                      </p:cBhvr>
                                      <p:tavLst>
                                        <p:tav tm="0">
                                          <p:val>
                                            <p:fltVal val="0"/>
                                          </p:val>
                                        </p:tav>
                                        <p:tav tm="100000">
                                          <p:val>
                                            <p:strVal val="#ppt_h"/>
                                          </p:val>
                                        </p:tav>
                                      </p:tavLst>
                                    </p:anim>
                                    <p:animEffect transition="in" filter="fade">
                                      <p:cBhvr>
                                        <p:cTn id="36" dur="1250"/>
                                        <p:tgtEl>
                                          <p:spTgt spid="3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1250" fill="hold"/>
                                        <p:tgtEl>
                                          <p:spTgt spid="34"/>
                                        </p:tgtEl>
                                        <p:attrNameLst>
                                          <p:attrName>ppt_w</p:attrName>
                                        </p:attrNameLst>
                                      </p:cBhvr>
                                      <p:tavLst>
                                        <p:tav tm="0">
                                          <p:val>
                                            <p:fltVal val="0"/>
                                          </p:val>
                                        </p:tav>
                                        <p:tav tm="100000">
                                          <p:val>
                                            <p:strVal val="#ppt_w"/>
                                          </p:val>
                                        </p:tav>
                                      </p:tavLst>
                                    </p:anim>
                                    <p:anim calcmode="lin" valueType="num">
                                      <p:cBhvr>
                                        <p:cTn id="40" dur="1250" fill="hold"/>
                                        <p:tgtEl>
                                          <p:spTgt spid="34"/>
                                        </p:tgtEl>
                                        <p:attrNameLst>
                                          <p:attrName>ppt_h</p:attrName>
                                        </p:attrNameLst>
                                      </p:cBhvr>
                                      <p:tavLst>
                                        <p:tav tm="0">
                                          <p:val>
                                            <p:fltVal val="0"/>
                                          </p:val>
                                        </p:tav>
                                        <p:tav tm="100000">
                                          <p:val>
                                            <p:strVal val="#ppt_h"/>
                                          </p:val>
                                        </p:tav>
                                      </p:tavLst>
                                    </p:anim>
                                    <p:animEffect transition="in" filter="fade">
                                      <p:cBhvr>
                                        <p:cTn id="41" dur="1250"/>
                                        <p:tgtEl>
                                          <p:spTgt spid="34"/>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 calcmode="lin" valueType="num">
                                      <p:cBhvr>
                                        <p:cTn id="44" dur="1250" fill="hold"/>
                                        <p:tgtEl>
                                          <p:spTgt spid="36"/>
                                        </p:tgtEl>
                                        <p:attrNameLst>
                                          <p:attrName>ppt_w</p:attrName>
                                        </p:attrNameLst>
                                      </p:cBhvr>
                                      <p:tavLst>
                                        <p:tav tm="0">
                                          <p:val>
                                            <p:fltVal val="0"/>
                                          </p:val>
                                        </p:tav>
                                        <p:tav tm="100000">
                                          <p:val>
                                            <p:strVal val="#ppt_w"/>
                                          </p:val>
                                        </p:tav>
                                      </p:tavLst>
                                    </p:anim>
                                    <p:anim calcmode="lin" valueType="num">
                                      <p:cBhvr>
                                        <p:cTn id="45" dur="1250" fill="hold"/>
                                        <p:tgtEl>
                                          <p:spTgt spid="36"/>
                                        </p:tgtEl>
                                        <p:attrNameLst>
                                          <p:attrName>ppt_h</p:attrName>
                                        </p:attrNameLst>
                                      </p:cBhvr>
                                      <p:tavLst>
                                        <p:tav tm="0">
                                          <p:val>
                                            <p:fltVal val="0"/>
                                          </p:val>
                                        </p:tav>
                                        <p:tav tm="100000">
                                          <p:val>
                                            <p:strVal val="#ppt_h"/>
                                          </p:val>
                                        </p:tav>
                                      </p:tavLst>
                                    </p:anim>
                                    <p:animEffect transition="in" filter="fade">
                                      <p:cBhvr>
                                        <p:cTn id="46" dur="1250"/>
                                        <p:tgtEl>
                                          <p:spTgt spid="36"/>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p:cTn id="49" dur="1250" fill="hold"/>
                                        <p:tgtEl>
                                          <p:spTgt spid="38"/>
                                        </p:tgtEl>
                                        <p:attrNameLst>
                                          <p:attrName>ppt_w</p:attrName>
                                        </p:attrNameLst>
                                      </p:cBhvr>
                                      <p:tavLst>
                                        <p:tav tm="0">
                                          <p:val>
                                            <p:fltVal val="0"/>
                                          </p:val>
                                        </p:tav>
                                        <p:tav tm="100000">
                                          <p:val>
                                            <p:strVal val="#ppt_w"/>
                                          </p:val>
                                        </p:tav>
                                      </p:tavLst>
                                    </p:anim>
                                    <p:anim calcmode="lin" valueType="num">
                                      <p:cBhvr>
                                        <p:cTn id="50" dur="1250" fill="hold"/>
                                        <p:tgtEl>
                                          <p:spTgt spid="38"/>
                                        </p:tgtEl>
                                        <p:attrNameLst>
                                          <p:attrName>ppt_h</p:attrName>
                                        </p:attrNameLst>
                                      </p:cBhvr>
                                      <p:tavLst>
                                        <p:tav tm="0">
                                          <p:val>
                                            <p:fltVal val="0"/>
                                          </p:val>
                                        </p:tav>
                                        <p:tav tm="100000">
                                          <p:val>
                                            <p:strVal val="#ppt_h"/>
                                          </p:val>
                                        </p:tav>
                                      </p:tavLst>
                                    </p:anim>
                                    <p:animEffect transition="in" filter="fade">
                                      <p:cBhvr>
                                        <p:cTn id="51" dur="1250"/>
                                        <p:tgtEl>
                                          <p:spTgt spid="38"/>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 calcmode="lin" valueType="num">
                                      <p:cBhvr>
                                        <p:cTn id="54" dur="1250" fill="hold"/>
                                        <p:tgtEl>
                                          <p:spTgt spid="40"/>
                                        </p:tgtEl>
                                        <p:attrNameLst>
                                          <p:attrName>ppt_w</p:attrName>
                                        </p:attrNameLst>
                                      </p:cBhvr>
                                      <p:tavLst>
                                        <p:tav tm="0">
                                          <p:val>
                                            <p:fltVal val="0"/>
                                          </p:val>
                                        </p:tav>
                                        <p:tav tm="100000">
                                          <p:val>
                                            <p:strVal val="#ppt_w"/>
                                          </p:val>
                                        </p:tav>
                                      </p:tavLst>
                                    </p:anim>
                                    <p:anim calcmode="lin" valueType="num">
                                      <p:cBhvr>
                                        <p:cTn id="55" dur="1250" fill="hold"/>
                                        <p:tgtEl>
                                          <p:spTgt spid="40"/>
                                        </p:tgtEl>
                                        <p:attrNameLst>
                                          <p:attrName>ppt_h</p:attrName>
                                        </p:attrNameLst>
                                      </p:cBhvr>
                                      <p:tavLst>
                                        <p:tav tm="0">
                                          <p:val>
                                            <p:fltVal val="0"/>
                                          </p:val>
                                        </p:tav>
                                        <p:tav tm="100000">
                                          <p:val>
                                            <p:strVal val="#ppt_h"/>
                                          </p:val>
                                        </p:tav>
                                      </p:tavLst>
                                    </p:anim>
                                    <p:animEffect transition="in" filter="fade">
                                      <p:cBhvr>
                                        <p:cTn id="56" dur="1250"/>
                                        <p:tgtEl>
                                          <p:spTgt spid="40"/>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anim calcmode="lin" valueType="num">
                                      <p:cBhvr>
                                        <p:cTn id="59" dur="1250" fill="hold"/>
                                        <p:tgtEl>
                                          <p:spTgt spid="42"/>
                                        </p:tgtEl>
                                        <p:attrNameLst>
                                          <p:attrName>ppt_w</p:attrName>
                                        </p:attrNameLst>
                                      </p:cBhvr>
                                      <p:tavLst>
                                        <p:tav tm="0">
                                          <p:val>
                                            <p:fltVal val="0"/>
                                          </p:val>
                                        </p:tav>
                                        <p:tav tm="100000">
                                          <p:val>
                                            <p:strVal val="#ppt_w"/>
                                          </p:val>
                                        </p:tav>
                                      </p:tavLst>
                                    </p:anim>
                                    <p:anim calcmode="lin" valueType="num">
                                      <p:cBhvr>
                                        <p:cTn id="60" dur="1250" fill="hold"/>
                                        <p:tgtEl>
                                          <p:spTgt spid="42"/>
                                        </p:tgtEl>
                                        <p:attrNameLst>
                                          <p:attrName>ppt_h</p:attrName>
                                        </p:attrNameLst>
                                      </p:cBhvr>
                                      <p:tavLst>
                                        <p:tav tm="0">
                                          <p:val>
                                            <p:fltVal val="0"/>
                                          </p:val>
                                        </p:tav>
                                        <p:tav tm="100000">
                                          <p:val>
                                            <p:strVal val="#ppt_h"/>
                                          </p:val>
                                        </p:tav>
                                      </p:tavLst>
                                    </p:anim>
                                    <p:animEffect transition="in" filter="fade">
                                      <p:cBhvr>
                                        <p:cTn id="61" dur="1250"/>
                                        <p:tgtEl>
                                          <p:spTgt spid="4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 calcmode="lin" valueType="num">
                                      <p:cBhvr>
                                        <p:cTn id="64" dur="1000" fill="hold"/>
                                        <p:tgtEl>
                                          <p:spTgt spid="47"/>
                                        </p:tgtEl>
                                        <p:attrNameLst>
                                          <p:attrName>ppt_w</p:attrName>
                                        </p:attrNameLst>
                                      </p:cBhvr>
                                      <p:tavLst>
                                        <p:tav tm="0">
                                          <p:val>
                                            <p:fltVal val="0"/>
                                          </p:val>
                                        </p:tav>
                                        <p:tav tm="100000">
                                          <p:val>
                                            <p:strVal val="#ppt_w"/>
                                          </p:val>
                                        </p:tav>
                                      </p:tavLst>
                                    </p:anim>
                                    <p:anim calcmode="lin" valueType="num">
                                      <p:cBhvr>
                                        <p:cTn id="65" dur="1000" fill="hold"/>
                                        <p:tgtEl>
                                          <p:spTgt spid="47"/>
                                        </p:tgtEl>
                                        <p:attrNameLst>
                                          <p:attrName>ppt_h</p:attrName>
                                        </p:attrNameLst>
                                      </p:cBhvr>
                                      <p:tavLst>
                                        <p:tav tm="0">
                                          <p:val>
                                            <p:fltVal val="0"/>
                                          </p:val>
                                        </p:tav>
                                        <p:tav tm="100000">
                                          <p:val>
                                            <p:strVal val="#ppt_h"/>
                                          </p:val>
                                        </p:tav>
                                      </p:tavLst>
                                    </p:anim>
                                    <p:animEffect transition="in" filter="fade">
                                      <p:cBhvr>
                                        <p:cTn id="66" dur="1000"/>
                                        <p:tgtEl>
                                          <p:spTgt spid="47"/>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anim calcmode="lin" valueType="num">
                                      <p:cBhvr>
                                        <p:cTn id="69" dur="1250" fill="hold"/>
                                        <p:tgtEl>
                                          <p:spTgt spid="48"/>
                                        </p:tgtEl>
                                        <p:attrNameLst>
                                          <p:attrName>ppt_w</p:attrName>
                                        </p:attrNameLst>
                                      </p:cBhvr>
                                      <p:tavLst>
                                        <p:tav tm="0">
                                          <p:val>
                                            <p:fltVal val="0"/>
                                          </p:val>
                                        </p:tav>
                                        <p:tav tm="100000">
                                          <p:val>
                                            <p:strVal val="#ppt_w"/>
                                          </p:val>
                                        </p:tav>
                                      </p:tavLst>
                                    </p:anim>
                                    <p:anim calcmode="lin" valueType="num">
                                      <p:cBhvr>
                                        <p:cTn id="70" dur="1250" fill="hold"/>
                                        <p:tgtEl>
                                          <p:spTgt spid="48"/>
                                        </p:tgtEl>
                                        <p:attrNameLst>
                                          <p:attrName>ppt_h</p:attrName>
                                        </p:attrNameLst>
                                      </p:cBhvr>
                                      <p:tavLst>
                                        <p:tav tm="0">
                                          <p:val>
                                            <p:fltVal val="0"/>
                                          </p:val>
                                        </p:tav>
                                        <p:tav tm="100000">
                                          <p:val>
                                            <p:strVal val="#ppt_h"/>
                                          </p:val>
                                        </p:tav>
                                      </p:tavLst>
                                    </p:anim>
                                    <p:animEffect transition="in" filter="fade">
                                      <p:cBhvr>
                                        <p:cTn id="71" dur="1250"/>
                                        <p:tgtEl>
                                          <p:spTgt spid="48"/>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anim calcmode="lin" valueType="num">
                                      <p:cBhvr>
                                        <p:cTn id="74" dur="1250" fill="hold"/>
                                        <p:tgtEl>
                                          <p:spTgt spid="49"/>
                                        </p:tgtEl>
                                        <p:attrNameLst>
                                          <p:attrName>ppt_w</p:attrName>
                                        </p:attrNameLst>
                                      </p:cBhvr>
                                      <p:tavLst>
                                        <p:tav tm="0">
                                          <p:val>
                                            <p:fltVal val="0"/>
                                          </p:val>
                                        </p:tav>
                                        <p:tav tm="100000">
                                          <p:val>
                                            <p:strVal val="#ppt_w"/>
                                          </p:val>
                                        </p:tav>
                                      </p:tavLst>
                                    </p:anim>
                                    <p:anim calcmode="lin" valueType="num">
                                      <p:cBhvr>
                                        <p:cTn id="75" dur="1250" fill="hold"/>
                                        <p:tgtEl>
                                          <p:spTgt spid="49"/>
                                        </p:tgtEl>
                                        <p:attrNameLst>
                                          <p:attrName>ppt_h</p:attrName>
                                        </p:attrNameLst>
                                      </p:cBhvr>
                                      <p:tavLst>
                                        <p:tav tm="0">
                                          <p:val>
                                            <p:fltVal val="0"/>
                                          </p:val>
                                        </p:tav>
                                        <p:tav tm="100000">
                                          <p:val>
                                            <p:strVal val="#ppt_h"/>
                                          </p:val>
                                        </p:tav>
                                      </p:tavLst>
                                    </p:anim>
                                    <p:animEffect transition="in" filter="fade">
                                      <p:cBhvr>
                                        <p:cTn id="76" dur="1250"/>
                                        <p:tgtEl>
                                          <p:spTgt spid="49"/>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 calcmode="lin" valueType="num">
                                      <p:cBhvr>
                                        <p:cTn id="79" dur="1250" fill="hold"/>
                                        <p:tgtEl>
                                          <p:spTgt spid="50"/>
                                        </p:tgtEl>
                                        <p:attrNameLst>
                                          <p:attrName>ppt_w</p:attrName>
                                        </p:attrNameLst>
                                      </p:cBhvr>
                                      <p:tavLst>
                                        <p:tav tm="0">
                                          <p:val>
                                            <p:fltVal val="0"/>
                                          </p:val>
                                        </p:tav>
                                        <p:tav tm="100000">
                                          <p:val>
                                            <p:strVal val="#ppt_w"/>
                                          </p:val>
                                        </p:tav>
                                      </p:tavLst>
                                    </p:anim>
                                    <p:anim calcmode="lin" valueType="num">
                                      <p:cBhvr>
                                        <p:cTn id="80" dur="1250" fill="hold"/>
                                        <p:tgtEl>
                                          <p:spTgt spid="50"/>
                                        </p:tgtEl>
                                        <p:attrNameLst>
                                          <p:attrName>ppt_h</p:attrName>
                                        </p:attrNameLst>
                                      </p:cBhvr>
                                      <p:tavLst>
                                        <p:tav tm="0">
                                          <p:val>
                                            <p:fltVal val="0"/>
                                          </p:val>
                                        </p:tav>
                                        <p:tav tm="100000">
                                          <p:val>
                                            <p:strVal val="#ppt_h"/>
                                          </p:val>
                                        </p:tav>
                                      </p:tavLst>
                                    </p:anim>
                                    <p:animEffect transition="in" filter="fade">
                                      <p:cBhvr>
                                        <p:cTn id="81" dur="1250"/>
                                        <p:tgtEl>
                                          <p:spTgt spid="50"/>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51"/>
                                        </p:tgtEl>
                                        <p:attrNameLst>
                                          <p:attrName>style.visibility</p:attrName>
                                        </p:attrNameLst>
                                      </p:cBhvr>
                                      <p:to>
                                        <p:strVal val="visible"/>
                                      </p:to>
                                    </p:set>
                                    <p:anim calcmode="lin" valueType="num">
                                      <p:cBhvr>
                                        <p:cTn id="84" dur="1250" fill="hold"/>
                                        <p:tgtEl>
                                          <p:spTgt spid="51"/>
                                        </p:tgtEl>
                                        <p:attrNameLst>
                                          <p:attrName>ppt_w</p:attrName>
                                        </p:attrNameLst>
                                      </p:cBhvr>
                                      <p:tavLst>
                                        <p:tav tm="0">
                                          <p:val>
                                            <p:fltVal val="0"/>
                                          </p:val>
                                        </p:tav>
                                        <p:tav tm="100000">
                                          <p:val>
                                            <p:strVal val="#ppt_w"/>
                                          </p:val>
                                        </p:tav>
                                      </p:tavLst>
                                    </p:anim>
                                    <p:anim calcmode="lin" valueType="num">
                                      <p:cBhvr>
                                        <p:cTn id="85" dur="1250" fill="hold"/>
                                        <p:tgtEl>
                                          <p:spTgt spid="51"/>
                                        </p:tgtEl>
                                        <p:attrNameLst>
                                          <p:attrName>ppt_h</p:attrName>
                                        </p:attrNameLst>
                                      </p:cBhvr>
                                      <p:tavLst>
                                        <p:tav tm="0">
                                          <p:val>
                                            <p:fltVal val="0"/>
                                          </p:val>
                                        </p:tav>
                                        <p:tav tm="100000">
                                          <p:val>
                                            <p:strVal val="#ppt_h"/>
                                          </p:val>
                                        </p:tav>
                                      </p:tavLst>
                                    </p:anim>
                                    <p:animEffect transition="in" filter="fade">
                                      <p:cBhvr>
                                        <p:cTn id="86" dur="1250"/>
                                        <p:tgtEl>
                                          <p:spTgt spid="51"/>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52"/>
                                        </p:tgtEl>
                                        <p:attrNameLst>
                                          <p:attrName>style.visibility</p:attrName>
                                        </p:attrNameLst>
                                      </p:cBhvr>
                                      <p:to>
                                        <p:strVal val="visible"/>
                                      </p:to>
                                    </p:set>
                                    <p:anim calcmode="lin" valueType="num">
                                      <p:cBhvr>
                                        <p:cTn id="89" dur="1250" fill="hold"/>
                                        <p:tgtEl>
                                          <p:spTgt spid="52"/>
                                        </p:tgtEl>
                                        <p:attrNameLst>
                                          <p:attrName>ppt_w</p:attrName>
                                        </p:attrNameLst>
                                      </p:cBhvr>
                                      <p:tavLst>
                                        <p:tav tm="0">
                                          <p:val>
                                            <p:fltVal val="0"/>
                                          </p:val>
                                        </p:tav>
                                        <p:tav tm="100000">
                                          <p:val>
                                            <p:strVal val="#ppt_w"/>
                                          </p:val>
                                        </p:tav>
                                      </p:tavLst>
                                    </p:anim>
                                    <p:anim calcmode="lin" valueType="num">
                                      <p:cBhvr>
                                        <p:cTn id="90" dur="1250" fill="hold"/>
                                        <p:tgtEl>
                                          <p:spTgt spid="52"/>
                                        </p:tgtEl>
                                        <p:attrNameLst>
                                          <p:attrName>ppt_h</p:attrName>
                                        </p:attrNameLst>
                                      </p:cBhvr>
                                      <p:tavLst>
                                        <p:tav tm="0">
                                          <p:val>
                                            <p:fltVal val="0"/>
                                          </p:val>
                                        </p:tav>
                                        <p:tav tm="100000">
                                          <p:val>
                                            <p:strVal val="#ppt_h"/>
                                          </p:val>
                                        </p:tav>
                                      </p:tavLst>
                                    </p:anim>
                                    <p:animEffect transition="in" filter="fade">
                                      <p:cBhvr>
                                        <p:cTn id="91" dur="1250"/>
                                        <p:tgtEl>
                                          <p:spTgt spid="52"/>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53"/>
                                        </p:tgtEl>
                                        <p:attrNameLst>
                                          <p:attrName>style.visibility</p:attrName>
                                        </p:attrNameLst>
                                      </p:cBhvr>
                                      <p:to>
                                        <p:strVal val="visible"/>
                                      </p:to>
                                    </p:set>
                                    <p:anim calcmode="lin" valueType="num">
                                      <p:cBhvr>
                                        <p:cTn id="94" dur="1250" fill="hold"/>
                                        <p:tgtEl>
                                          <p:spTgt spid="53"/>
                                        </p:tgtEl>
                                        <p:attrNameLst>
                                          <p:attrName>ppt_w</p:attrName>
                                        </p:attrNameLst>
                                      </p:cBhvr>
                                      <p:tavLst>
                                        <p:tav tm="0">
                                          <p:val>
                                            <p:fltVal val="0"/>
                                          </p:val>
                                        </p:tav>
                                        <p:tav tm="100000">
                                          <p:val>
                                            <p:strVal val="#ppt_w"/>
                                          </p:val>
                                        </p:tav>
                                      </p:tavLst>
                                    </p:anim>
                                    <p:anim calcmode="lin" valueType="num">
                                      <p:cBhvr>
                                        <p:cTn id="95" dur="1250" fill="hold"/>
                                        <p:tgtEl>
                                          <p:spTgt spid="53"/>
                                        </p:tgtEl>
                                        <p:attrNameLst>
                                          <p:attrName>ppt_h</p:attrName>
                                        </p:attrNameLst>
                                      </p:cBhvr>
                                      <p:tavLst>
                                        <p:tav tm="0">
                                          <p:val>
                                            <p:fltVal val="0"/>
                                          </p:val>
                                        </p:tav>
                                        <p:tav tm="100000">
                                          <p:val>
                                            <p:strVal val="#ppt_h"/>
                                          </p:val>
                                        </p:tav>
                                      </p:tavLst>
                                    </p:anim>
                                    <p:animEffect transition="in" filter="fade">
                                      <p:cBhvr>
                                        <p:cTn id="96" dur="1250"/>
                                        <p:tgtEl>
                                          <p:spTgt spid="53"/>
                                        </p:tgtEl>
                                      </p:cBhvr>
                                    </p:animEffect>
                                  </p:childTnLst>
                                </p:cTn>
                              </p:par>
                              <p:par>
                                <p:cTn id="97" presetID="53" presetClass="entr" presetSubtype="16" fill="hold" grpId="0" nodeType="withEffect">
                                  <p:stCondLst>
                                    <p:cond delay="0"/>
                                  </p:stCondLst>
                                  <p:childTnLst>
                                    <p:set>
                                      <p:cBhvr>
                                        <p:cTn id="98" dur="1" fill="hold">
                                          <p:stCondLst>
                                            <p:cond delay="0"/>
                                          </p:stCondLst>
                                        </p:cTn>
                                        <p:tgtEl>
                                          <p:spTgt spid="54"/>
                                        </p:tgtEl>
                                        <p:attrNameLst>
                                          <p:attrName>style.visibility</p:attrName>
                                        </p:attrNameLst>
                                      </p:cBhvr>
                                      <p:to>
                                        <p:strVal val="visible"/>
                                      </p:to>
                                    </p:set>
                                    <p:anim calcmode="lin" valueType="num">
                                      <p:cBhvr>
                                        <p:cTn id="99" dur="1250" fill="hold"/>
                                        <p:tgtEl>
                                          <p:spTgt spid="54"/>
                                        </p:tgtEl>
                                        <p:attrNameLst>
                                          <p:attrName>ppt_w</p:attrName>
                                        </p:attrNameLst>
                                      </p:cBhvr>
                                      <p:tavLst>
                                        <p:tav tm="0">
                                          <p:val>
                                            <p:fltVal val="0"/>
                                          </p:val>
                                        </p:tav>
                                        <p:tav tm="100000">
                                          <p:val>
                                            <p:strVal val="#ppt_w"/>
                                          </p:val>
                                        </p:tav>
                                      </p:tavLst>
                                    </p:anim>
                                    <p:anim calcmode="lin" valueType="num">
                                      <p:cBhvr>
                                        <p:cTn id="100" dur="1250" fill="hold"/>
                                        <p:tgtEl>
                                          <p:spTgt spid="54"/>
                                        </p:tgtEl>
                                        <p:attrNameLst>
                                          <p:attrName>ppt_h</p:attrName>
                                        </p:attrNameLst>
                                      </p:cBhvr>
                                      <p:tavLst>
                                        <p:tav tm="0">
                                          <p:val>
                                            <p:fltVal val="0"/>
                                          </p:val>
                                        </p:tav>
                                        <p:tav tm="100000">
                                          <p:val>
                                            <p:strVal val="#ppt_h"/>
                                          </p:val>
                                        </p:tav>
                                      </p:tavLst>
                                    </p:anim>
                                    <p:animEffect transition="in" filter="fade">
                                      <p:cBhvr>
                                        <p:cTn id="101" dur="1250"/>
                                        <p:tgtEl>
                                          <p:spTgt spid="54"/>
                                        </p:tgtEl>
                                      </p:cBhvr>
                                    </p:animEffect>
                                  </p:childTnLst>
                                </p:cTn>
                              </p:par>
                              <p:par>
                                <p:cTn id="102" presetID="53" presetClass="entr" presetSubtype="16" fill="hold" grpId="0" nodeType="withEffect">
                                  <p:stCondLst>
                                    <p:cond delay="0"/>
                                  </p:stCondLst>
                                  <p:childTnLst>
                                    <p:set>
                                      <p:cBhvr>
                                        <p:cTn id="103" dur="1" fill="hold">
                                          <p:stCondLst>
                                            <p:cond delay="0"/>
                                          </p:stCondLst>
                                        </p:cTn>
                                        <p:tgtEl>
                                          <p:spTgt spid="55"/>
                                        </p:tgtEl>
                                        <p:attrNameLst>
                                          <p:attrName>style.visibility</p:attrName>
                                        </p:attrNameLst>
                                      </p:cBhvr>
                                      <p:to>
                                        <p:strVal val="visible"/>
                                      </p:to>
                                    </p:set>
                                    <p:anim calcmode="lin" valueType="num">
                                      <p:cBhvr>
                                        <p:cTn id="104" dur="1250" fill="hold"/>
                                        <p:tgtEl>
                                          <p:spTgt spid="55"/>
                                        </p:tgtEl>
                                        <p:attrNameLst>
                                          <p:attrName>ppt_w</p:attrName>
                                        </p:attrNameLst>
                                      </p:cBhvr>
                                      <p:tavLst>
                                        <p:tav tm="0">
                                          <p:val>
                                            <p:fltVal val="0"/>
                                          </p:val>
                                        </p:tav>
                                        <p:tav tm="100000">
                                          <p:val>
                                            <p:strVal val="#ppt_w"/>
                                          </p:val>
                                        </p:tav>
                                      </p:tavLst>
                                    </p:anim>
                                    <p:anim calcmode="lin" valueType="num">
                                      <p:cBhvr>
                                        <p:cTn id="105" dur="1250" fill="hold"/>
                                        <p:tgtEl>
                                          <p:spTgt spid="55"/>
                                        </p:tgtEl>
                                        <p:attrNameLst>
                                          <p:attrName>ppt_h</p:attrName>
                                        </p:attrNameLst>
                                      </p:cBhvr>
                                      <p:tavLst>
                                        <p:tav tm="0">
                                          <p:val>
                                            <p:fltVal val="0"/>
                                          </p:val>
                                        </p:tav>
                                        <p:tav tm="100000">
                                          <p:val>
                                            <p:strVal val="#ppt_h"/>
                                          </p:val>
                                        </p:tav>
                                      </p:tavLst>
                                    </p:anim>
                                    <p:animEffect transition="in" filter="fade">
                                      <p:cBhvr>
                                        <p:cTn id="106" dur="125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8" grpId="0" animBg="1"/>
      <p:bldP spid="30" grpId="0" animBg="1"/>
      <p:bldP spid="32" grpId="0" animBg="1"/>
      <p:bldP spid="34" grpId="0" animBg="1"/>
      <p:bldP spid="36" grpId="0" animBg="1"/>
      <p:bldP spid="38" grpId="0" animBg="1"/>
      <p:bldP spid="40" grpId="0" animBg="1"/>
      <p:bldP spid="42" grpId="0" animBg="1"/>
      <p:bldP spid="47" grpId="0"/>
      <p:bldP spid="48" grpId="0"/>
      <p:bldP spid="49" grpId="0"/>
      <p:bldP spid="50" grpId="0"/>
      <p:bldP spid="51" grpId="0"/>
      <p:bldP spid="52" grpId="0"/>
      <p:bldP spid="53" grpId="0"/>
      <p:bldP spid="54" grpId="0"/>
      <p:bldP spid="5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9" name="Picture 9" descr="E:\刘林平2019\A 傲瑞斯\重做\sucai\12.png"/>
          <p:cNvPicPr>
            <a:picLocks noChangeAspect="1" noChangeArrowheads="1"/>
          </p:cNvPicPr>
          <p:nvPr/>
        </p:nvPicPr>
        <p:blipFill rotWithShape="1">
          <a:blip r:embed="rId1" cstate="email"/>
          <a:srcRect/>
          <a:stretch>
            <a:fillRect/>
          </a:stretch>
        </p:blipFill>
        <p:spPr bwMode="auto">
          <a:xfrm rot="10800000" flipV="1">
            <a:off x="-1" y="0"/>
            <a:ext cx="9286908" cy="6984778"/>
          </a:xfrm>
          <a:prstGeom prst="rect">
            <a:avLst/>
          </a:prstGeom>
          <a:noFill/>
          <a:extLst>
            <a:ext uri="{909E8E84-426E-40DD-AFC4-6F175D3DCCD1}">
              <a14:hiddenFill xmlns:a14="http://schemas.microsoft.com/office/drawing/2010/main">
                <a:solidFill>
                  <a:srgbClr val="FFFFFF"/>
                </a:solidFill>
              </a14:hiddenFill>
            </a:ext>
          </a:extLst>
        </p:spPr>
      </p:pic>
      <p:sp>
        <p:nvSpPr>
          <p:cNvPr id="31748" name="AutoShape 4" descr="https://gd-hbimg.huaban.com/c5da60c65dd2097d0190833b0943b8c79e1d4e1f24f93-wVJ4It_fw658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31750" name="AutoShape 6" descr="https://gd-hbimg.huaban.com/c5da60c65dd2097d0190833b0943b8c79e1d4e1f24f93-wVJ4It_fw658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31752" name="AutoShape 8" descr="https://gd-hbimg.huaban.com/5db392de156a4ed551a87807974abb71695dbe403de0de-Vvp17l_fw658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grpSp>
        <p:nvGrpSpPr>
          <p:cNvPr id="60" name="组合 10"/>
          <p:cNvGrpSpPr/>
          <p:nvPr/>
        </p:nvGrpSpPr>
        <p:grpSpPr bwMode="auto">
          <a:xfrm>
            <a:off x="2571736" y="2357430"/>
            <a:ext cx="3929063" cy="3929063"/>
            <a:chOff x="2143108" y="1714488"/>
            <a:chExt cx="4147511" cy="4357718"/>
          </a:xfrm>
        </p:grpSpPr>
        <p:pic>
          <p:nvPicPr>
            <p:cNvPr id="61" name="Picture 5"/>
            <p:cNvPicPr>
              <a:picLocks noChangeAspect="1" noChangeArrowheads="1"/>
            </p:cNvPicPr>
            <p:nvPr/>
          </p:nvPicPr>
          <p:blipFill>
            <a:blip r:embed="rId2"/>
            <a:srcRect/>
            <a:stretch>
              <a:fillRect/>
            </a:stretch>
          </p:blipFill>
          <p:spPr bwMode="auto">
            <a:xfrm>
              <a:off x="2786050" y="4572008"/>
              <a:ext cx="3062217" cy="1500198"/>
            </a:xfrm>
            <a:prstGeom prst="rect">
              <a:avLst/>
            </a:prstGeom>
            <a:noFill/>
            <a:ln w="9525">
              <a:noFill/>
              <a:miter lim="800000"/>
              <a:headEnd/>
              <a:tailEnd/>
            </a:ln>
          </p:spPr>
        </p:pic>
        <p:pic>
          <p:nvPicPr>
            <p:cNvPr id="62" name="图片 61" descr="src=http___5b0988e595225.cdn.sohucs.com_images_20180405_b84270698c8d4cb99d6443acedfc0771.jpeg&amp;refer=http___5b0988e595225.cdn.sohucs.jpg"/>
            <p:cNvPicPr>
              <a:picLocks noChangeAspect="1"/>
            </p:cNvPicPr>
            <p:nvPr/>
          </p:nvPicPr>
          <p:blipFill>
            <a:blip r:embed="rId3"/>
            <a:stretch>
              <a:fillRect/>
            </a:stretch>
          </p:blipFill>
          <p:spPr>
            <a:xfrm>
              <a:off x="2143108" y="1714488"/>
              <a:ext cx="4147511" cy="3155997"/>
            </a:xfrm>
            <a:prstGeom prst="ellipse">
              <a:avLst/>
            </a:prstGeom>
            <a:ln w="63500" cap="rnd">
              <a:noFill/>
            </a:ln>
            <a:effectLst/>
            <a:scene3d>
              <a:camera prst="orthographicFront">
                <a:rot lat="0" lon="0" rev="0"/>
              </a:camera>
              <a:lightRig rig="contrasting" dir="t">
                <a:rot lat="0" lon="0" rev="7800000"/>
              </a:lightRig>
            </a:scene3d>
            <a:sp3d>
              <a:bevelT w="139700" h="139700"/>
            </a:sp3d>
          </p:spPr>
        </p:pic>
      </p:grpSp>
      <p:pic>
        <p:nvPicPr>
          <p:cNvPr id="66" name="Picture 9" descr="E:\刘林平2019\A 傲瑞斯\重做\sucai\12.png"/>
          <p:cNvPicPr>
            <a:picLocks noChangeAspect="1" noChangeArrowheads="1"/>
          </p:cNvPicPr>
          <p:nvPr/>
        </p:nvPicPr>
        <p:blipFill rotWithShape="1">
          <a:blip r:embed="rId1" cstate="email"/>
          <a:srcRect/>
          <a:stretch>
            <a:fillRect/>
          </a:stretch>
        </p:blipFill>
        <p:spPr bwMode="auto">
          <a:xfrm flipV="1">
            <a:off x="4357467" y="3143248"/>
            <a:ext cx="4786533" cy="3600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9" descr="E:\刘林平2019\A 傲瑞斯\重做\sucai\12.png"/>
          <p:cNvPicPr>
            <a:picLocks noChangeAspect="1" noChangeArrowheads="1"/>
          </p:cNvPicPr>
          <p:nvPr/>
        </p:nvPicPr>
        <p:blipFill rotWithShape="1">
          <a:blip r:embed="rId4" cstate="email"/>
          <a:srcRect/>
          <a:stretch>
            <a:fillRect/>
          </a:stretch>
        </p:blipFill>
        <p:spPr bwMode="auto">
          <a:xfrm rot="16200000" flipV="1">
            <a:off x="7047367" y="153734"/>
            <a:ext cx="2393267"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9" descr="E:\刘林平2019\A 傲瑞斯\重做\sucai\12.png"/>
          <p:cNvPicPr>
            <a:picLocks noChangeAspect="1" noChangeArrowheads="1"/>
          </p:cNvPicPr>
          <p:nvPr/>
        </p:nvPicPr>
        <p:blipFill rotWithShape="1">
          <a:blip r:embed="rId1" cstate="email"/>
          <a:srcRect/>
          <a:stretch>
            <a:fillRect/>
          </a:stretch>
        </p:blipFill>
        <p:spPr bwMode="auto">
          <a:xfrm rot="5400000" flipV="1">
            <a:off x="-474645" y="3503387"/>
            <a:ext cx="3829226" cy="288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60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anim calcmode="lin" valueType="num">
                                      <p:cBhvr>
                                        <p:cTn id="8" dur="1000" fill="hold"/>
                                        <p:tgtEl>
                                          <p:spTgt spid="66"/>
                                        </p:tgtEl>
                                        <p:attrNameLst>
                                          <p:attrName>ppt_x</p:attrName>
                                        </p:attrNameLst>
                                      </p:cBhvr>
                                      <p:tavLst>
                                        <p:tav tm="0">
                                          <p:val>
                                            <p:strVal val="#ppt_x"/>
                                          </p:val>
                                        </p:tav>
                                        <p:tav tm="100000">
                                          <p:val>
                                            <p:strVal val="#ppt_x"/>
                                          </p:val>
                                        </p:tav>
                                      </p:tavLst>
                                    </p:anim>
                                    <p:anim calcmode="lin" valueType="num">
                                      <p:cBhvr>
                                        <p:cTn id="9" dur="1000" fill="hold"/>
                                        <p:tgtEl>
                                          <p:spTgt spid="6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60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1000"/>
                                        <p:tgtEl>
                                          <p:spTgt spid="67"/>
                                        </p:tgtEl>
                                      </p:cBhvr>
                                    </p:animEffect>
                                    <p:anim calcmode="lin" valueType="num">
                                      <p:cBhvr>
                                        <p:cTn id="13" dur="1000" fill="hold"/>
                                        <p:tgtEl>
                                          <p:spTgt spid="67"/>
                                        </p:tgtEl>
                                        <p:attrNameLst>
                                          <p:attrName>ppt_x</p:attrName>
                                        </p:attrNameLst>
                                      </p:cBhvr>
                                      <p:tavLst>
                                        <p:tav tm="0">
                                          <p:val>
                                            <p:strVal val="#ppt_x"/>
                                          </p:val>
                                        </p:tav>
                                        <p:tav tm="100000">
                                          <p:val>
                                            <p:strVal val="#ppt_x"/>
                                          </p:val>
                                        </p:tav>
                                      </p:tavLst>
                                    </p:anim>
                                    <p:anim calcmode="lin" valueType="num">
                                      <p:cBhvr>
                                        <p:cTn id="14" dur="1000" fill="hold"/>
                                        <p:tgtEl>
                                          <p:spTgt spid="6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60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1000"/>
                                        <p:tgtEl>
                                          <p:spTgt spid="68"/>
                                        </p:tgtEl>
                                      </p:cBhvr>
                                    </p:animEffect>
                                    <p:anim calcmode="lin" valueType="num">
                                      <p:cBhvr>
                                        <p:cTn id="18" dur="1000" fill="hold"/>
                                        <p:tgtEl>
                                          <p:spTgt spid="68"/>
                                        </p:tgtEl>
                                        <p:attrNameLst>
                                          <p:attrName>ppt_x</p:attrName>
                                        </p:attrNameLst>
                                      </p:cBhvr>
                                      <p:tavLst>
                                        <p:tav tm="0">
                                          <p:val>
                                            <p:strVal val="#ppt_x"/>
                                          </p:val>
                                        </p:tav>
                                        <p:tav tm="100000">
                                          <p:val>
                                            <p:strVal val="#ppt_x"/>
                                          </p:val>
                                        </p:tav>
                                      </p:tavLst>
                                    </p:anim>
                                    <p:anim calcmode="lin" valueType="num">
                                      <p:cBhvr>
                                        <p:cTn id="19" dur="1000" fill="hold"/>
                                        <p:tgtEl>
                                          <p:spTgt spid="68"/>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600"/>
                                  </p:stCondLst>
                                  <p:childTnLst>
                                    <p:set>
                                      <p:cBhvr>
                                        <p:cTn id="21" dur="1" fill="hold">
                                          <p:stCondLst>
                                            <p:cond delay="0"/>
                                          </p:stCondLst>
                                        </p:cTn>
                                        <p:tgtEl>
                                          <p:spTgt spid="69"/>
                                        </p:tgtEl>
                                        <p:attrNameLst>
                                          <p:attrName>style.visibility</p:attrName>
                                        </p:attrNameLst>
                                      </p:cBhvr>
                                      <p:to>
                                        <p:strVal val="visible"/>
                                      </p:to>
                                    </p:set>
                                    <p:animEffect transition="in" filter="fade">
                                      <p:cBhvr>
                                        <p:cTn id="22" dur="1000"/>
                                        <p:tgtEl>
                                          <p:spTgt spid="69"/>
                                        </p:tgtEl>
                                      </p:cBhvr>
                                    </p:animEffect>
                                    <p:anim calcmode="lin" valueType="num">
                                      <p:cBhvr>
                                        <p:cTn id="23" dur="1000" fill="hold"/>
                                        <p:tgtEl>
                                          <p:spTgt spid="69"/>
                                        </p:tgtEl>
                                        <p:attrNameLst>
                                          <p:attrName>ppt_x</p:attrName>
                                        </p:attrNameLst>
                                      </p:cBhvr>
                                      <p:tavLst>
                                        <p:tav tm="0">
                                          <p:val>
                                            <p:strVal val="#ppt_x"/>
                                          </p:val>
                                        </p:tav>
                                        <p:tav tm="100000">
                                          <p:val>
                                            <p:strVal val="#ppt_x"/>
                                          </p:val>
                                        </p:tav>
                                      </p:tavLst>
                                    </p:anim>
                                    <p:anim calcmode="lin" valueType="num">
                                      <p:cBhvr>
                                        <p:cTn id="24"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8" name="Picture 9" descr="E:\刘林平2019\A 傲瑞斯\重做\sucai\12.png"/>
          <p:cNvPicPr>
            <a:picLocks noChangeAspect="1" noChangeArrowheads="1"/>
          </p:cNvPicPr>
          <p:nvPr/>
        </p:nvPicPr>
        <p:blipFill rotWithShape="1">
          <a:blip r:embed="rId1" cstate="email"/>
          <a:srcRect/>
          <a:stretch>
            <a:fillRect/>
          </a:stretch>
        </p:blipFill>
        <p:spPr bwMode="auto">
          <a:xfrm rot="16200000" flipH="1" flipV="1">
            <a:off x="6953633" y="4667625"/>
            <a:ext cx="2500298" cy="188049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9" descr="E:\刘林平2019\A 傲瑞斯\重做\sucai\12.png"/>
          <p:cNvPicPr>
            <a:picLocks noChangeAspect="1" noChangeArrowheads="1"/>
          </p:cNvPicPr>
          <p:nvPr/>
        </p:nvPicPr>
        <p:blipFill rotWithShape="1">
          <a:blip r:embed="rId2" cstate="email"/>
          <a:srcRect/>
          <a:stretch>
            <a:fillRect/>
          </a:stretch>
        </p:blipFill>
        <p:spPr bwMode="auto">
          <a:xfrm flipH="1" flipV="1">
            <a:off x="32" y="-19270"/>
            <a:ext cx="9144000" cy="6877294"/>
          </a:xfrm>
          <a:prstGeom prst="rect">
            <a:avLst/>
          </a:prstGeom>
          <a:noFill/>
          <a:extLst>
            <a:ext uri="{909E8E84-426E-40DD-AFC4-6F175D3DCCD1}">
              <a14:hiddenFill xmlns:a14="http://schemas.microsoft.com/office/drawing/2010/main">
                <a:solidFill>
                  <a:srgbClr val="FFFFFF"/>
                </a:solidFill>
              </a14:hiddenFill>
            </a:ext>
          </a:extLst>
        </p:spPr>
      </p:pic>
      <p:sp>
        <p:nvSpPr>
          <p:cNvPr id="48" name="矩形 47"/>
          <p:cNvSpPr/>
          <p:nvPr/>
        </p:nvSpPr>
        <p:spPr>
          <a:xfrm>
            <a:off x="3785870" y="1708785"/>
            <a:ext cx="4786630" cy="4897120"/>
          </a:xfrm>
          <a:prstGeom prst="rect">
            <a:avLst/>
          </a:prstGeom>
        </p:spPr>
        <p:txBody>
          <a:bodyPr wrap="square">
            <a:noAutofit/>
          </a:bodyPr>
          <a:lstStyle/>
          <a:p>
            <a:r>
              <a:rPr lang="en-US" altLang="zh-CN" sz="1400" dirty="0" smtClean="0">
                <a:solidFill>
                  <a:schemeClr val="bg1"/>
                </a:solidFill>
              </a:rPr>
              <a:t>   </a:t>
            </a:r>
            <a:r>
              <a:rPr lang="en-US" altLang="zh-CN" dirty="0" smtClean="0">
                <a:solidFill>
                  <a:schemeClr val="bg1"/>
                </a:solidFill>
              </a:rPr>
              <a:t>      Shenzhen Forman Precision Industry Co., Ltd.(Abbreviation FPIC) has always been committed to the research, development, and manufacture of connectors over 21 years. With the development of the technology and changes of customer requirements, FPIC has expanded new business range which is for OEM energy storage cables, medical wire harness, industrial wire harness, automotive wire harness and other electrical wire harness since 2010. As so far, the plant covers over 20,000 square meters, our total investment capital is almost USD10 million, and the annual sales amount is higher than USD20 million.</a:t>
            </a:r>
            <a:endParaRPr lang="en-US" altLang="zh-CN" dirty="0" smtClean="0">
              <a:solidFill>
                <a:schemeClr val="bg1"/>
              </a:solidFill>
            </a:endParaRPr>
          </a:p>
        </p:txBody>
      </p:sp>
      <p:sp>
        <p:nvSpPr>
          <p:cNvPr id="49" name="圆角矩形 48"/>
          <p:cNvSpPr/>
          <p:nvPr/>
        </p:nvSpPr>
        <p:spPr>
          <a:xfrm>
            <a:off x="-642974" y="142852"/>
            <a:ext cx="5072098" cy="78581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spc="300" dirty="0" smtClean="0">
                <a:solidFill>
                  <a:schemeClr val="bg1"/>
                </a:solidFill>
                <a:cs typeface="+mn-ea"/>
                <a:sym typeface="+mn-lt"/>
              </a:rPr>
              <a:t>公司简介</a:t>
            </a:r>
            <a:endParaRPr lang="zh-CN" altLang="en-US" sz="3200" b="1" dirty="0" smtClean="0">
              <a:solidFill>
                <a:schemeClr val="bg1"/>
              </a:solidFill>
            </a:endParaRPr>
          </a:p>
        </p:txBody>
      </p:sp>
      <p:pic>
        <p:nvPicPr>
          <p:cNvPr id="50" name="Picture 4" descr="https://sz-fpi.com/wp-content/uploads/2023/05/2019-Brazil-fair.jpg"/>
          <p:cNvPicPr>
            <a:picLocks noChangeAspect="1" noChangeArrowheads="1"/>
          </p:cNvPicPr>
          <p:nvPr/>
        </p:nvPicPr>
        <p:blipFill>
          <a:blip r:embed="rId3">
            <a:lum bright="-12000" contrast="-22000"/>
          </a:blip>
          <a:srcRect/>
          <a:stretch>
            <a:fillRect/>
          </a:stretch>
        </p:blipFill>
        <p:spPr bwMode="auto">
          <a:xfrm>
            <a:off x="428596" y="4071942"/>
            <a:ext cx="3006931" cy="2143140"/>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1" name="矩形 50"/>
          <p:cNvSpPr/>
          <p:nvPr/>
        </p:nvSpPr>
        <p:spPr>
          <a:xfrm>
            <a:off x="3786182" y="1571612"/>
            <a:ext cx="4572000" cy="368300"/>
          </a:xfrm>
          <a:prstGeom prst="rect">
            <a:avLst/>
          </a:prstGeom>
        </p:spPr>
        <p:txBody>
          <a:bodyPr>
            <a:spAutoFit/>
          </a:bodyPr>
          <a:lstStyle/>
          <a:p>
            <a:r>
              <a:rPr lang="zh-CN" altLang="en-US" dirty="0" smtClean="0">
                <a:solidFill>
                  <a:schemeClr val="bg1"/>
                </a:solidFill>
              </a:rPr>
              <a:t>     </a:t>
            </a:r>
            <a:endParaRPr lang="zh-CN" altLang="en-US" dirty="0">
              <a:solidFill>
                <a:schemeClr val="bg1"/>
              </a:solidFill>
            </a:endParaRPr>
          </a:p>
        </p:txBody>
      </p:sp>
      <p:sp>
        <p:nvSpPr>
          <p:cNvPr id="62" name="矩形 61"/>
          <p:cNvSpPr/>
          <p:nvPr/>
        </p:nvSpPr>
        <p:spPr>
          <a:xfrm>
            <a:off x="857224" y="571480"/>
            <a:ext cx="3500462" cy="506292"/>
          </a:xfrm>
          <a:prstGeom prst="rect">
            <a:avLst/>
          </a:prstGeom>
        </p:spPr>
        <p:txBody>
          <a:bodyPr wrap="square">
            <a:spAutoFit/>
          </a:bodyPr>
          <a:lstStyle/>
          <a:p>
            <a:pPr>
              <a:lnSpc>
                <a:spcPct val="150000"/>
              </a:lnSpc>
              <a:spcBef>
                <a:spcPts val="400"/>
              </a:spcBef>
              <a:spcAft>
                <a:spcPts val="400"/>
              </a:spcAft>
            </a:pPr>
            <a:r>
              <a:rPr lang="en-US" altLang="zh-CN" sz="2000" spc="600" dirty="0" smtClean="0">
                <a:solidFill>
                  <a:schemeClr val="bg1"/>
                </a:solidFill>
                <a:cs typeface="+mn-ea"/>
                <a:sym typeface="+mn-lt"/>
              </a:rPr>
              <a:t>COMPANY PROFILE</a:t>
            </a:r>
            <a:endParaRPr lang="zh-CN" altLang="en-US" sz="2000" spc="600" dirty="0">
              <a:solidFill>
                <a:schemeClr val="bg1"/>
              </a:solidFill>
              <a:cs typeface="+mn-ea"/>
              <a:sym typeface="+mn-lt"/>
            </a:endParaRPr>
          </a:p>
        </p:txBody>
      </p:sp>
      <p:cxnSp>
        <p:nvCxnSpPr>
          <p:cNvPr id="63" name="直接连接符 62"/>
          <p:cNvCxnSpPr/>
          <p:nvPr/>
        </p:nvCxnSpPr>
        <p:spPr>
          <a:xfrm>
            <a:off x="285720" y="857232"/>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285720" y="92867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6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60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additive="base">
                                        <p:cTn id="17" dur="1500" fill="hold"/>
                                        <p:tgtEl>
                                          <p:spTgt spid="62"/>
                                        </p:tgtEl>
                                        <p:attrNameLst>
                                          <p:attrName>ppt_x</p:attrName>
                                        </p:attrNameLst>
                                      </p:cBhvr>
                                      <p:tavLst>
                                        <p:tav tm="0">
                                          <p:val>
                                            <p:strVal val="0-#ppt_w/2"/>
                                          </p:val>
                                        </p:tav>
                                        <p:tav tm="100000">
                                          <p:val>
                                            <p:strVal val="#ppt_x"/>
                                          </p:val>
                                        </p:tav>
                                      </p:tavLst>
                                    </p:anim>
                                    <p:anim calcmode="lin" valueType="num">
                                      <p:cBhvr additive="base">
                                        <p:cTn id="18" dur="1500" fill="hold"/>
                                        <p:tgtEl>
                                          <p:spTgt spid="62"/>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anim calcmode="lin" valueType="num">
                                      <p:cBhvr additive="base">
                                        <p:cTn id="21" dur="1250" fill="hold"/>
                                        <p:tgtEl>
                                          <p:spTgt spid="63"/>
                                        </p:tgtEl>
                                        <p:attrNameLst>
                                          <p:attrName>ppt_x</p:attrName>
                                        </p:attrNameLst>
                                      </p:cBhvr>
                                      <p:tavLst>
                                        <p:tav tm="0">
                                          <p:val>
                                            <p:strVal val="0-#ppt_w/2"/>
                                          </p:val>
                                        </p:tav>
                                        <p:tav tm="100000">
                                          <p:val>
                                            <p:strVal val="#ppt_x"/>
                                          </p:val>
                                        </p:tav>
                                      </p:tavLst>
                                    </p:anim>
                                    <p:anim calcmode="lin" valueType="num">
                                      <p:cBhvr additive="base">
                                        <p:cTn id="22" dur="1250" fill="hold"/>
                                        <p:tgtEl>
                                          <p:spTgt spid="63"/>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additive="base">
                                        <p:cTn id="25" dur="1250" fill="hold"/>
                                        <p:tgtEl>
                                          <p:spTgt spid="65"/>
                                        </p:tgtEl>
                                        <p:attrNameLst>
                                          <p:attrName>ppt_x</p:attrName>
                                        </p:attrNameLst>
                                      </p:cBhvr>
                                      <p:tavLst>
                                        <p:tav tm="0">
                                          <p:val>
                                            <p:strVal val="0-#ppt_w/2"/>
                                          </p:val>
                                        </p:tav>
                                        <p:tav tm="100000">
                                          <p:val>
                                            <p:strVal val="#ppt_x"/>
                                          </p:val>
                                        </p:tav>
                                      </p:tavLst>
                                    </p:anim>
                                    <p:anim calcmode="lin" valueType="num">
                                      <p:cBhvr additive="base">
                                        <p:cTn id="26" dur="125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圆角矩形 6"/>
          <p:cNvSpPr/>
          <p:nvPr/>
        </p:nvSpPr>
        <p:spPr>
          <a:xfrm>
            <a:off x="357158" y="2285992"/>
            <a:ext cx="8501122" cy="20717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  Insisting on the philosophy of “Focus on Customer, Contributor Based, and Always Going All Out”, FPIC offers good quality controlling capability, super flexible delivery, and continuous cost optimization, we look forward to working together with you for mutual development and benefits</a:t>
            </a:r>
            <a:r>
              <a:rPr lang="zh-CN" altLang="en-US" dirty="0" smtClean="0">
                <a:solidFill>
                  <a:schemeClr val="bg1"/>
                </a:solidFill>
              </a:rPr>
              <a:t> 。</a:t>
            </a:r>
            <a:endParaRPr lang="zh-CN" altLang="en-US" dirty="0" smtClean="0">
              <a:solidFill>
                <a:schemeClr val="bg1"/>
              </a:solidFill>
            </a:endParaRPr>
          </a:p>
          <a:p>
            <a:pPr algn="ctr"/>
            <a:endParaRPr lang="zh-CN" altLang="en-US" dirty="0"/>
          </a:p>
        </p:txBody>
      </p:sp>
      <p:pic>
        <p:nvPicPr>
          <p:cNvPr id="15" name="Picture 9" descr="E:\刘林平2019\A 傲瑞斯\重做\sucai\12.png"/>
          <p:cNvPicPr>
            <a:picLocks noChangeAspect="1" noChangeArrowheads="1"/>
          </p:cNvPicPr>
          <p:nvPr/>
        </p:nvPicPr>
        <p:blipFill rotWithShape="1">
          <a:blip r:embed="rId1" cstate="email"/>
          <a:srcRect/>
          <a:stretch>
            <a:fillRect/>
          </a:stretch>
        </p:blipFill>
        <p:spPr bwMode="auto">
          <a:xfrm rot="16200000" flipV="1">
            <a:off x="602615" y="-621665"/>
            <a:ext cx="7939405" cy="6877050"/>
          </a:xfrm>
          <a:prstGeom prst="rect">
            <a:avLst/>
          </a:prstGeom>
          <a:noFill/>
          <a:extLst>
            <a:ext uri="{909E8E84-426E-40DD-AFC4-6F175D3DCCD1}">
              <a14:hiddenFill xmlns:a14="http://schemas.microsoft.com/office/drawing/2010/main">
                <a:solidFill>
                  <a:srgbClr val="FFFFFF"/>
                </a:solidFill>
              </a14:hiddenFill>
            </a:ext>
          </a:extLst>
        </p:spPr>
      </p:pic>
      <p:sp>
        <p:nvSpPr>
          <p:cNvPr id="9" name="圆角矩形 8"/>
          <p:cNvSpPr/>
          <p:nvPr/>
        </p:nvSpPr>
        <p:spPr>
          <a:xfrm>
            <a:off x="-357222" y="142852"/>
            <a:ext cx="4357718" cy="78581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chemeClr val="bg1"/>
                </a:solidFill>
              </a:rPr>
              <a:t>服务理念</a:t>
            </a:r>
            <a:endParaRPr lang="zh-CN" altLang="en-US" sz="3200" b="1" dirty="0" smtClean="0">
              <a:solidFill>
                <a:schemeClr val="bg1"/>
              </a:solidFill>
            </a:endParaRPr>
          </a:p>
        </p:txBody>
      </p:sp>
      <p:sp>
        <p:nvSpPr>
          <p:cNvPr id="10" name="矩形 9"/>
          <p:cNvSpPr/>
          <p:nvPr/>
        </p:nvSpPr>
        <p:spPr>
          <a:xfrm>
            <a:off x="857224" y="571480"/>
            <a:ext cx="6429420" cy="506292"/>
          </a:xfrm>
          <a:prstGeom prst="rect">
            <a:avLst/>
          </a:prstGeom>
        </p:spPr>
        <p:txBody>
          <a:bodyPr wrap="square">
            <a:spAutoFit/>
          </a:bodyPr>
          <a:lstStyle/>
          <a:p>
            <a:pPr>
              <a:lnSpc>
                <a:spcPct val="150000"/>
              </a:lnSpc>
              <a:spcBef>
                <a:spcPts val="400"/>
              </a:spcBef>
              <a:spcAft>
                <a:spcPts val="400"/>
              </a:spcAft>
            </a:pPr>
            <a:r>
              <a:rPr lang="en-US" altLang="zh-CN" sz="2000" spc="600" dirty="0" smtClean="0">
                <a:solidFill>
                  <a:schemeClr val="bg1"/>
                </a:solidFill>
                <a:cs typeface="+mn-ea"/>
                <a:sym typeface="+mn-lt"/>
              </a:rPr>
              <a:t>SERVICE CONCEPT</a:t>
            </a:r>
            <a:endParaRPr lang="zh-CN" altLang="en-US" sz="2000" spc="600" dirty="0">
              <a:solidFill>
                <a:schemeClr val="bg1"/>
              </a:solidFill>
              <a:cs typeface="+mn-ea"/>
              <a:sym typeface="+mn-lt"/>
            </a:endParaRPr>
          </a:p>
        </p:txBody>
      </p:sp>
      <p:cxnSp>
        <p:nvCxnSpPr>
          <p:cNvPr id="13" name="直接连接符 12"/>
          <p:cNvCxnSpPr/>
          <p:nvPr/>
        </p:nvCxnSpPr>
        <p:spPr>
          <a:xfrm>
            <a:off x="285720" y="857232"/>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85720" y="92867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4340" name="Picture 4" descr="https://sz-fpi.com/wp-content/uploads/2023/03/New-energy-cable-show.jpg"/>
          <p:cNvPicPr>
            <a:picLocks noChangeAspect="1" noChangeArrowheads="1"/>
          </p:cNvPicPr>
          <p:nvPr/>
        </p:nvPicPr>
        <p:blipFill>
          <a:blip r:embed="rId2"/>
          <a:srcRect/>
          <a:stretch>
            <a:fillRect/>
          </a:stretch>
        </p:blipFill>
        <p:spPr bwMode="auto">
          <a:xfrm>
            <a:off x="6072198" y="4500570"/>
            <a:ext cx="2857520" cy="21431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338" name="Picture 2" descr="https://sz-fpi.com/wp-content/uploads/2023/03/customer-negotiation-with-Forman.jpg"/>
          <p:cNvPicPr>
            <a:picLocks noChangeAspect="1" noChangeArrowheads="1"/>
          </p:cNvPicPr>
          <p:nvPr/>
        </p:nvPicPr>
        <p:blipFill>
          <a:blip r:embed="rId3"/>
          <a:srcRect/>
          <a:stretch>
            <a:fillRect/>
          </a:stretch>
        </p:blipFill>
        <p:spPr bwMode="auto">
          <a:xfrm>
            <a:off x="3071802" y="4429132"/>
            <a:ext cx="2857520" cy="21431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342" name="Picture 6" descr="https://sz-fpi.com/wp-content/uploads/2023/03/trade-show-2022-German.jpg"/>
          <p:cNvPicPr>
            <a:picLocks noChangeAspect="1" noChangeArrowheads="1"/>
          </p:cNvPicPr>
          <p:nvPr/>
        </p:nvPicPr>
        <p:blipFill>
          <a:blip r:embed="rId4"/>
          <a:srcRect/>
          <a:stretch>
            <a:fillRect/>
          </a:stretch>
        </p:blipFill>
        <p:spPr bwMode="auto">
          <a:xfrm>
            <a:off x="71406" y="4411272"/>
            <a:ext cx="2786082" cy="20895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500" fill="hold"/>
                                        <p:tgtEl>
                                          <p:spTgt spid="10"/>
                                        </p:tgtEl>
                                        <p:attrNameLst>
                                          <p:attrName>ppt_x</p:attrName>
                                        </p:attrNameLst>
                                      </p:cBhvr>
                                      <p:tavLst>
                                        <p:tav tm="0">
                                          <p:val>
                                            <p:strVal val="0-#ppt_w/2"/>
                                          </p:val>
                                        </p:tav>
                                        <p:tav tm="100000">
                                          <p:val>
                                            <p:strVal val="#ppt_x"/>
                                          </p:val>
                                        </p:tav>
                                      </p:tavLst>
                                    </p:anim>
                                    <p:anim calcmode="lin" valueType="num">
                                      <p:cBhvr additive="base">
                                        <p:cTn id="8" dur="1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250" fill="hold"/>
                                        <p:tgtEl>
                                          <p:spTgt spid="13"/>
                                        </p:tgtEl>
                                        <p:attrNameLst>
                                          <p:attrName>ppt_x</p:attrName>
                                        </p:attrNameLst>
                                      </p:cBhvr>
                                      <p:tavLst>
                                        <p:tav tm="0">
                                          <p:val>
                                            <p:strVal val="0-#ppt_w/2"/>
                                          </p:val>
                                        </p:tav>
                                        <p:tav tm="100000">
                                          <p:val>
                                            <p:strVal val="#ppt_x"/>
                                          </p:val>
                                        </p:tav>
                                      </p:tavLst>
                                    </p:anim>
                                    <p:anim calcmode="lin" valueType="num">
                                      <p:cBhvr additive="base">
                                        <p:cTn id="12" dur="125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250" fill="hold"/>
                                        <p:tgtEl>
                                          <p:spTgt spid="14"/>
                                        </p:tgtEl>
                                        <p:attrNameLst>
                                          <p:attrName>ppt_x</p:attrName>
                                        </p:attrNameLst>
                                      </p:cBhvr>
                                      <p:tavLst>
                                        <p:tav tm="0">
                                          <p:val>
                                            <p:strVal val="0-#ppt_w/2"/>
                                          </p:val>
                                        </p:tav>
                                        <p:tav tm="100000">
                                          <p:val>
                                            <p:strVal val="#ppt_x"/>
                                          </p:val>
                                        </p:tav>
                                      </p:tavLst>
                                    </p:anim>
                                    <p:anim calcmode="lin" valueType="num">
                                      <p:cBhvr additive="base">
                                        <p:cTn id="16" dur="1250" fill="hold"/>
                                        <p:tgtEl>
                                          <p:spTgt spid="14"/>
                                        </p:tgtEl>
                                        <p:attrNameLst>
                                          <p:attrName>ppt_y</p:attrName>
                                        </p:attrNameLst>
                                      </p:cBhvr>
                                      <p:tavLst>
                                        <p:tav tm="0">
                                          <p:val>
                                            <p:strVal val="#ppt_y"/>
                                          </p:val>
                                        </p:tav>
                                        <p:tav tm="100000">
                                          <p:val>
                                            <p:strVal val="#ppt_y"/>
                                          </p:val>
                                        </p:tav>
                                      </p:tavLst>
                                    </p:anim>
                                  </p:childTnLst>
                                </p:cTn>
                              </p:par>
                              <p:par>
                                <p:cTn id="17" presetID="47" presetClass="entr" presetSubtype="0" fill="hold" nodeType="withEffect">
                                  <p:stCondLst>
                                    <p:cond delay="6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8" name="Picture 9" descr="E:\刘林平2019\A 傲瑞斯\重做\sucai\12.png"/>
          <p:cNvPicPr>
            <a:picLocks noChangeAspect="1" noChangeArrowheads="1"/>
          </p:cNvPicPr>
          <p:nvPr/>
        </p:nvPicPr>
        <p:blipFill rotWithShape="1">
          <a:blip r:embed="rId1" cstate="email"/>
          <a:srcRect/>
          <a:stretch>
            <a:fillRect/>
          </a:stretch>
        </p:blipFill>
        <p:spPr bwMode="auto">
          <a:xfrm flipH="1" flipV="1">
            <a:off x="0" y="3357538"/>
            <a:ext cx="4654189" cy="3500462"/>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5003801" y="1411907"/>
            <a:ext cx="4143372" cy="1568450"/>
          </a:xfrm>
          <a:prstGeom prst="rect">
            <a:avLst/>
          </a:prstGeom>
        </p:spPr>
        <p:txBody>
          <a:bodyPr wrap="square">
            <a:spAutoFit/>
          </a:bodyPr>
          <a:lstStyle/>
          <a:p>
            <a:r>
              <a:rPr lang="en-US" altLang="zh-CN" sz="1600" dirty="0" smtClean="0">
                <a:solidFill>
                  <a:schemeClr val="bg1"/>
                </a:solidFill>
              </a:rPr>
              <a:t>  </a:t>
            </a:r>
            <a:r>
              <a:rPr lang="en-US" sz="1600" dirty="0" smtClean="0">
                <a:solidFill>
                  <a:schemeClr val="bg1"/>
                </a:solidFill>
              </a:rPr>
              <a:t>FPIC has been attaching importance to scientific production and efficient quality control, we have introduced the ISO9001, ISO14001, ISO13485 and IATF16949 management systems, also the ERP and MES production control systems</a:t>
            </a:r>
            <a:r>
              <a:rPr lang="zh-CN" altLang="en-US" sz="1600" dirty="0" smtClean="0">
                <a:solidFill>
                  <a:schemeClr val="bg1"/>
                </a:solidFill>
              </a:rPr>
              <a:t> 。</a:t>
            </a:r>
            <a:r>
              <a:rPr lang="en-US" sz="1600" dirty="0" smtClean="0">
                <a:solidFill>
                  <a:schemeClr val="bg1"/>
                </a:solidFill>
              </a:rPr>
              <a:t> </a:t>
            </a:r>
            <a:endParaRPr lang="zh-CN" altLang="en-US" sz="1600" dirty="0">
              <a:solidFill>
                <a:schemeClr val="bg1"/>
              </a:solidFill>
            </a:endParaRPr>
          </a:p>
        </p:txBody>
      </p:sp>
      <p:sp>
        <p:nvSpPr>
          <p:cNvPr id="12" name="Rectangle 8"/>
          <p:cNvSpPr>
            <a:spLocks noChangeArrowheads="1"/>
          </p:cNvSpPr>
          <p:nvPr/>
        </p:nvSpPr>
        <p:spPr bwMode="auto">
          <a:xfrm>
            <a:off x="5003801" y="3644903"/>
            <a:ext cx="4071934" cy="2714644"/>
          </a:xfrm>
          <a:prstGeom prst="rect">
            <a:avLst/>
          </a:prstGeom>
          <a:noFill/>
          <a:ln w="9525">
            <a:solidFill>
              <a:schemeClr val="accent1"/>
            </a:solidFill>
            <a:miter lim="800000"/>
          </a:ln>
        </p:spPr>
        <p:txBody>
          <a:bodyPr/>
          <a:lstStyle/>
          <a:p>
            <a:pPr>
              <a:lnSpc>
                <a:spcPct val="80000"/>
              </a:lnSpc>
              <a:buFont typeface="Wingdings" panose="05000000000000000000" pitchFamily="2" charset="2"/>
              <a:buChar char="Ø"/>
            </a:pPr>
            <a:r>
              <a:rPr lang="en-US" sz="2000" dirty="0">
                <a:solidFill>
                  <a:schemeClr val="bg1"/>
                </a:solidFill>
              </a:rPr>
              <a:t>Quality assurance:</a:t>
            </a:r>
            <a:r>
              <a:rPr lang="en-US" altLang="zh-CN" sz="2000" b="1" i="1" dirty="0" smtClean="0">
                <a:solidFill>
                  <a:schemeClr val="bg1"/>
                </a:solidFill>
                <a:ea typeface="华文彩云" panose="02010800040101010101" pitchFamily="2" charset="-122"/>
              </a:rPr>
              <a:t>:  </a:t>
            </a:r>
            <a:endParaRPr lang="en-US" altLang="zh-CN" sz="2000" b="1" i="1" dirty="0">
              <a:solidFill>
                <a:schemeClr val="bg1"/>
              </a:solidFill>
              <a:ea typeface="华文彩云" panose="02010800040101010101" pitchFamily="2" charset="-122"/>
            </a:endParaRPr>
          </a:p>
          <a:p>
            <a:pPr eaLnBrk="1" hangingPunct="1">
              <a:lnSpc>
                <a:spcPct val="80000"/>
              </a:lnSpc>
              <a:buFont typeface="Wingdings" panose="05000000000000000000" pitchFamily="2" charset="2"/>
              <a:buChar char="Ø"/>
            </a:pPr>
            <a:endParaRPr lang="en-US" altLang="zh-CN" sz="1200" b="1" i="1" dirty="0">
              <a:solidFill>
                <a:schemeClr val="bg1"/>
              </a:solidFill>
              <a:latin typeface="+mn-ea"/>
            </a:endParaRPr>
          </a:p>
          <a:p>
            <a:pPr eaLnBrk="1" hangingPunct="1">
              <a:lnSpc>
                <a:spcPct val="80000"/>
              </a:lnSpc>
              <a:spcBef>
                <a:spcPts val="600"/>
              </a:spcBef>
              <a:buClr>
                <a:srgbClr val="FF0000"/>
              </a:buClr>
              <a:buFont typeface="Wingdings" panose="05000000000000000000" pitchFamily="2" charset="2"/>
              <a:buChar char="Ø"/>
            </a:pPr>
            <a:r>
              <a:rPr lang="en-US" altLang="zh-CN" sz="1200" b="1" dirty="0" smtClean="0">
                <a:solidFill>
                  <a:schemeClr val="bg1"/>
                </a:solidFill>
                <a:latin typeface="+mn-ea"/>
              </a:rPr>
              <a:t> </a:t>
            </a:r>
            <a:r>
              <a:rPr lang="en-US" sz="1200" dirty="0" smtClean="0">
                <a:solidFill>
                  <a:schemeClr val="bg1"/>
                </a:solidFill>
                <a:latin typeface="+mn-ea"/>
              </a:rPr>
              <a:t>100</a:t>
            </a:r>
            <a:r>
              <a:rPr lang="en-US" sz="1200" dirty="0">
                <a:solidFill>
                  <a:schemeClr val="bg1"/>
                </a:solidFill>
                <a:latin typeface="+mn-ea"/>
              </a:rPr>
              <a:t>% quality control</a:t>
            </a:r>
            <a:endParaRPr lang="zh-CN" altLang="en-US" sz="1200" b="1" dirty="0">
              <a:solidFill>
                <a:schemeClr val="bg1"/>
              </a:solidFill>
              <a:latin typeface="+mn-ea"/>
            </a:endParaRPr>
          </a:p>
          <a:p>
            <a:pPr eaLnBrk="1" hangingPunct="1">
              <a:lnSpc>
                <a:spcPct val="80000"/>
              </a:lnSpc>
              <a:spcBef>
                <a:spcPts val="600"/>
              </a:spcBef>
              <a:buClr>
                <a:srgbClr val="FF0000"/>
              </a:buClr>
              <a:buFont typeface="Wingdings" panose="05000000000000000000" pitchFamily="2" charset="2"/>
              <a:buChar char="Ø"/>
            </a:pPr>
            <a:r>
              <a:rPr lang="en-US" altLang="zh-CN" sz="1200" b="1" dirty="0" smtClean="0">
                <a:solidFill>
                  <a:schemeClr val="bg1"/>
                </a:solidFill>
                <a:latin typeface="+mn-ea"/>
              </a:rPr>
              <a:t>Check all incoming materials, including</a:t>
            </a:r>
            <a:endParaRPr lang="en-US" altLang="zh-CN" sz="1200" b="1" dirty="0" smtClean="0">
              <a:solidFill>
                <a:schemeClr val="bg1"/>
              </a:solidFill>
              <a:latin typeface="+mn-ea"/>
            </a:endParaRPr>
          </a:p>
          <a:p>
            <a:pPr>
              <a:lnSpc>
                <a:spcPct val="80000"/>
              </a:lnSpc>
              <a:spcBef>
                <a:spcPts val="600"/>
              </a:spcBef>
              <a:buClr>
                <a:srgbClr val="FF0000"/>
              </a:buClr>
            </a:pPr>
            <a:r>
              <a:rPr lang="en-US" altLang="zh-CN" sz="1200" b="1" dirty="0" smtClean="0">
                <a:solidFill>
                  <a:schemeClr val="bg1"/>
                </a:solidFill>
                <a:latin typeface="+mn-ea"/>
              </a:rPr>
              <a:t>  components  and cables</a:t>
            </a:r>
            <a:endParaRPr lang="zh-CN" altLang="en-US" sz="1200" b="1" dirty="0">
              <a:solidFill>
                <a:schemeClr val="bg1"/>
              </a:solidFill>
              <a:latin typeface="+mn-ea"/>
            </a:endParaRPr>
          </a:p>
          <a:p>
            <a:pPr eaLnBrk="1" hangingPunct="1">
              <a:lnSpc>
                <a:spcPct val="80000"/>
              </a:lnSpc>
              <a:spcBef>
                <a:spcPts val="600"/>
              </a:spcBef>
              <a:buClr>
                <a:srgbClr val="FF0000"/>
              </a:buClr>
              <a:buFont typeface="Wingdings" panose="05000000000000000000" pitchFamily="2" charset="2"/>
              <a:buChar char="Ø"/>
            </a:pPr>
            <a:r>
              <a:rPr lang="en-US" altLang="zh-CN" sz="1200" b="1" dirty="0" smtClean="0">
                <a:solidFill>
                  <a:schemeClr val="bg1"/>
                </a:solidFill>
                <a:latin typeface="+mn-ea"/>
              </a:rPr>
              <a:t>Products meet IPC/WHMA-A-620 D cable and harness </a:t>
            </a:r>
            <a:endParaRPr lang="en-US" altLang="zh-CN" sz="1200" b="1" dirty="0" smtClean="0">
              <a:solidFill>
                <a:schemeClr val="bg1"/>
              </a:solidFill>
              <a:latin typeface="+mn-ea"/>
            </a:endParaRPr>
          </a:p>
          <a:p>
            <a:pPr>
              <a:lnSpc>
                <a:spcPct val="80000"/>
              </a:lnSpc>
              <a:spcBef>
                <a:spcPts val="600"/>
              </a:spcBef>
              <a:buClr>
                <a:srgbClr val="FF0000"/>
              </a:buClr>
            </a:pPr>
            <a:r>
              <a:rPr lang="en-US" altLang="zh-CN" sz="1200" b="1" dirty="0" smtClean="0">
                <a:solidFill>
                  <a:schemeClr val="bg1"/>
                </a:solidFill>
                <a:latin typeface="+mn-ea"/>
              </a:rPr>
              <a:t>  components requirements and acceptance</a:t>
            </a:r>
            <a:endParaRPr lang="en-US" altLang="zh-CN" sz="1200" b="1" dirty="0">
              <a:solidFill>
                <a:schemeClr val="bg1"/>
              </a:solidFill>
              <a:latin typeface="+mn-ea"/>
            </a:endParaRPr>
          </a:p>
          <a:p>
            <a:pPr>
              <a:lnSpc>
                <a:spcPct val="80000"/>
              </a:lnSpc>
              <a:spcBef>
                <a:spcPts val="600"/>
              </a:spcBef>
              <a:buClr>
                <a:srgbClr val="FF0000"/>
              </a:buClr>
              <a:buFont typeface="Wingdings" panose="05000000000000000000" pitchFamily="2" charset="2"/>
              <a:buChar char="Ø"/>
            </a:pPr>
            <a:r>
              <a:rPr lang="en-US" sz="1200" dirty="0" smtClean="0">
                <a:solidFill>
                  <a:schemeClr val="bg1"/>
                </a:solidFill>
              </a:rPr>
              <a:t>Ensure </a:t>
            </a:r>
            <a:r>
              <a:rPr lang="en-US" sz="1200" dirty="0">
                <a:solidFill>
                  <a:schemeClr val="bg1"/>
                </a:solidFill>
              </a:rPr>
              <a:t>compliance with </a:t>
            </a:r>
            <a:r>
              <a:rPr lang="en-US" sz="1200" dirty="0" err="1">
                <a:solidFill>
                  <a:schemeClr val="bg1"/>
                </a:solidFill>
              </a:rPr>
              <a:t>RoHS</a:t>
            </a:r>
            <a:r>
              <a:rPr lang="en-US" sz="1200" dirty="0">
                <a:solidFill>
                  <a:schemeClr val="bg1"/>
                </a:solidFill>
              </a:rPr>
              <a:t> and REACH </a:t>
            </a:r>
            <a:r>
              <a:rPr lang="en-US" sz="1200" dirty="0" smtClean="0">
                <a:solidFill>
                  <a:schemeClr val="bg1"/>
                </a:solidFill>
              </a:rPr>
              <a:t>requirements.</a:t>
            </a:r>
            <a:endParaRPr lang="en-US" altLang="zh-CN" sz="1200" b="1" dirty="0" smtClean="0">
              <a:solidFill>
                <a:schemeClr val="bg1"/>
              </a:solidFill>
              <a:latin typeface="+mn-ea"/>
            </a:endParaRPr>
          </a:p>
        </p:txBody>
      </p:sp>
      <p:sp>
        <p:nvSpPr>
          <p:cNvPr id="19" name="圆角矩形 18"/>
          <p:cNvSpPr/>
          <p:nvPr/>
        </p:nvSpPr>
        <p:spPr>
          <a:xfrm>
            <a:off x="-32" y="142852"/>
            <a:ext cx="4357718" cy="78581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smtClean="0">
                <a:solidFill>
                  <a:schemeClr val="bg1"/>
                </a:solidFill>
              </a:rPr>
              <a:t>质量管理体系</a:t>
            </a:r>
            <a:endParaRPr lang="zh-CN" altLang="en-US" sz="3200" b="1" dirty="0" smtClean="0">
              <a:solidFill>
                <a:schemeClr val="bg1"/>
              </a:solidFill>
            </a:endParaRPr>
          </a:p>
        </p:txBody>
      </p:sp>
      <p:sp>
        <p:nvSpPr>
          <p:cNvPr id="21" name="矩形 20"/>
          <p:cNvSpPr/>
          <p:nvPr/>
        </p:nvSpPr>
        <p:spPr>
          <a:xfrm>
            <a:off x="857224" y="571480"/>
            <a:ext cx="6429420" cy="553998"/>
          </a:xfrm>
          <a:prstGeom prst="rect">
            <a:avLst/>
          </a:prstGeom>
        </p:spPr>
        <p:txBody>
          <a:bodyPr wrap="square">
            <a:spAutoFit/>
          </a:bodyPr>
          <a:lstStyle/>
          <a:p>
            <a:pPr>
              <a:lnSpc>
                <a:spcPct val="150000"/>
              </a:lnSpc>
              <a:spcBef>
                <a:spcPts val="400"/>
              </a:spcBef>
              <a:spcAft>
                <a:spcPts val="400"/>
              </a:spcAft>
            </a:pPr>
            <a:r>
              <a:rPr lang="en-US" altLang="zh-CN" sz="2000" spc="600" dirty="0" smtClean="0">
                <a:solidFill>
                  <a:schemeClr val="bg1"/>
                </a:solidFill>
                <a:cs typeface="+mn-ea"/>
                <a:sym typeface="+mn-lt"/>
              </a:rPr>
              <a:t>QUALITY MANAGEMENT SYSTEM</a:t>
            </a:r>
            <a:endParaRPr lang="zh-CN" altLang="en-US" sz="2000" spc="600" dirty="0">
              <a:solidFill>
                <a:schemeClr val="bg1"/>
              </a:solidFill>
              <a:cs typeface="+mn-ea"/>
              <a:sym typeface="+mn-lt"/>
            </a:endParaRPr>
          </a:p>
        </p:txBody>
      </p:sp>
      <p:cxnSp>
        <p:nvCxnSpPr>
          <p:cNvPr id="22" name="直接连接符 21"/>
          <p:cNvCxnSpPr/>
          <p:nvPr/>
        </p:nvCxnSpPr>
        <p:spPr>
          <a:xfrm>
            <a:off x="285720" y="857232"/>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285720" y="92867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椭圆 23"/>
          <p:cNvSpPr/>
          <p:nvPr>
            <p:custDataLst>
              <p:tags r:id="rId2"/>
            </p:custDataLst>
          </p:nvPr>
        </p:nvSpPr>
        <p:spPr>
          <a:xfrm>
            <a:off x="379804" y="2021955"/>
            <a:ext cx="550818" cy="55081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Freeform 40"/>
          <p:cNvSpPr/>
          <p:nvPr>
            <p:custDataLst>
              <p:tags r:id="rId3"/>
            </p:custDataLst>
          </p:nvPr>
        </p:nvSpPr>
        <p:spPr>
          <a:xfrm>
            <a:off x="491801" y="2144701"/>
            <a:ext cx="355412" cy="320567"/>
          </a:xfrm>
          <a:custGeom>
            <a:avLst/>
            <a:gdLst/>
            <a:ahLst/>
            <a:cxnLst>
              <a:cxn ang="0">
                <a:pos x="wd2" y="hd2"/>
              </a:cxn>
              <a:cxn ang="5400000">
                <a:pos x="wd2" y="hd2"/>
              </a:cxn>
              <a:cxn ang="10800000">
                <a:pos x="wd2" y="hd2"/>
              </a:cxn>
              <a:cxn ang="16200000">
                <a:pos x="wd2" y="hd2"/>
              </a:cxn>
            </a:cxnLst>
            <a:rect l="0" t="0" r="r" b="b"/>
            <a:pathLst>
              <a:path w="21600" h="21600" extrusionOk="0">
                <a:moveTo>
                  <a:pt x="18502" y="7364"/>
                </a:moveTo>
                <a:cubicBezTo>
                  <a:pt x="16908" y="6480"/>
                  <a:pt x="16908" y="6480"/>
                  <a:pt x="16908" y="6480"/>
                </a:cubicBezTo>
                <a:cubicBezTo>
                  <a:pt x="16200" y="6971"/>
                  <a:pt x="16200" y="6971"/>
                  <a:pt x="16200" y="6971"/>
                </a:cubicBezTo>
                <a:cubicBezTo>
                  <a:pt x="16820" y="8051"/>
                  <a:pt x="17174" y="9425"/>
                  <a:pt x="17174" y="10800"/>
                </a:cubicBezTo>
                <a:cubicBezTo>
                  <a:pt x="17174" y="15316"/>
                  <a:pt x="13810" y="19047"/>
                  <a:pt x="9738" y="19047"/>
                </a:cubicBezTo>
                <a:cubicBezTo>
                  <a:pt x="5754" y="19047"/>
                  <a:pt x="2390" y="15316"/>
                  <a:pt x="2390" y="10800"/>
                </a:cubicBezTo>
                <a:cubicBezTo>
                  <a:pt x="2390" y="6284"/>
                  <a:pt x="5754" y="2651"/>
                  <a:pt x="9738" y="2651"/>
                </a:cubicBezTo>
                <a:cubicBezTo>
                  <a:pt x="12128" y="2651"/>
                  <a:pt x="14164" y="3829"/>
                  <a:pt x="15492" y="5695"/>
                </a:cubicBezTo>
                <a:cubicBezTo>
                  <a:pt x="14341" y="6578"/>
                  <a:pt x="14341" y="6578"/>
                  <a:pt x="14341" y="6578"/>
                </a:cubicBezTo>
                <a:cubicBezTo>
                  <a:pt x="13279" y="5105"/>
                  <a:pt x="11597" y="4124"/>
                  <a:pt x="9738" y="4124"/>
                </a:cubicBezTo>
                <a:cubicBezTo>
                  <a:pt x="6462" y="4124"/>
                  <a:pt x="3807" y="7167"/>
                  <a:pt x="3807" y="10800"/>
                </a:cubicBezTo>
                <a:cubicBezTo>
                  <a:pt x="3807" y="14531"/>
                  <a:pt x="6462" y="17476"/>
                  <a:pt x="9738" y="17476"/>
                </a:cubicBezTo>
                <a:cubicBezTo>
                  <a:pt x="13102" y="17476"/>
                  <a:pt x="15757" y="14531"/>
                  <a:pt x="15757" y="10800"/>
                </a:cubicBezTo>
                <a:cubicBezTo>
                  <a:pt x="15757" y="9720"/>
                  <a:pt x="15580" y="8640"/>
                  <a:pt x="15138" y="7756"/>
                </a:cubicBezTo>
                <a:cubicBezTo>
                  <a:pt x="13190" y="9131"/>
                  <a:pt x="13190" y="9131"/>
                  <a:pt x="13190" y="9131"/>
                </a:cubicBezTo>
                <a:cubicBezTo>
                  <a:pt x="13367" y="9622"/>
                  <a:pt x="13544" y="10211"/>
                  <a:pt x="13544" y="10800"/>
                </a:cubicBezTo>
                <a:cubicBezTo>
                  <a:pt x="13544" y="13156"/>
                  <a:pt x="11862" y="15022"/>
                  <a:pt x="9738" y="15022"/>
                </a:cubicBezTo>
                <a:cubicBezTo>
                  <a:pt x="7702" y="15022"/>
                  <a:pt x="6020" y="13156"/>
                  <a:pt x="6020" y="10800"/>
                </a:cubicBezTo>
                <a:cubicBezTo>
                  <a:pt x="6020" y="8542"/>
                  <a:pt x="7702" y="6676"/>
                  <a:pt x="9738" y="6676"/>
                </a:cubicBezTo>
                <a:cubicBezTo>
                  <a:pt x="10800" y="6676"/>
                  <a:pt x="11774" y="7167"/>
                  <a:pt x="12482" y="7953"/>
                </a:cubicBezTo>
                <a:cubicBezTo>
                  <a:pt x="11154" y="8836"/>
                  <a:pt x="11154" y="8836"/>
                  <a:pt x="11154" y="8836"/>
                </a:cubicBezTo>
                <a:cubicBezTo>
                  <a:pt x="10800" y="8542"/>
                  <a:pt x="10269" y="8345"/>
                  <a:pt x="9738" y="8345"/>
                </a:cubicBezTo>
                <a:cubicBezTo>
                  <a:pt x="8498" y="8345"/>
                  <a:pt x="7525" y="9425"/>
                  <a:pt x="7525" y="10800"/>
                </a:cubicBezTo>
                <a:cubicBezTo>
                  <a:pt x="7525" y="12175"/>
                  <a:pt x="8498" y="13353"/>
                  <a:pt x="9738" y="13353"/>
                </a:cubicBezTo>
                <a:cubicBezTo>
                  <a:pt x="11066" y="13353"/>
                  <a:pt x="12039" y="12175"/>
                  <a:pt x="12039" y="10800"/>
                </a:cubicBezTo>
                <a:cubicBezTo>
                  <a:pt x="12039" y="10604"/>
                  <a:pt x="11951" y="10309"/>
                  <a:pt x="11951" y="10113"/>
                </a:cubicBezTo>
                <a:cubicBezTo>
                  <a:pt x="10092" y="11389"/>
                  <a:pt x="10092" y="11389"/>
                  <a:pt x="10092" y="11389"/>
                </a:cubicBezTo>
                <a:cubicBezTo>
                  <a:pt x="9826" y="10996"/>
                  <a:pt x="9826" y="10996"/>
                  <a:pt x="9826" y="10996"/>
                </a:cubicBezTo>
                <a:cubicBezTo>
                  <a:pt x="16997" y="5695"/>
                  <a:pt x="16997" y="5695"/>
                  <a:pt x="16997" y="5695"/>
                </a:cubicBezTo>
                <a:cubicBezTo>
                  <a:pt x="18767" y="6578"/>
                  <a:pt x="18767" y="6578"/>
                  <a:pt x="18767" y="6578"/>
                </a:cubicBezTo>
                <a:cubicBezTo>
                  <a:pt x="21600" y="4516"/>
                  <a:pt x="21600" y="4516"/>
                  <a:pt x="21600" y="4516"/>
                </a:cubicBezTo>
                <a:cubicBezTo>
                  <a:pt x="19830" y="3633"/>
                  <a:pt x="19830" y="3633"/>
                  <a:pt x="19830" y="3633"/>
                </a:cubicBezTo>
                <a:cubicBezTo>
                  <a:pt x="20361" y="3338"/>
                  <a:pt x="20361" y="3338"/>
                  <a:pt x="20361" y="3338"/>
                </a:cubicBezTo>
                <a:cubicBezTo>
                  <a:pt x="19918" y="2553"/>
                  <a:pt x="19918" y="2553"/>
                  <a:pt x="19918" y="2553"/>
                </a:cubicBezTo>
                <a:cubicBezTo>
                  <a:pt x="19387" y="2847"/>
                  <a:pt x="19387" y="2847"/>
                  <a:pt x="19387" y="2847"/>
                </a:cubicBezTo>
                <a:cubicBezTo>
                  <a:pt x="19387" y="785"/>
                  <a:pt x="19387" y="785"/>
                  <a:pt x="19387" y="785"/>
                </a:cubicBezTo>
                <a:cubicBezTo>
                  <a:pt x="16554" y="2847"/>
                  <a:pt x="16554" y="2847"/>
                  <a:pt x="16554" y="2847"/>
                </a:cubicBezTo>
                <a:cubicBezTo>
                  <a:pt x="16554" y="4909"/>
                  <a:pt x="16554" y="4909"/>
                  <a:pt x="16554" y="4909"/>
                </a:cubicBezTo>
                <a:cubicBezTo>
                  <a:pt x="15934" y="5400"/>
                  <a:pt x="15934" y="5400"/>
                  <a:pt x="15934" y="5400"/>
                </a:cubicBezTo>
                <a:cubicBezTo>
                  <a:pt x="15934" y="3044"/>
                  <a:pt x="15934" y="3044"/>
                  <a:pt x="15934" y="3044"/>
                </a:cubicBezTo>
                <a:cubicBezTo>
                  <a:pt x="16200" y="2749"/>
                  <a:pt x="16200" y="2749"/>
                  <a:pt x="16200" y="2749"/>
                </a:cubicBezTo>
                <a:cubicBezTo>
                  <a:pt x="14518" y="1080"/>
                  <a:pt x="12216" y="0"/>
                  <a:pt x="9738" y="0"/>
                </a:cubicBezTo>
                <a:cubicBezTo>
                  <a:pt x="4426" y="0"/>
                  <a:pt x="0" y="4909"/>
                  <a:pt x="0" y="10800"/>
                </a:cubicBezTo>
                <a:cubicBezTo>
                  <a:pt x="0" y="16789"/>
                  <a:pt x="4426" y="21600"/>
                  <a:pt x="9738" y="21600"/>
                </a:cubicBezTo>
                <a:cubicBezTo>
                  <a:pt x="15138" y="21600"/>
                  <a:pt x="19475" y="16789"/>
                  <a:pt x="19475" y="10800"/>
                </a:cubicBezTo>
                <a:cubicBezTo>
                  <a:pt x="19475" y="9524"/>
                  <a:pt x="19298" y="8247"/>
                  <a:pt x="18856" y="7069"/>
                </a:cubicBezTo>
                <a:lnTo>
                  <a:pt x="18502" y="7364"/>
                </a:lnTo>
                <a:close/>
              </a:path>
            </a:pathLst>
          </a:custGeom>
          <a:solidFill>
            <a:schemeClr val="bg1"/>
          </a:solidFill>
          <a:ln w="12700" cap="flat">
            <a:noFill/>
            <a:miter lim="400000"/>
          </a:ln>
          <a:effectLst/>
        </p:spPr>
        <p:txBody>
          <a:bodyPr wrap="square" lIns="91439" tIns="91439" rIns="91439" bIns="91439" numCol="1" anchor="t">
            <a:noAutofit/>
          </a:bodyPr>
          <a:lstStyle/>
          <a:p>
            <a:endParaRPr>
              <a:cs typeface="+mn-ea"/>
              <a:sym typeface="+mn-lt"/>
            </a:endParaRPr>
          </a:p>
        </p:txBody>
      </p:sp>
      <p:sp>
        <p:nvSpPr>
          <p:cNvPr id="28" name="Freeform 70"/>
          <p:cNvSpPr/>
          <p:nvPr>
            <p:custDataLst>
              <p:tags r:id="rId4"/>
            </p:custDataLst>
          </p:nvPr>
        </p:nvSpPr>
        <p:spPr>
          <a:xfrm>
            <a:off x="491719" y="3197908"/>
            <a:ext cx="326990" cy="379536"/>
          </a:xfrm>
          <a:custGeom>
            <a:avLst/>
            <a:gdLst/>
            <a:ahLst/>
            <a:cxnLst>
              <a:cxn ang="0">
                <a:pos x="wd2" y="hd2"/>
              </a:cxn>
              <a:cxn ang="5400000">
                <a:pos x="wd2" y="hd2"/>
              </a:cxn>
              <a:cxn ang="10800000">
                <a:pos x="wd2" y="hd2"/>
              </a:cxn>
              <a:cxn ang="16200000">
                <a:pos x="wd2" y="hd2"/>
              </a:cxn>
            </a:cxnLst>
            <a:rect l="0" t="0" r="r" b="b"/>
            <a:pathLst>
              <a:path w="21523" h="21492" extrusionOk="0">
                <a:moveTo>
                  <a:pt x="21462" y="17921"/>
                </a:moveTo>
                <a:cubicBezTo>
                  <a:pt x="18554" y="13648"/>
                  <a:pt x="18554" y="13648"/>
                  <a:pt x="18554" y="13648"/>
                </a:cubicBezTo>
                <a:cubicBezTo>
                  <a:pt x="19800" y="12224"/>
                  <a:pt x="20631" y="10444"/>
                  <a:pt x="20631" y="8426"/>
                </a:cubicBezTo>
                <a:cubicBezTo>
                  <a:pt x="20631" y="6171"/>
                  <a:pt x="19523" y="4035"/>
                  <a:pt x="17723" y="2492"/>
                </a:cubicBezTo>
                <a:cubicBezTo>
                  <a:pt x="15923" y="949"/>
                  <a:pt x="13431" y="0"/>
                  <a:pt x="10800" y="0"/>
                </a:cubicBezTo>
                <a:cubicBezTo>
                  <a:pt x="8031" y="0"/>
                  <a:pt x="5538" y="949"/>
                  <a:pt x="3738" y="2492"/>
                </a:cubicBezTo>
                <a:cubicBezTo>
                  <a:pt x="2077" y="4035"/>
                  <a:pt x="969" y="6171"/>
                  <a:pt x="969" y="8426"/>
                </a:cubicBezTo>
                <a:cubicBezTo>
                  <a:pt x="969" y="10444"/>
                  <a:pt x="1662" y="12224"/>
                  <a:pt x="2908" y="13648"/>
                </a:cubicBezTo>
                <a:cubicBezTo>
                  <a:pt x="0" y="17921"/>
                  <a:pt x="0" y="17921"/>
                  <a:pt x="0" y="17921"/>
                </a:cubicBezTo>
                <a:cubicBezTo>
                  <a:pt x="0" y="18040"/>
                  <a:pt x="0" y="18158"/>
                  <a:pt x="0" y="18277"/>
                </a:cubicBezTo>
                <a:cubicBezTo>
                  <a:pt x="0" y="18633"/>
                  <a:pt x="415" y="18752"/>
                  <a:pt x="692" y="18633"/>
                </a:cubicBezTo>
                <a:cubicBezTo>
                  <a:pt x="4569" y="17802"/>
                  <a:pt x="4569" y="17802"/>
                  <a:pt x="4569" y="17802"/>
                </a:cubicBezTo>
                <a:cubicBezTo>
                  <a:pt x="5677" y="21125"/>
                  <a:pt x="5677" y="21125"/>
                  <a:pt x="5677" y="21125"/>
                </a:cubicBezTo>
                <a:cubicBezTo>
                  <a:pt x="5677" y="21244"/>
                  <a:pt x="5815" y="21363"/>
                  <a:pt x="5954" y="21363"/>
                </a:cubicBezTo>
                <a:cubicBezTo>
                  <a:pt x="6231" y="21600"/>
                  <a:pt x="6508" y="21481"/>
                  <a:pt x="6785" y="21244"/>
                </a:cubicBezTo>
                <a:cubicBezTo>
                  <a:pt x="9692" y="16853"/>
                  <a:pt x="9692" y="16853"/>
                  <a:pt x="9692" y="16853"/>
                </a:cubicBezTo>
                <a:cubicBezTo>
                  <a:pt x="9969" y="16853"/>
                  <a:pt x="10385" y="16853"/>
                  <a:pt x="10800" y="16853"/>
                </a:cubicBezTo>
                <a:cubicBezTo>
                  <a:pt x="11077" y="16853"/>
                  <a:pt x="11492" y="16853"/>
                  <a:pt x="11769" y="16853"/>
                </a:cubicBezTo>
                <a:cubicBezTo>
                  <a:pt x="14815" y="21244"/>
                  <a:pt x="14815" y="21244"/>
                  <a:pt x="14815" y="21244"/>
                </a:cubicBezTo>
                <a:cubicBezTo>
                  <a:pt x="14954" y="21481"/>
                  <a:pt x="15231" y="21600"/>
                  <a:pt x="15508" y="21363"/>
                </a:cubicBezTo>
                <a:cubicBezTo>
                  <a:pt x="15646" y="21363"/>
                  <a:pt x="15785" y="21244"/>
                  <a:pt x="15785" y="21125"/>
                </a:cubicBezTo>
                <a:cubicBezTo>
                  <a:pt x="16892" y="17802"/>
                  <a:pt x="16892" y="17802"/>
                  <a:pt x="16892" y="17802"/>
                </a:cubicBezTo>
                <a:cubicBezTo>
                  <a:pt x="20769" y="18633"/>
                  <a:pt x="20769" y="18633"/>
                  <a:pt x="20769" y="18633"/>
                </a:cubicBezTo>
                <a:cubicBezTo>
                  <a:pt x="21046" y="18752"/>
                  <a:pt x="21462" y="18633"/>
                  <a:pt x="21462" y="18277"/>
                </a:cubicBezTo>
                <a:cubicBezTo>
                  <a:pt x="21600" y="18158"/>
                  <a:pt x="21462" y="18040"/>
                  <a:pt x="21462" y="17921"/>
                </a:cubicBezTo>
                <a:close/>
                <a:moveTo>
                  <a:pt x="6369" y="19701"/>
                </a:moveTo>
                <a:cubicBezTo>
                  <a:pt x="6369" y="19701"/>
                  <a:pt x="6369" y="19701"/>
                  <a:pt x="6369" y="19701"/>
                </a:cubicBezTo>
                <a:cubicBezTo>
                  <a:pt x="5538" y="16971"/>
                  <a:pt x="5538" y="16971"/>
                  <a:pt x="5538" y="16971"/>
                </a:cubicBezTo>
                <a:cubicBezTo>
                  <a:pt x="5538" y="16734"/>
                  <a:pt x="5123" y="16615"/>
                  <a:pt x="4846" y="16615"/>
                </a:cubicBezTo>
                <a:cubicBezTo>
                  <a:pt x="4846" y="16615"/>
                  <a:pt x="4846" y="16615"/>
                  <a:pt x="4846" y="16615"/>
                </a:cubicBezTo>
                <a:cubicBezTo>
                  <a:pt x="1800" y="17327"/>
                  <a:pt x="1800" y="17327"/>
                  <a:pt x="1800" y="17327"/>
                </a:cubicBezTo>
                <a:cubicBezTo>
                  <a:pt x="3738" y="14360"/>
                  <a:pt x="3738" y="14360"/>
                  <a:pt x="3738" y="14360"/>
                </a:cubicBezTo>
                <a:cubicBezTo>
                  <a:pt x="3738" y="14479"/>
                  <a:pt x="3738" y="14479"/>
                  <a:pt x="3738" y="14479"/>
                </a:cubicBezTo>
                <a:cubicBezTo>
                  <a:pt x="5123" y="15547"/>
                  <a:pt x="6646" y="16259"/>
                  <a:pt x="8446" y="16615"/>
                </a:cubicBezTo>
                <a:cubicBezTo>
                  <a:pt x="6369" y="19701"/>
                  <a:pt x="6369" y="19701"/>
                  <a:pt x="6369" y="19701"/>
                </a:cubicBezTo>
                <a:close/>
                <a:moveTo>
                  <a:pt x="10800" y="15191"/>
                </a:moveTo>
                <a:cubicBezTo>
                  <a:pt x="10800" y="15191"/>
                  <a:pt x="10800" y="15191"/>
                  <a:pt x="10800" y="15191"/>
                </a:cubicBezTo>
                <a:cubicBezTo>
                  <a:pt x="8585" y="15191"/>
                  <a:pt x="6646" y="14479"/>
                  <a:pt x="5123" y="13292"/>
                </a:cubicBezTo>
                <a:cubicBezTo>
                  <a:pt x="3738" y="11987"/>
                  <a:pt x="2908" y="10325"/>
                  <a:pt x="2908" y="8426"/>
                </a:cubicBezTo>
                <a:cubicBezTo>
                  <a:pt x="2908" y="6646"/>
                  <a:pt x="3738" y="4985"/>
                  <a:pt x="5123" y="3679"/>
                </a:cubicBezTo>
                <a:cubicBezTo>
                  <a:pt x="6646" y="2492"/>
                  <a:pt x="8585" y="1780"/>
                  <a:pt x="10800" y="1780"/>
                </a:cubicBezTo>
                <a:cubicBezTo>
                  <a:pt x="12877" y="1780"/>
                  <a:pt x="14954" y="2492"/>
                  <a:pt x="16338" y="3679"/>
                </a:cubicBezTo>
                <a:cubicBezTo>
                  <a:pt x="17723" y="4985"/>
                  <a:pt x="18554" y="6646"/>
                  <a:pt x="18554" y="8426"/>
                </a:cubicBezTo>
                <a:cubicBezTo>
                  <a:pt x="18554" y="10325"/>
                  <a:pt x="17723" y="11987"/>
                  <a:pt x="16338" y="13292"/>
                </a:cubicBezTo>
                <a:cubicBezTo>
                  <a:pt x="14954" y="14479"/>
                  <a:pt x="12877" y="15191"/>
                  <a:pt x="10800" y="15191"/>
                </a:cubicBezTo>
                <a:close/>
                <a:moveTo>
                  <a:pt x="16615" y="16615"/>
                </a:moveTo>
                <a:cubicBezTo>
                  <a:pt x="16615" y="16615"/>
                  <a:pt x="16615" y="16615"/>
                  <a:pt x="16615" y="16615"/>
                </a:cubicBezTo>
                <a:cubicBezTo>
                  <a:pt x="16615" y="16615"/>
                  <a:pt x="16615" y="16615"/>
                  <a:pt x="16615" y="16615"/>
                </a:cubicBezTo>
                <a:cubicBezTo>
                  <a:pt x="16338" y="16615"/>
                  <a:pt x="15923" y="16734"/>
                  <a:pt x="15923" y="16971"/>
                </a:cubicBezTo>
                <a:cubicBezTo>
                  <a:pt x="15092" y="19701"/>
                  <a:pt x="15092" y="19701"/>
                  <a:pt x="15092" y="19701"/>
                </a:cubicBezTo>
                <a:cubicBezTo>
                  <a:pt x="13015" y="16615"/>
                  <a:pt x="13015" y="16615"/>
                  <a:pt x="13015" y="16615"/>
                </a:cubicBezTo>
                <a:cubicBezTo>
                  <a:pt x="14815" y="16259"/>
                  <a:pt x="16477" y="15547"/>
                  <a:pt x="17723" y="14479"/>
                </a:cubicBezTo>
                <a:cubicBezTo>
                  <a:pt x="17723" y="14360"/>
                  <a:pt x="17723" y="14360"/>
                  <a:pt x="17723" y="14360"/>
                </a:cubicBezTo>
                <a:cubicBezTo>
                  <a:pt x="19800" y="17327"/>
                  <a:pt x="19800" y="17327"/>
                  <a:pt x="19800" y="17327"/>
                </a:cubicBezTo>
                <a:cubicBezTo>
                  <a:pt x="16615" y="16615"/>
                  <a:pt x="16615" y="16615"/>
                  <a:pt x="16615" y="16615"/>
                </a:cubicBezTo>
                <a:close/>
                <a:moveTo>
                  <a:pt x="14815" y="4985"/>
                </a:moveTo>
                <a:cubicBezTo>
                  <a:pt x="14815" y="4985"/>
                  <a:pt x="14815" y="4985"/>
                  <a:pt x="14815" y="4985"/>
                </a:cubicBezTo>
                <a:cubicBezTo>
                  <a:pt x="13846" y="4035"/>
                  <a:pt x="12323" y="3442"/>
                  <a:pt x="10800" y="3442"/>
                </a:cubicBezTo>
                <a:cubicBezTo>
                  <a:pt x="9138" y="3442"/>
                  <a:pt x="7615" y="4035"/>
                  <a:pt x="6646" y="4985"/>
                </a:cubicBezTo>
                <a:cubicBezTo>
                  <a:pt x="5538" y="5815"/>
                  <a:pt x="4846" y="7121"/>
                  <a:pt x="4846" y="8426"/>
                </a:cubicBezTo>
                <a:cubicBezTo>
                  <a:pt x="4846" y="9851"/>
                  <a:pt x="5538" y="11156"/>
                  <a:pt x="6646" y="11987"/>
                </a:cubicBezTo>
                <a:cubicBezTo>
                  <a:pt x="7615" y="12936"/>
                  <a:pt x="9138" y="13530"/>
                  <a:pt x="10800" y="13530"/>
                </a:cubicBezTo>
                <a:cubicBezTo>
                  <a:pt x="12323" y="13530"/>
                  <a:pt x="13846" y="12936"/>
                  <a:pt x="14815" y="11987"/>
                </a:cubicBezTo>
                <a:cubicBezTo>
                  <a:pt x="15923" y="11156"/>
                  <a:pt x="16615" y="9851"/>
                  <a:pt x="16615" y="8426"/>
                </a:cubicBezTo>
                <a:cubicBezTo>
                  <a:pt x="16615" y="7121"/>
                  <a:pt x="15923" y="5815"/>
                  <a:pt x="14815" y="4985"/>
                </a:cubicBezTo>
                <a:close/>
                <a:moveTo>
                  <a:pt x="13985" y="11275"/>
                </a:moveTo>
                <a:cubicBezTo>
                  <a:pt x="13985" y="11275"/>
                  <a:pt x="13985" y="11275"/>
                  <a:pt x="13985" y="11275"/>
                </a:cubicBezTo>
                <a:cubicBezTo>
                  <a:pt x="13154" y="11987"/>
                  <a:pt x="12046" y="12462"/>
                  <a:pt x="10800" y="12462"/>
                </a:cubicBezTo>
                <a:cubicBezTo>
                  <a:pt x="9415" y="12462"/>
                  <a:pt x="8308" y="11987"/>
                  <a:pt x="7477" y="11275"/>
                </a:cubicBezTo>
                <a:cubicBezTo>
                  <a:pt x="6646" y="10563"/>
                  <a:pt x="6092" y="9613"/>
                  <a:pt x="6092" y="8426"/>
                </a:cubicBezTo>
                <a:cubicBezTo>
                  <a:pt x="6092" y="7358"/>
                  <a:pt x="6646" y="6409"/>
                  <a:pt x="7477" y="5697"/>
                </a:cubicBezTo>
                <a:cubicBezTo>
                  <a:pt x="8308" y="4866"/>
                  <a:pt x="9415" y="4510"/>
                  <a:pt x="10800" y="4510"/>
                </a:cubicBezTo>
                <a:cubicBezTo>
                  <a:pt x="12046" y="4510"/>
                  <a:pt x="13154" y="4866"/>
                  <a:pt x="13985" y="5697"/>
                </a:cubicBezTo>
                <a:cubicBezTo>
                  <a:pt x="14954" y="6409"/>
                  <a:pt x="15369" y="7358"/>
                  <a:pt x="15369" y="8426"/>
                </a:cubicBezTo>
                <a:cubicBezTo>
                  <a:pt x="15369" y="9613"/>
                  <a:pt x="14954" y="10563"/>
                  <a:pt x="13985" y="11275"/>
                </a:cubicBezTo>
                <a:close/>
              </a:path>
            </a:pathLst>
          </a:custGeom>
          <a:solidFill>
            <a:schemeClr val="bg1"/>
          </a:solidFill>
          <a:ln w="12700">
            <a:miter lim="400000"/>
          </a:ln>
        </p:spPr>
        <p:txBody>
          <a:bodyPr tIns="91439" bIns="91439"/>
          <a:lstStyle/>
          <a:p>
            <a:pPr>
              <a:defRPr>
                <a:latin typeface="+mj-lt"/>
                <a:ea typeface="+mj-ea"/>
                <a:cs typeface="+mj-cs"/>
                <a:sym typeface="Calibri" panose="020F0502020204030204"/>
              </a:defRPr>
            </a:pPr>
            <a:endParaRPr>
              <a:cs typeface="+mn-ea"/>
              <a:sym typeface="+mn-lt"/>
            </a:endParaRPr>
          </a:p>
        </p:txBody>
      </p:sp>
      <p:sp>
        <p:nvSpPr>
          <p:cNvPr id="29" name="椭圆 28"/>
          <p:cNvSpPr/>
          <p:nvPr>
            <p:custDataLst>
              <p:tags r:id="rId5"/>
            </p:custDataLst>
          </p:nvPr>
        </p:nvSpPr>
        <p:spPr>
          <a:xfrm>
            <a:off x="379804" y="3112267"/>
            <a:ext cx="550818" cy="55081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Freeform 70"/>
          <p:cNvSpPr/>
          <p:nvPr>
            <p:custDataLst>
              <p:tags r:id="rId6"/>
            </p:custDataLst>
          </p:nvPr>
        </p:nvSpPr>
        <p:spPr>
          <a:xfrm>
            <a:off x="472668" y="4626662"/>
            <a:ext cx="365090" cy="254938"/>
          </a:xfrm>
          <a:custGeom>
            <a:avLst/>
            <a:gdLst>
              <a:gd name="connsiteX0" fmla="*/ 471165 w 607639"/>
              <a:gd name="connsiteY0" fmla="*/ 232443 h 424310"/>
              <a:gd name="connsiteX1" fmla="*/ 554492 w 607639"/>
              <a:gd name="connsiteY1" fmla="*/ 232443 h 424310"/>
              <a:gd name="connsiteX2" fmla="*/ 607639 w 607639"/>
              <a:gd name="connsiteY2" fmla="*/ 285482 h 424310"/>
              <a:gd name="connsiteX3" fmla="*/ 607639 w 607639"/>
              <a:gd name="connsiteY3" fmla="*/ 367572 h 424310"/>
              <a:gd name="connsiteX4" fmla="*/ 587342 w 607639"/>
              <a:gd name="connsiteY4" fmla="*/ 387828 h 424310"/>
              <a:gd name="connsiteX5" fmla="*/ 484430 w 607639"/>
              <a:gd name="connsiteY5" fmla="*/ 387828 h 424310"/>
              <a:gd name="connsiteX6" fmla="*/ 484430 w 607639"/>
              <a:gd name="connsiteY6" fmla="*/ 284327 h 424310"/>
              <a:gd name="connsiteX7" fmla="*/ 471165 w 607639"/>
              <a:gd name="connsiteY7" fmla="*/ 232443 h 424310"/>
              <a:gd name="connsiteX8" fmla="*/ 53127 w 607639"/>
              <a:gd name="connsiteY8" fmla="*/ 232443 h 424310"/>
              <a:gd name="connsiteX9" fmla="*/ 136332 w 607639"/>
              <a:gd name="connsiteY9" fmla="*/ 232443 h 424310"/>
              <a:gd name="connsiteX10" fmla="*/ 123162 w 607639"/>
              <a:gd name="connsiteY10" fmla="*/ 284327 h 424310"/>
              <a:gd name="connsiteX11" fmla="*/ 123162 w 607639"/>
              <a:gd name="connsiteY11" fmla="*/ 387828 h 424310"/>
              <a:gd name="connsiteX12" fmla="*/ 20290 w 607639"/>
              <a:gd name="connsiteY12" fmla="*/ 387828 h 424310"/>
              <a:gd name="connsiteX13" fmla="*/ 0 w 607639"/>
              <a:gd name="connsiteY13" fmla="*/ 367572 h 424310"/>
              <a:gd name="connsiteX14" fmla="*/ 0 w 607639"/>
              <a:gd name="connsiteY14" fmla="*/ 285482 h 424310"/>
              <a:gd name="connsiteX15" fmla="*/ 53127 w 607639"/>
              <a:gd name="connsiteY15" fmla="*/ 232443 h 424310"/>
              <a:gd name="connsiteX16" fmla="*/ 199559 w 607639"/>
              <a:gd name="connsiteY16" fmla="*/ 224446 h 424310"/>
              <a:gd name="connsiteX17" fmla="*/ 208281 w 607639"/>
              <a:gd name="connsiteY17" fmla="*/ 226312 h 424310"/>
              <a:gd name="connsiteX18" fmla="*/ 287577 w 607639"/>
              <a:gd name="connsiteY18" fmla="*/ 332065 h 424310"/>
              <a:gd name="connsiteX19" fmla="*/ 320061 w 607639"/>
              <a:gd name="connsiteY19" fmla="*/ 332065 h 424310"/>
              <a:gd name="connsiteX20" fmla="*/ 399357 w 607639"/>
              <a:gd name="connsiteY20" fmla="*/ 226312 h 424310"/>
              <a:gd name="connsiteX21" fmla="*/ 407990 w 607639"/>
              <a:gd name="connsiteY21" fmla="*/ 224446 h 424310"/>
              <a:gd name="connsiteX22" fmla="*/ 443856 w 607639"/>
              <a:gd name="connsiteY22" fmla="*/ 284343 h 424310"/>
              <a:gd name="connsiteX23" fmla="*/ 443856 w 607639"/>
              <a:gd name="connsiteY23" fmla="*/ 404048 h 424310"/>
              <a:gd name="connsiteX24" fmla="*/ 423565 w 607639"/>
              <a:gd name="connsiteY24" fmla="*/ 424310 h 424310"/>
              <a:gd name="connsiteX25" fmla="*/ 184073 w 607639"/>
              <a:gd name="connsiteY25" fmla="*/ 424310 h 424310"/>
              <a:gd name="connsiteX26" fmla="*/ 163782 w 607639"/>
              <a:gd name="connsiteY26" fmla="*/ 404048 h 424310"/>
              <a:gd name="connsiteX27" fmla="*/ 163782 w 607639"/>
              <a:gd name="connsiteY27" fmla="*/ 284343 h 424310"/>
              <a:gd name="connsiteX28" fmla="*/ 199559 w 607639"/>
              <a:gd name="connsiteY28" fmla="*/ 224446 h 424310"/>
              <a:gd name="connsiteX29" fmla="*/ 264876 w 607639"/>
              <a:gd name="connsiteY29" fmla="*/ 216213 h 424310"/>
              <a:gd name="connsiteX30" fmla="*/ 342675 w 607639"/>
              <a:gd name="connsiteY30" fmla="*/ 216213 h 424310"/>
              <a:gd name="connsiteX31" fmla="*/ 348104 w 607639"/>
              <a:gd name="connsiteY31" fmla="*/ 227064 h 424310"/>
              <a:gd name="connsiteX32" fmla="*/ 309205 w 607639"/>
              <a:gd name="connsiteY32" fmla="*/ 278917 h 424310"/>
              <a:gd name="connsiteX33" fmla="*/ 298346 w 607639"/>
              <a:gd name="connsiteY33" fmla="*/ 278917 h 424310"/>
              <a:gd name="connsiteX34" fmla="*/ 259536 w 607639"/>
              <a:gd name="connsiteY34" fmla="*/ 227064 h 424310"/>
              <a:gd name="connsiteX35" fmla="*/ 264876 w 607639"/>
              <a:gd name="connsiteY35" fmla="*/ 216213 h 424310"/>
              <a:gd name="connsiteX36" fmla="*/ 505460 w 607639"/>
              <a:gd name="connsiteY36" fmla="*/ 83832 h 424310"/>
              <a:gd name="connsiteX37" fmla="*/ 575179 w 607639"/>
              <a:gd name="connsiteY37" fmla="*/ 153409 h 424310"/>
              <a:gd name="connsiteX38" fmla="*/ 505460 w 607639"/>
              <a:gd name="connsiteY38" fmla="*/ 222987 h 424310"/>
              <a:gd name="connsiteX39" fmla="*/ 435742 w 607639"/>
              <a:gd name="connsiteY39" fmla="*/ 153409 h 424310"/>
              <a:gd name="connsiteX40" fmla="*/ 505460 w 607639"/>
              <a:gd name="connsiteY40" fmla="*/ 83832 h 424310"/>
              <a:gd name="connsiteX41" fmla="*/ 102179 w 607639"/>
              <a:gd name="connsiteY41" fmla="*/ 83832 h 424310"/>
              <a:gd name="connsiteX42" fmla="*/ 171898 w 607639"/>
              <a:gd name="connsiteY42" fmla="*/ 153410 h 424310"/>
              <a:gd name="connsiteX43" fmla="*/ 102179 w 607639"/>
              <a:gd name="connsiteY43" fmla="*/ 222988 h 424310"/>
              <a:gd name="connsiteX44" fmla="*/ 32460 w 607639"/>
              <a:gd name="connsiteY44" fmla="*/ 153410 h 424310"/>
              <a:gd name="connsiteX45" fmla="*/ 102179 w 607639"/>
              <a:gd name="connsiteY45" fmla="*/ 83832 h 424310"/>
              <a:gd name="connsiteX46" fmla="*/ 304491 w 607639"/>
              <a:gd name="connsiteY46" fmla="*/ 0 h 424310"/>
              <a:gd name="connsiteX47" fmla="*/ 396509 w 607639"/>
              <a:gd name="connsiteY47" fmla="*/ 91912 h 424310"/>
              <a:gd name="connsiteX48" fmla="*/ 304491 w 607639"/>
              <a:gd name="connsiteY48" fmla="*/ 183824 h 424310"/>
              <a:gd name="connsiteX49" fmla="*/ 212473 w 607639"/>
              <a:gd name="connsiteY49" fmla="*/ 91912 h 424310"/>
              <a:gd name="connsiteX50" fmla="*/ 304491 w 607639"/>
              <a:gd name="connsiteY50" fmla="*/ 0 h 42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07639" h="424310">
                <a:moveTo>
                  <a:pt x="471165" y="232443"/>
                </a:moveTo>
                <a:lnTo>
                  <a:pt x="554492" y="232443"/>
                </a:lnTo>
                <a:cubicBezTo>
                  <a:pt x="583781" y="232443"/>
                  <a:pt x="607639" y="256253"/>
                  <a:pt x="607639" y="285482"/>
                </a:cubicBezTo>
                <a:lnTo>
                  <a:pt x="607639" y="367572"/>
                </a:lnTo>
                <a:cubicBezTo>
                  <a:pt x="607639" y="378766"/>
                  <a:pt x="598559" y="387828"/>
                  <a:pt x="587342" y="387828"/>
                </a:cubicBezTo>
                <a:lnTo>
                  <a:pt x="484430" y="387828"/>
                </a:lnTo>
                <a:lnTo>
                  <a:pt x="484430" y="284327"/>
                </a:lnTo>
                <a:cubicBezTo>
                  <a:pt x="484430" y="265937"/>
                  <a:pt x="479711" y="248168"/>
                  <a:pt x="471165" y="232443"/>
                </a:cubicBezTo>
                <a:close/>
                <a:moveTo>
                  <a:pt x="53127" y="232443"/>
                </a:moveTo>
                <a:lnTo>
                  <a:pt x="136332" y="232443"/>
                </a:lnTo>
                <a:cubicBezTo>
                  <a:pt x="127789" y="248168"/>
                  <a:pt x="123162" y="265937"/>
                  <a:pt x="123162" y="284327"/>
                </a:cubicBezTo>
                <a:lnTo>
                  <a:pt x="123162" y="387828"/>
                </a:lnTo>
                <a:lnTo>
                  <a:pt x="20290" y="387828"/>
                </a:lnTo>
                <a:cubicBezTo>
                  <a:pt x="9077" y="387828"/>
                  <a:pt x="0" y="378766"/>
                  <a:pt x="0" y="367572"/>
                </a:cubicBezTo>
                <a:lnTo>
                  <a:pt x="0" y="285482"/>
                </a:lnTo>
                <a:cubicBezTo>
                  <a:pt x="0" y="256253"/>
                  <a:pt x="23849" y="232443"/>
                  <a:pt x="53127" y="232443"/>
                </a:cubicBezTo>
                <a:close/>
                <a:moveTo>
                  <a:pt x="199559" y="224446"/>
                </a:moveTo>
                <a:cubicBezTo>
                  <a:pt x="202496" y="222846"/>
                  <a:pt x="206234" y="223646"/>
                  <a:pt x="208281" y="226312"/>
                </a:cubicBezTo>
                <a:lnTo>
                  <a:pt x="287577" y="332065"/>
                </a:lnTo>
                <a:cubicBezTo>
                  <a:pt x="295676" y="342818"/>
                  <a:pt x="311962" y="342907"/>
                  <a:pt x="320061" y="332065"/>
                </a:cubicBezTo>
                <a:lnTo>
                  <a:pt x="399357" y="226312"/>
                </a:lnTo>
                <a:cubicBezTo>
                  <a:pt x="401404" y="223646"/>
                  <a:pt x="405053" y="222846"/>
                  <a:pt x="407990" y="224446"/>
                </a:cubicBezTo>
                <a:cubicBezTo>
                  <a:pt x="429349" y="235999"/>
                  <a:pt x="443856" y="258482"/>
                  <a:pt x="443856" y="284343"/>
                </a:cubicBezTo>
                <a:lnTo>
                  <a:pt x="443856" y="404048"/>
                </a:lnTo>
                <a:cubicBezTo>
                  <a:pt x="443856" y="415246"/>
                  <a:pt x="434778" y="424310"/>
                  <a:pt x="423565" y="424310"/>
                </a:cubicBezTo>
                <a:lnTo>
                  <a:pt x="184073" y="424310"/>
                </a:lnTo>
                <a:cubicBezTo>
                  <a:pt x="172860" y="424310"/>
                  <a:pt x="163782" y="415246"/>
                  <a:pt x="163782" y="404048"/>
                </a:cubicBezTo>
                <a:lnTo>
                  <a:pt x="163782" y="284343"/>
                </a:lnTo>
                <a:cubicBezTo>
                  <a:pt x="163782" y="258482"/>
                  <a:pt x="178289" y="235999"/>
                  <a:pt x="199559" y="224446"/>
                </a:cubicBezTo>
                <a:close/>
                <a:moveTo>
                  <a:pt x="264876" y="216213"/>
                </a:moveTo>
                <a:lnTo>
                  <a:pt x="342675" y="216213"/>
                </a:lnTo>
                <a:cubicBezTo>
                  <a:pt x="348282" y="216213"/>
                  <a:pt x="351487" y="222528"/>
                  <a:pt x="348104" y="227064"/>
                </a:cubicBezTo>
                <a:lnTo>
                  <a:pt x="309205" y="278917"/>
                </a:lnTo>
                <a:cubicBezTo>
                  <a:pt x="306535" y="282474"/>
                  <a:pt x="301105" y="282474"/>
                  <a:pt x="298346" y="278917"/>
                </a:cubicBezTo>
                <a:lnTo>
                  <a:pt x="259536" y="227064"/>
                </a:lnTo>
                <a:cubicBezTo>
                  <a:pt x="256153" y="222528"/>
                  <a:pt x="259358" y="216213"/>
                  <a:pt x="264876" y="216213"/>
                </a:cubicBezTo>
                <a:close/>
                <a:moveTo>
                  <a:pt x="505460" y="83832"/>
                </a:moveTo>
                <a:cubicBezTo>
                  <a:pt x="543926" y="83832"/>
                  <a:pt x="575179" y="115022"/>
                  <a:pt x="575179" y="153409"/>
                </a:cubicBezTo>
                <a:cubicBezTo>
                  <a:pt x="575179" y="191797"/>
                  <a:pt x="543837" y="222987"/>
                  <a:pt x="505460" y="222987"/>
                </a:cubicBezTo>
                <a:cubicBezTo>
                  <a:pt x="466995" y="222987"/>
                  <a:pt x="435742" y="191797"/>
                  <a:pt x="435742" y="153409"/>
                </a:cubicBezTo>
                <a:cubicBezTo>
                  <a:pt x="435742" y="115022"/>
                  <a:pt x="466995" y="83832"/>
                  <a:pt x="505460" y="83832"/>
                </a:cubicBezTo>
                <a:close/>
                <a:moveTo>
                  <a:pt x="102179" y="83832"/>
                </a:moveTo>
                <a:cubicBezTo>
                  <a:pt x="140684" y="83832"/>
                  <a:pt x="171898" y="114983"/>
                  <a:pt x="171898" y="153410"/>
                </a:cubicBezTo>
                <a:cubicBezTo>
                  <a:pt x="171898" y="191837"/>
                  <a:pt x="140684" y="222988"/>
                  <a:pt x="102179" y="222988"/>
                </a:cubicBezTo>
                <a:cubicBezTo>
                  <a:pt x="63674" y="222988"/>
                  <a:pt x="32460" y="191837"/>
                  <a:pt x="32460" y="153410"/>
                </a:cubicBezTo>
                <a:cubicBezTo>
                  <a:pt x="32460" y="114983"/>
                  <a:pt x="63674" y="83832"/>
                  <a:pt x="102179" y="83832"/>
                </a:cubicBezTo>
                <a:close/>
                <a:moveTo>
                  <a:pt x="304491" y="0"/>
                </a:moveTo>
                <a:cubicBezTo>
                  <a:pt x="355311" y="0"/>
                  <a:pt x="396509" y="41150"/>
                  <a:pt x="396509" y="91912"/>
                </a:cubicBezTo>
                <a:cubicBezTo>
                  <a:pt x="396509" y="142674"/>
                  <a:pt x="355311" y="183824"/>
                  <a:pt x="304491" y="183824"/>
                </a:cubicBezTo>
                <a:cubicBezTo>
                  <a:pt x="253671" y="183824"/>
                  <a:pt x="212473" y="142674"/>
                  <a:pt x="212473" y="91912"/>
                </a:cubicBezTo>
                <a:cubicBezTo>
                  <a:pt x="212473" y="41150"/>
                  <a:pt x="253671" y="0"/>
                  <a:pt x="304491" y="0"/>
                </a:cubicBezTo>
                <a:close/>
              </a:path>
            </a:pathLst>
          </a:custGeom>
          <a:solidFill>
            <a:schemeClr val="bg1"/>
          </a:solidFill>
          <a:ln w="12700">
            <a:miter lim="400000"/>
          </a:ln>
        </p:spPr>
        <p:txBody>
          <a:bodyPr tIns="91439" bIns="91439"/>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latin typeface="+mj-lt"/>
                <a:ea typeface="+mj-ea"/>
                <a:cs typeface="+mj-cs"/>
                <a:sym typeface="Calibri" panose="020F0502020204030204"/>
              </a:defRPr>
            </a:pPr>
            <a:endParaRPr>
              <a:cs typeface="+mn-ea"/>
              <a:sym typeface="+mn-lt"/>
            </a:endParaRPr>
          </a:p>
        </p:txBody>
      </p:sp>
      <p:sp>
        <p:nvSpPr>
          <p:cNvPr id="33" name="椭圆 32"/>
          <p:cNvSpPr/>
          <p:nvPr>
            <p:custDataLst>
              <p:tags r:id="rId7"/>
            </p:custDataLst>
          </p:nvPr>
        </p:nvSpPr>
        <p:spPr>
          <a:xfrm>
            <a:off x="379804" y="4478722"/>
            <a:ext cx="550818" cy="55081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custDataLst>
              <p:tags r:id="rId8"/>
            </p:custDataLst>
          </p:nvPr>
        </p:nvSpPr>
        <p:spPr>
          <a:xfrm>
            <a:off x="930910" y="1988820"/>
            <a:ext cx="3575685" cy="414020"/>
          </a:xfrm>
          <a:prstGeom prst="rect">
            <a:avLst/>
          </a:prstGeom>
        </p:spPr>
        <p:txBody>
          <a:bodyPr wrap="square">
            <a:spAutoFit/>
          </a:bodyPr>
          <a:lstStyle/>
          <a:p>
            <a:pPr>
              <a:lnSpc>
                <a:spcPct val="150000"/>
              </a:lnSpc>
              <a:spcBef>
                <a:spcPts val="400"/>
              </a:spcBef>
              <a:spcAft>
                <a:spcPts val="400"/>
              </a:spcAft>
            </a:pPr>
            <a:r>
              <a:rPr lang="en-US" altLang="zh-CN" sz="1400" b="1" dirty="0">
                <a:solidFill>
                  <a:schemeClr val="bg1"/>
                </a:solidFill>
                <a:cs typeface="+mn-ea"/>
                <a:sym typeface="+mn-lt"/>
              </a:rPr>
              <a:t>Quality is the lifeblood of business survival</a:t>
            </a:r>
            <a:endParaRPr lang="en-US" altLang="zh-CN" sz="1400" b="1" dirty="0">
              <a:solidFill>
                <a:schemeClr val="bg1"/>
              </a:solidFill>
              <a:cs typeface="+mn-ea"/>
              <a:sym typeface="+mn-lt"/>
            </a:endParaRPr>
          </a:p>
        </p:txBody>
      </p:sp>
      <p:sp>
        <p:nvSpPr>
          <p:cNvPr id="37" name="矩形 36"/>
          <p:cNvSpPr/>
          <p:nvPr>
            <p:custDataLst>
              <p:tags r:id="rId9"/>
            </p:custDataLst>
          </p:nvPr>
        </p:nvSpPr>
        <p:spPr>
          <a:xfrm>
            <a:off x="925830" y="2300605"/>
            <a:ext cx="3484245" cy="598805"/>
          </a:xfrm>
          <a:prstGeom prst="rect">
            <a:avLst/>
          </a:prstGeom>
        </p:spPr>
        <p:txBody>
          <a:bodyPr wrap="square">
            <a:spAutoFit/>
          </a:bodyPr>
          <a:lstStyle/>
          <a:p>
            <a:pPr algn="just">
              <a:lnSpc>
                <a:spcPct val="110000"/>
              </a:lnSpc>
            </a:pPr>
            <a:r>
              <a:rPr lang="en-US" altLang="zh-CN" sz="1000" dirty="0">
                <a:solidFill>
                  <a:schemeClr val="bg1"/>
                </a:solidFill>
                <a:cs typeface="+mn-ea"/>
                <a:sym typeface="+mn-lt"/>
              </a:rPr>
              <a:t>The company has a complete and scientific quality management system and advanced automatic processing  equipment.</a:t>
            </a:r>
            <a:endParaRPr lang="en-US" altLang="zh-CN" sz="1000" dirty="0">
              <a:solidFill>
                <a:schemeClr val="bg1"/>
              </a:solidFill>
              <a:cs typeface="+mn-ea"/>
              <a:sym typeface="+mn-lt"/>
            </a:endParaRPr>
          </a:p>
        </p:txBody>
      </p:sp>
      <p:sp>
        <p:nvSpPr>
          <p:cNvPr id="38" name="矩形 37"/>
          <p:cNvSpPr/>
          <p:nvPr>
            <p:custDataLst>
              <p:tags r:id="rId10"/>
            </p:custDataLst>
          </p:nvPr>
        </p:nvSpPr>
        <p:spPr>
          <a:xfrm>
            <a:off x="948055" y="3166110"/>
            <a:ext cx="3851275" cy="414020"/>
          </a:xfrm>
          <a:prstGeom prst="rect">
            <a:avLst/>
          </a:prstGeom>
        </p:spPr>
        <p:txBody>
          <a:bodyPr wrap="square">
            <a:spAutoFit/>
          </a:bodyPr>
          <a:lstStyle/>
          <a:p>
            <a:pPr>
              <a:lnSpc>
                <a:spcPct val="150000"/>
              </a:lnSpc>
              <a:spcBef>
                <a:spcPts val="400"/>
              </a:spcBef>
              <a:spcAft>
                <a:spcPts val="400"/>
              </a:spcAft>
            </a:pPr>
            <a:r>
              <a:rPr lang="en-US" altLang="zh-CN" sz="1400" b="1" dirty="0">
                <a:solidFill>
                  <a:schemeClr val="bg1"/>
                </a:solidFill>
                <a:cs typeface="+mn-ea"/>
                <a:sym typeface="+mn-lt"/>
              </a:rPr>
              <a:t>Customer first, quality first, encourage innovation</a:t>
            </a:r>
            <a:endParaRPr lang="en-US" altLang="zh-CN" sz="1400" b="1" dirty="0">
              <a:solidFill>
                <a:schemeClr val="bg1"/>
              </a:solidFill>
              <a:cs typeface="+mn-ea"/>
              <a:sym typeface="+mn-lt"/>
            </a:endParaRPr>
          </a:p>
        </p:txBody>
      </p:sp>
      <p:sp>
        <p:nvSpPr>
          <p:cNvPr id="39" name="矩形 38"/>
          <p:cNvSpPr/>
          <p:nvPr>
            <p:custDataLst>
              <p:tags r:id="rId11"/>
            </p:custDataLst>
          </p:nvPr>
        </p:nvSpPr>
        <p:spPr>
          <a:xfrm>
            <a:off x="925650" y="3429257"/>
            <a:ext cx="3291498" cy="447815"/>
          </a:xfrm>
          <a:prstGeom prst="rect">
            <a:avLst/>
          </a:prstGeom>
        </p:spPr>
        <p:txBody>
          <a:bodyPr wrap="square">
            <a:spAutoFit/>
          </a:bodyPr>
          <a:lstStyle/>
          <a:p>
            <a:pPr algn="just">
              <a:lnSpc>
                <a:spcPct val="110000"/>
              </a:lnSpc>
            </a:pPr>
            <a:r>
              <a:rPr lang="en-US" altLang="zh-CN" sz="700" dirty="0">
                <a:solidFill>
                  <a:schemeClr val="bg1"/>
                </a:solidFill>
                <a:cs typeface="+mn-ea"/>
                <a:sym typeface="+mn-lt"/>
              </a:rPr>
              <a:t>In the business process, the company adheres to the business philosophy of “full participation, quality products, customer satisfaction, continuous improvement”.</a:t>
            </a:r>
            <a:endParaRPr lang="en-US" altLang="zh-CN" sz="700" dirty="0">
              <a:solidFill>
                <a:schemeClr val="bg1"/>
              </a:solidFill>
              <a:cs typeface="+mn-ea"/>
              <a:sym typeface="+mn-lt"/>
            </a:endParaRPr>
          </a:p>
        </p:txBody>
      </p:sp>
      <p:sp>
        <p:nvSpPr>
          <p:cNvPr id="40" name="矩形 39"/>
          <p:cNvSpPr/>
          <p:nvPr>
            <p:custDataLst>
              <p:tags r:id="rId12"/>
            </p:custDataLst>
          </p:nvPr>
        </p:nvSpPr>
        <p:spPr>
          <a:xfrm>
            <a:off x="899795" y="4437380"/>
            <a:ext cx="4757420" cy="434975"/>
          </a:xfrm>
          <a:prstGeom prst="rect">
            <a:avLst/>
          </a:prstGeom>
        </p:spPr>
        <p:txBody>
          <a:bodyPr wrap="square">
            <a:spAutoFit/>
          </a:bodyPr>
          <a:lstStyle/>
          <a:p>
            <a:pPr>
              <a:lnSpc>
                <a:spcPct val="80000"/>
              </a:lnSpc>
              <a:spcBef>
                <a:spcPts val="400"/>
              </a:spcBef>
              <a:spcAft>
                <a:spcPts val="400"/>
              </a:spcAft>
            </a:pPr>
            <a:r>
              <a:rPr lang="en-US" altLang="zh-CN" sz="1400" b="1" dirty="0">
                <a:solidFill>
                  <a:schemeClr val="bg1"/>
                </a:solidFill>
                <a:cs typeface="+mn-ea"/>
                <a:sym typeface="+mn-lt"/>
              </a:rPr>
              <a:t>Full participation, quality improvement, continuous improvement</a:t>
            </a:r>
            <a:endParaRPr lang="en-US" altLang="zh-CN" sz="1400" b="1" dirty="0">
              <a:solidFill>
                <a:schemeClr val="bg1"/>
              </a:solidFill>
              <a:cs typeface="+mn-ea"/>
              <a:sym typeface="+mn-lt"/>
            </a:endParaRPr>
          </a:p>
        </p:txBody>
      </p:sp>
      <p:sp>
        <p:nvSpPr>
          <p:cNvPr id="41" name="矩形 40"/>
          <p:cNvSpPr/>
          <p:nvPr>
            <p:custDataLst>
              <p:tags r:id="rId13"/>
            </p:custDataLst>
          </p:nvPr>
        </p:nvSpPr>
        <p:spPr>
          <a:xfrm>
            <a:off x="857250" y="4797425"/>
            <a:ext cx="4143375" cy="598805"/>
          </a:xfrm>
          <a:prstGeom prst="rect">
            <a:avLst/>
          </a:prstGeom>
        </p:spPr>
        <p:txBody>
          <a:bodyPr wrap="square">
            <a:spAutoFit/>
          </a:bodyPr>
          <a:lstStyle/>
          <a:p>
            <a:pPr algn="just">
              <a:lnSpc>
                <a:spcPct val="110000"/>
              </a:lnSpc>
            </a:pPr>
            <a:r>
              <a:rPr lang="en-US" altLang="zh-CN" sz="1000" dirty="0">
                <a:solidFill>
                  <a:schemeClr val="bg1"/>
                </a:solidFill>
                <a:cs typeface="+mn-ea"/>
                <a:sym typeface="+mn-lt"/>
              </a:rPr>
              <a:t>High-quality management personnel and technicians, highly trained, experienced and </a:t>
            </a:r>
            <a:r>
              <a:rPr lang="en-US" altLang="zh-CN" sz="1000" dirty="0" smtClean="0">
                <a:solidFill>
                  <a:schemeClr val="bg1"/>
                </a:solidFill>
                <a:cs typeface="+mn-ea"/>
                <a:sym typeface="+mn-lt"/>
              </a:rPr>
              <a:t>skilled </a:t>
            </a:r>
            <a:r>
              <a:rPr lang="en-US" altLang="zh-CN" sz="1000" dirty="0">
                <a:solidFill>
                  <a:schemeClr val="bg1"/>
                </a:solidFill>
                <a:cs typeface="+mn-ea"/>
                <a:sym typeface="+mn-lt"/>
              </a:rPr>
              <a:t>industrial workers ensure stable product quality and always lead the industry and processing level</a:t>
            </a:r>
            <a:endParaRPr lang="en-US" altLang="zh-CN" sz="1000" dirty="0">
              <a:solidFill>
                <a:schemeClr val="bg1"/>
              </a:solidFill>
              <a:cs typeface="+mn-ea"/>
              <a:sym typeface="+mn-lt"/>
            </a:endParaRPr>
          </a:p>
        </p:txBody>
      </p:sp>
      <p:pic>
        <p:nvPicPr>
          <p:cNvPr id="42" name="Picture 9" descr="E:\刘林平2019\A 傲瑞斯\重做\sucai\12.png"/>
          <p:cNvPicPr>
            <a:picLocks noChangeAspect="1" noChangeArrowheads="1"/>
          </p:cNvPicPr>
          <p:nvPr/>
        </p:nvPicPr>
        <p:blipFill rotWithShape="1">
          <a:blip r:embed="rId1" cstate="email"/>
          <a:srcRect/>
          <a:stretch>
            <a:fillRect/>
          </a:stretch>
        </p:blipFill>
        <p:spPr bwMode="auto">
          <a:xfrm rot="10800000" flipH="1" flipV="1">
            <a:off x="6643734" y="-24"/>
            <a:ext cx="2500298" cy="18804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6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1500" fill="hold"/>
                                        <p:tgtEl>
                                          <p:spTgt spid="21"/>
                                        </p:tgtEl>
                                        <p:attrNameLst>
                                          <p:attrName>ppt_x</p:attrName>
                                        </p:attrNameLst>
                                      </p:cBhvr>
                                      <p:tavLst>
                                        <p:tav tm="0">
                                          <p:val>
                                            <p:strVal val="0-#ppt_w/2"/>
                                          </p:val>
                                        </p:tav>
                                        <p:tav tm="100000">
                                          <p:val>
                                            <p:strVal val="#ppt_x"/>
                                          </p:val>
                                        </p:tav>
                                      </p:tavLst>
                                    </p:anim>
                                    <p:anim calcmode="lin" valueType="num">
                                      <p:cBhvr additive="base">
                                        <p:cTn id="13" dur="1500" fill="hold"/>
                                        <p:tgtEl>
                                          <p:spTgt spid="21"/>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250" fill="hold"/>
                                        <p:tgtEl>
                                          <p:spTgt spid="22"/>
                                        </p:tgtEl>
                                        <p:attrNameLst>
                                          <p:attrName>ppt_x</p:attrName>
                                        </p:attrNameLst>
                                      </p:cBhvr>
                                      <p:tavLst>
                                        <p:tav tm="0">
                                          <p:val>
                                            <p:strVal val="0-#ppt_w/2"/>
                                          </p:val>
                                        </p:tav>
                                        <p:tav tm="100000">
                                          <p:val>
                                            <p:strVal val="#ppt_x"/>
                                          </p:val>
                                        </p:tav>
                                      </p:tavLst>
                                    </p:anim>
                                    <p:anim calcmode="lin" valueType="num">
                                      <p:cBhvr additive="base">
                                        <p:cTn id="17" dur="1250" fill="hold"/>
                                        <p:tgtEl>
                                          <p:spTgt spid="22"/>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250" fill="hold"/>
                                        <p:tgtEl>
                                          <p:spTgt spid="23"/>
                                        </p:tgtEl>
                                        <p:attrNameLst>
                                          <p:attrName>ppt_x</p:attrName>
                                        </p:attrNameLst>
                                      </p:cBhvr>
                                      <p:tavLst>
                                        <p:tav tm="0">
                                          <p:val>
                                            <p:strVal val="0-#ppt_w/2"/>
                                          </p:val>
                                        </p:tav>
                                        <p:tav tm="100000">
                                          <p:val>
                                            <p:strVal val="#ppt_x"/>
                                          </p:val>
                                        </p:tav>
                                      </p:tavLst>
                                    </p:anim>
                                    <p:anim calcmode="lin" valueType="num">
                                      <p:cBhvr additive="base">
                                        <p:cTn id="21" dur="1250" fill="hold"/>
                                        <p:tgtEl>
                                          <p:spTgt spid="23"/>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1500" fill="hold"/>
                                        <p:tgtEl>
                                          <p:spTgt spid="24"/>
                                        </p:tgtEl>
                                        <p:attrNameLst>
                                          <p:attrName>ppt_x</p:attrName>
                                        </p:attrNameLst>
                                      </p:cBhvr>
                                      <p:tavLst>
                                        <p:tav tm="0">
                                          <p:val>
                                            <p:strVal val="1+#ppt_w/2"/>
                                          </p:val>
                                        </p:tav>
                                        <p:tav tm="100000">
                                          <p:val>
                                            <p:strVal val="#ppt_x"/>
                                          </p:val>
                                        </p:tav>
                                      </p:tavLst>
                                    </p:anim>
                                    <p:anim calcmode="lin" valueType="num">
                                      <p:cBhvr additive="base">
                                        <p:cTn id="25" dur="1500" fill="hold"/>
                                        <p:tgtEl>
                                          <p:spTgt spid="24"/>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1500" fill="hold"/>
                                        <p:tgtEl>
                                          <p:spTgt spid="26"/>
                                        </p:tgtEl>
                                        <p:attrNameLst>
                                          <p:attrName>ppt_x</p:attrName>
                                        </p:attrNameLst>
                                      </p:cBhvr>
                                      <p:tavLst>
                                        <p:tav tm="0">
                                          <p:val>
                                            <p:strVal val="1+#ppt_w/2"/>
                                          </p:val>
                                        </p:tav>
                                        <p:tav tm="100000">
                                          <p:val>
                                            <p:strVal val="#ppt_x"/>
                                          </p:val>
                                        </p:tav>
                                      </p:tavLst>
                                    </p:anim>
                                    <p:anim calcmode="lin" valueType="num">
                                      <p:cBhvr additive="base">
                                        <p:cTn id="29" dur="1500" fill="hold"/>
                                        <p:tgtEl>
                                          <p:spTgt spid="26"/>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1500" fill="hold"/>
                                        <p:tgtEl>
                                          <p:spTgt spid="28"/>
                                        </p:tgtEl>
                                        <p:attrNameLst>
                                          <p:attrName>ppt_x</p:attrName>
                                        </p:attrNameLst>
                                      </p:cBhvr>
                                      <p:tavLst>
                                        <p:tav tm="0">
                                          <p:val>
                                            <p:strVal val="1+#ppt_w/2"/>
                                          </p:val>
                                        </p:tav>
                                        <p:tav tm="100000">
                                          <p:val>
                                            <p:strVal val="#ppt_x"/>
                                          </p:val>
                                        </p:tav>
                                      </p:tavLst>
                                    </p:anim>
                                    <p:anim calcmode="lin" valueType="num">
                                      <p:cBhvr additive="base">
                                        <p:cTn id="33" dur="1500" fill="hold"/>
                                        <p:tgtEl>
                                          <p:spTgt spid="28"/>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additive="base">
                                        <p:cTn id="36" dur="1500" fill="hold"/>
                                        <p:tgtEl>
                                          <p:spTgt spid="29"/>
                                        </p:tgtEl>
                                        <p:attrNameLst>
                                          <p:attrName>ppt_x</p:attrName>
                                        </p:attrNameLst>
                                      </p:cBhvr>
                                      <p:tavLst>
                                        <p:tav tm="0">
                                          <p:val>
                                            <p:strVal val="1+#ppt_w/2"/>
                                          </p:val>
                                        </p:tav>
                                        <p:tav tm="100000">
                                          <p:val>
                                            <p:strVal val="#ppt_x"/>
                                          </p:val>
                                        </p:tav>
                                      </p:tavLst>
                                    </p:anim>
                                    <p:anim calcmode="lin" valueType="num">
                                      <p:cBhvr additive="base">
                                        <p:cTn id="37" dur="1500" fill="hold"/>
                                        <p:tgtEl>
                                          <p:spTgt spid="29"/>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additive="base">
                                        <p:cTn id="40" dur="1500" fill="hold"/>
                                        <p:tgtEl>
                                          <p:spTgt spid="32"/>
                                        </p:tgtEl>
                                        <p:attrNameLst>
                                          <p:attrName>ppt_x</p:attrName>
                                        </p:attrNameLst>
                                      </p:cBhvr>
                                      <p:tavLst>
                                        <p:tav tm="0">
                                          <p:val>
                                            <p:strVal val="1+#ppt_w/2"/>
                                          </p:val>
                                        </p:tav>
                                        <p:tav tm="100000">
                                          <p:val>
                                            <p:strVal val="#ppt_x"/>
                                          </p:val>
                                        </p:tav>
                                      </p:tavLst>
                                    </p:anim>
                                    <p:anim calcmode="lin" valueType="num">
                                      <p:cBhvr additive="base">
                                        <p:cTn id="41" dur="1500" fill="hold"/>
                                        <p:tgtEl>
                                          <p:spTgt spid="32"/>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additive="base">
                                        <p:cTn id="44" dur="1500" fill="hold"/>
                                        <p:tgtEl>
                                          <p:spTgt spid="33"/>
                                        </p:tgtEl>
                                        <p:attrNameLst>
                                          <p:attrName>ppt_x</p:attrName>
                                        </p:attrNameLst>
                                      </p:cBhvr>
                                      <p:tavLst>
                                        <p:tav tm="0">
                                          <p:val>
                                            <p:strVal val="1+#ppt_w/2"/>
                                          </p:val>
                                        </p:tav>
                                        <p:tav tm="100000">
                                          <p:val>
                                            <p:strVal val="#ppt_x"/>
                                          </p:val>
                                        </p:tav>
                                      </p:tavLst>
                                    </p:anim>
                                    <p:anim calcmode="lin" valueType="num">
                                      <p:cBhvr additive="base">
                                        <p:cTn id="45" dur="1500" fill="hold"/>
                                        <p:tgtEl>
                                          <p:spTgt spid="33"/>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additive="base">
                                        <p:cTn id="48" dur="1250" fill="hold"/>
                                        <p:tgtEl>
                                          <p:spTgt spid="36"/>
                                        </p:tgtEl>
                                        <p:attrNameLst>
                                          <p:attrName>ppt_x</p:attrName>
                                        </p:attrNameLst>
                                      </p:cBhvr>
                                      <p:tavLst>
                                        <p:tav tm="0">
                                          <p:val>
                                            <p:strVal val="0-#ppt_w/2"/>
                                          </p:val>
                                        </p:tav>
                                        <p:tav tm="100000">
                                          <p:val>
                                            <p:strVal val="#ppt_x"/>
                                          </p:val>
                                        </p:tav>
                                      </p:tavLst>
                                    </p:anim>
                                    <p:anim calcmode="lin" valueType="num">
                                      <p:cBhvr additive="base">
                                        <p:cTn id="49" dur="1250" fill="hold"/>
                                        <p:tgtEl>
                                          <p:spTgt spid="36"/>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additive="base">
                                        <p:cTn id="52" dur="1250" fill="hold"/>
                                        <p:tgtEl>
                                          <p:spTgt spid="37"/>
                                        </p:tgtEl>
                                        <p:attrNameLst>
                                          <p:attrName>ppt_x</p:attrName>
                                        </p:attrNameLst>
                                      </p:cBhvr>
                                      <p:tavLst>
                                        <p:tav tm="0">
                                          <p:val>
                                            <p:strVal val="0-#ppt_w/2"/>
                                          </p:val>
                                        </p:tav>
                                        <p:tav tm="100000">
                                          <p:val>
                                            <p:strVal val="#ppt_x"/>
                                          </p:val>
                                        </p:tav>
                                      </p:tavLst>
                                    </p:anim>
                                    <p:anim calcmode="lin" valueType="num">
                                      <p:cBhvr additive="base">
                                        <p:cTn id="53" dur="1250" fill="hold"/>
                                        <p:tgtEl>
                                          <p:spTgt spid="37"/>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 calcmode="lin" valueType="num">
                                      <p:cBhvr additive="base">
                                        <p:cTn id="56" dur="1250" fill="hold"/>
                                        <p:tgtEl>
                                          <p:spTgt spid="38"/>
                                        </p:tgtEl>
                                        <p:attrNameLst>
                                          <p:attrName>ppt_x</p:attrName>
                                        </p:attrNameLst>
                                      </p:cBhvr>
                                      <p:tavLst>
                                        <p:tav tm="0">
                                          <p:val>
                                            <p:strVal val="0-#ppt_w/2"/>
                                          </p:val>
                                        </p:tav>
                                        <p:tav tm="100000">
                                          <p:val>
                                            <p:strVal val="#ppt_x"/>
                                          </p:val>
                                        </p:tav>
                                      </p:tavLst>
                                    </p:anim>
                                    <p:anim calcmode="lin" valueType="num">
                                      <p:cBhvr additive="base">
                                        <p:cTn id="57" dur="1250" fill="hold"/>
                                        <p:tgtEl>
                                          <p:spTgt spid="38"/>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 calcmode="lin" valueType="num">
                                      <p:cBhvr additive="base">
                                        <p:cTn id="60" dur="1250" fill="hold"/>
                                        <p:tgtEl>
                                          <p:spTgt spid="39"/>
                                        </p:tgtEl>
                                        <p:attrNameLst>
                                          <p:attrName>ppt_x</p:attrName>
                                        </p:attrNameLst>
                                      </p:cBhvr>
                                      <p:tavLst>
                                        <p:tav tm="0">
                                          <p:val>
                                            <p:strVal val="0-#ppt_w/2"/>
                                          </p:val>
                                        </p:tav>
                                        <p:tav tm="100000">
                                          <p:val>
                                            <p:strVal val="#ppt_x"/>
                                          </p:val>
                                        </p:tav>
                                      </p:tavLst>
                                    </p:anim>
                                    <p:anim calcmode="lin" valueType="num">
                                      <p:cBhvr additive="base">
                                        <p:cTn id="61" dur="1250" fill="hold"/>
                                        <p:tgtEl>
                                          <p:spTgt spid="39"/>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 calcmode="lin" valueType="num">
                                      <p:cBhvr additive="base">
                                        <p:cTn id="64" dur="1250" fill="hold"/>
                                        <p:tgtEl>
                                          <p:spTgt spid="40"/>
                                        </p:tgtEl>
                                        <p:attrNameLst>
                                          <p:attrName>ppt_x</p:attrName>
                                        </p:attrNameLst>
                                      </p:cBhvr>
                                      <p:tavLst>
                                        <p:tav tm="0">
                                          <p:val>
                                            <p:strVal val="0-#ppt_w/2"/>
                                          </p:val>
                                        </p:tav>
                                        <p:tav tm="100000">
                                          <p:val>
                                            <p:strVal val="#ppt_x"/>
                                          </p:val>
                                        </p:tav>
                                      </p:tavLst>
                                    </p:anim>
                                    <p:anim calcmode="lin" valueType="num">
                                      <p:cBhvr additive="base">
                                        <p:cTn id="65" dur="1250" fill="hold"/>
                                        <p:tgtEl>
                                          <p:spTgt spid="40"/>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41"/>
                                        </p:tgtEl>
                                        <p:attrNameLst>
                                          <p:attrName>style.visibility</p:attrName>
                                        </p:attrNameLst>
                                      </p:cBhvr>
                                      <p:to>
                                        <p:strVal val="visible"/>
                                      </p:to>
                                    </p:set>
                                    <p:anim calcmode="lin" valueType="num">
                                      <p:cBhvr additive="base">
                                        <p:cTn id="68" dur="1250" fill="hold"/>
                                        <p:tgtEl>
                                          <p:spTgt spid="41"/>
                                        </p:tgtEl>
                                        <p:attrNameLst>
                                          <p:attrName>ppt_x</p:attrName>
                                        </p:attrNameLst>
                                      </p:cBhvr>
                                      <p:tavLst>
                                        <p:tav tm="0">
                                          <p:val>
                                            <p:strVal val="0-#ppt_w/2"/>
                                          </p:val>
                                        </p:tav>
                                        <p:tav tm="100000">
                                          <p:val>
                                            <p:strVal val="#ppt_x"/>
                                          </p:val>
                                        </p:tav>
                                      </p:tavLst>
                                    </p:anim>
                                    <p:anim calcmode="lin" valueType="num">
                                      <p:cBhvr additive="base">
                                        <p:cTn id="69" dur="1250" fill="hold"/>
                                        <p:tgtEl>
                                          <p:spTgt spid="41"/>
                                        </p:tgtEl>
                                        <p:attrNameLst>
                                          <p:attrName>ppt_y</p:attrName>
                                        </p:attrNameLst>
                                      </p:cBhvr>
                                      <p:tavLst>
                                        <p:tav tm="0">
                                          <p:val>
                                            <p:strVal val="#ppt_y"/>
                                          </p:val>
                                        </p:tav>
                                        <p:tav tm="100000">
                                          <p:val>
                                            <p:strVal val="#ppt_y"/>
                                          </p:val>
                                        </p:tav>
                                      </p:tavLst>
                                    </p:anim>
                                  </p:childTnLst>
                                </p:cTn>
                              </p:par>
                              <p:par>
                                <p:cTn id="70" presetID="47" presetClass="entr" presetSubtype="0" fill="hold" nodeType="withEffect">
                                  <p:stCondLst>
                                    <p:cond delay="600"/>
                                  </p:stCondLst>
                                  <p:childTnLst>
                                    <p:set>
                                      <p:cBhvr>
                                        <p:cTn id="71" dur="1" fill="hold">
                                          <p:stCondLst>
                                            <p:cond delay="0"/>
                                          </p:stCondLst>
                                        </p:cTn>
                                        <p:tgtEl>
                                          <p:spTgt spid="42"/>
                                        </p:tgtEl>
                                        <p:attrNameLst>
                                          <p:attrName>style.visibility</p:attrName>
                                        </p:attrNameLst>
                                      </p:cBhvr>
                                      <p:to>
                                        <p:strVal val="visible"/>
                                      </p:to>
                                    </p:set>
                                    <p:animEffect transition="in" filter="fade">
                                      <p:cBhvr>
                                        <p:cTn id="72" dur="1000"/>
                                        <p:tgtEl>
                                          <p:spTgt spid="42"/>
                                        </p:tgtEl>
                                      </p:cBhvr>
                                    </p:animEffect>
                                    <p:anim calcmode="lin" valueType="num">
                                      <p:cBhvr>
                                        <p:cTn id="73" dur="1000" fill="hold"/>
                                        <p:tgtEl>
                                          <p:spTgt spid="42"/>
                                        </p:tgtEl>
                                        <p:attrNameLst>
                                          <p:attrName>ppt_x</p:attrName>
                                        </p:attrNameLst>
                                      </p:cBhvr>
                                      <p:tavLst>
                                        <p:tav tm="0">
                                          <p:val>
                                            <p:strVal val="#ppt_x"/>
                                          </p:val>
                                        </p:tav>
                                        <p:tav tm="100000">
                                          <p:val>
                                            <p:strVal val="#ppt_x"/>
                                          </p:val>
                                        </p:tav>
                                      </p:tavLst>
                                    </p:anim>
                                    <p:anim calcmode="lin" valueType="num">
                                      <p:cBhvr>
                                        <p:cTn id="7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animBg="1"/>
      <p:bldP spid="26" grpId="0" animBg="1"/>
      <p:bldP spid="28" grpId="0" animBg="1"/>
      <p:bldP spid="29" grpId="0" animBg="1"/>
      <p:bldP spid="32" grpId="0" animBg="1"/>
      <p:bldP spid="33" grpId="0" animBg="1"/>
      <p:bldP spid="36" grpId="0"/>
      <p:bldP spid="37" grpId="0"/>
      <p:bldP spid="38" grpId="0"/>
      <p:bldP spid="39" grpId="0"/>
      <p:bldP spid="40"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3" name="矩形 42"/>
          <p:cNvSpPr/>
          <p:nvPr>
            <p:custDataLst>
              <p:tags r:id="rId1"/>
            </p:custDataLst>
          </p:nvPr>
        </p:nvSpPr>
        <p:spPr>
          <a:xfrm>
            <a:off x="323823" y="5733673"/>
            <a:ext cx="1171731" cy="369332"/>
          </a:xfrm>
          <a:prstGeom prst="rect">
            <a:avLst/>
          </a:prstGeom>
        </p:spPr>
        <p:txBody>
          <a:bodyPr wrap="none">
            <a:spAutoFit/>
          </a:bodyPr>
          <a:lstStyle/>
          <a:p>
            <a:pPr fontAlgn="base"/>
            <a:r>
              <a:rPr lang="en-US" b="1" dirty="0" smtClean="0"/>
              <a:t>IATF16949</a:t>
            </a:r>
            <a:endParaRPr lang="en-US" b="1" dirty="0"/>
          </a:p>
        </p:txBody>
      </p:sp>
      <p:sp>
        <p:nvSpPr>
          <p:cNvPr id="44" name="矩形 43"/>
          <p:cNvSpPr/>
          <p:nvPr>
            <p:custDataLst>
              <p:tags r:id="rId2"/>
            </p:custDataLst>
          </p:nvPr>
        </p:nvSpPr>
        <p:spPr>
          <a:xfrm>
            <a:off x="1907847" y="5733673"/>
            <a:ext cx="978153" cy="369332"/>
          </a:xfrm>
          <a:prstGeom prst="rect">
            <a:avLst/>
          </a:prstGeom>
        </p:spPr>
        <p:txBody>
          <a:bodyPr wrap="none">
            <a:spAutoFit/>
          </a:bodyPr>
          <a:lstStyle/>
          <a:p>
            <a:pPr fontAlgn="base"/>
            <a:r>
              <a:rPr lang="en-US" b="1" dirty="0" smtClean="0"/>
              <a:t>ISO9001</a:t>
            </a:r>
            <a:endParaRPr lang="en-US" b="1" dirty="0"/>
          </a:p>
        </p:txBody>
      </p:sp>
      <p:sp>
        <p:nvSpPr>
          <p:cNvPr id="45" name="矩形 44"/>
          <p:cNvSpPr/>
          <p:nvPr>
            <p:custDataLst>
              <p:tags r:id="rId3"/>
            </p:custDataLst>
          </p:nvPr>
        </p:nvSpPr>
        <p:spPr>
          <a:xfrm>
            <a:off x="4825687" y="5733673"/>
            <a:ext cx="1095172" cy="369332"/>
          </a:xfrm>
          <a:prstGeom prst="rect">
            <a:avLst/>
          </a:prstGeom>
        </p:spPr>
        <p:txBody>
          <a:bodyPr wrap="none">
            <a:spAutoFit/>
          </a:bodyPr>
          <a:lstStyle/>
          <a:p>
            <a:pPr fontAlgn="base"/>
            <a:r>
              <a:rPr lang="en-US" b="1" dirty="0" smtClean="0"/>
              <a:t>ISO14001</a:t>
            </a:r>
            <a:endParaRPr lang="en-US" b="1" dirty="0"/>
          </a:p>
        </p:txBody>
      </p:sp>
      <p:sp>
        <p:nvSpPr>
          <p:cNvPr id="46" name="矩形 45"/>
          <p:cNvSpPr/>
          <p:nvPr>
            <p:custDataLst>
              <p:tags r:id="rId4"/>
            </p:custDataLst>
          </p:nvPr>
        </p:nvSpPr>
        <p:spPr>
          <a:xfrm>
            <a:off x="6156343" y="5733673"/>
            <a:ext cx="1384674" cy="369332"/>
          </a:xfrm>
          <a:prstGeom prst="rect">
            <a:avLst/>
          </a:prstGeom>
        </p:spPr>
        <p:txBody>
          <a:bodyPr wrap="none">
            <a:spAutoFit/>
          </a:bodyPr>
          <a:lstStyle/>
          <a:p>
            <a:pPr fontAlgn="base"/>
            <a:r>
              <a:rPr lang="en-US" b="1" dirty="0" smtClean="0"/>
              <a:t>TUV Verified</a:t>
            </a:r>
            <a:endParaRPr lang="en-US" b="1" dirty="0"/>
          </a:p>
        </p:txBody>
      </p:sp>
      <p:sp>
        <p:nvSpPr>
          <p:cNvPr id="47" name="圆角矩形 46"/>
          <p:cNvSpPr/>
          <p:nvPr/>
        </p:nvSpPr>
        <p:spPr>
          <a:xfrm>
            <a:off x="714375" y="1242695"/>
            <a:ext cx="2694305" cy="16294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ct val="90000"/>
              </a:lnSpc>
              <a:spcBef>
                <a:spcPct val="20000"/>
              </a:spcBef>
              <a:defRPr/>
            </a:pPr>
            <a:endParaRPr lang="en-US" altLang="zh-CN" sz="800" b="1" i="1" dirty="0">
              <a:solidFill>
                <a:schemeClr val="tx1"/>
              </a:solidFill>
              <a:ea typeface="华文彩云" panose="02010800040101010101" pitchFamily="2" charset="-122"/>
              <a:cs typeface="Arial" panose="020B0604020202020204" pitchFamily="34" charset="0"/>
            </a:endParaRPr>
          </a:p>
          <a:p>
            <a:pPr marL="800100" lvl="1" indent="-342900">
              <a:lnSpc>
                <a:spcPct val="80000"/>
              </a:lnSpc>
              <a:spcBef>
                <a:spcPct val="20000"/>
              </a:spcBef>
              <a:buFont typeface="Wingdings" panose="05000000000000000000" charset="0"/>
              <a:buChar char="ü"/>
              <a:defRPr/>
            </a:pPr>
            <a:r>
              <a:rPr lang="en-US" altLang="zh-CN" sz="2000" b="1" dirty="0">
                <a:solidFill>
                  <a:schemeClr val="tx1"/>
                </a:solidFill>
                <a:ea typeface="华文彩云" panose="02010800040101010101" pitchFamily="2" charset="-122"/>
                <a:cs typeface="Arial" panose="020B0604020202020204" pitchFamily="34" charset="0"/>
              </a:rPr>
              <a:t>ISO9001</a:t>
            </a:r>
            <a:endParaRPr lang="en-US" altLang="zh-CN" sz="2000" b="1" dirty="0">
              <a:solidFill>
                <a:schemeClr val="tx1"/>
              </a:solidFill>
              <a:ea typeface="华文彩云" panose="02010800040101010101" pitchFamily="2" charset="-122"/>
              <a:cs typeface="Arial" panose="020B0604020202020204" pitchFamily="34" charset="0"/>
            </a:endParaRPr>
          </a:p>
          <a:p>
            <a:pPr marL="800100" lvl="1" indent="-342900">
              <a:lnSpc>
                <a:spcPct val="80000"/>
              </a:lnSpc>
              <a:spcBef>
                <a:spcPct val="20000"/>
              </a:spcBef>
              <a:buFont typeface="Wingdings" panose="05000000000000000000" charset="0"/>
              <a:buChar char="ü"/>
              <a:defRPr/>
            </a:pPr>
            <a:r>
              <a:rPr lang="en-US" altLang="zh-CN" sz="2000" b="1" dirty="0">
                <a:solidFill>
                  <a:schemeClr val="tx1"/>
                </a:solidFill>
                <a:ea typeface="华文彩云" panose="02010800040101010101" pitchFamily="2" charset="-122"/>
                <a:cs typeface="Arial" panose="020B0604020202020204" pitchFamily="34" charset="0"/>
              </a:rPr>
              <a:t>ISO14001</a:t>
            </a:r>
            <a:endParaRPr lang="en-US" altLang="zh-CN" sz="2000" b="1" dirty="0">
              <a:solidFill>
                <a:schemeClr val="tx1"/>
              </a:solidFill>
              <a:ea typeface="华文彩云" panose="02010800040101010101" pitchFamily="2" charset="-122"/>
              <a:cs typeface="Arial" panose="020B0604020202020204" pitchFamily="34" charset="0"/>
            </a:endParaRPr>
          </a:p>
          <a:p>
            <a:pPr marL="800100" lvl="1" indent="-342900">
              <a:lnSpc>
                <a:spcPct val="80000"/>
              </a:lnSpc>
              <a:spcBef>
                <a:spcPct val="20000"/>
              </a:spcBef>
              <a:buFont typeface="Wingdings" panose="05000000000000000000" charset="0"/>
              <a:buChar char="ü"/>
              <a:defRPr/>
            </a:pPr>
            <a:r>
              <a:rPr lang="en-US" altLang="zh-CN" sz="2000" b="1" dirty="0">
                <a:solidFill>
                  <a:schemeClr val="tx1"/>
                </a:solidFill>
                <a:ea typeface="华文彩云" panose="02010800040101010101" pitchFamily="2" charset="-122"/>
                <a:cs typeface="Arial" panose="020B0604020202020204" pitchFamily="34" charset="0"/>
              </a:rPr>
              <a:t>ISO13485</a:t>
            </a:r>
            <a:endParaRPr lang="en-US" altLang="zh-CN" sz="2000" b="1" dirty="0" smtClean="0">
              <a:solidFill>
                <a:schemeClr val="tx1"/>
              </a:solidFill>
              <a:ea typeface="华文彩云" panose="02010800040101010101" pitchFamily="2" charset="-122"/>
              <a:cs typeface="Arial" panose="020B0604020202020204" pitchFamily="34" charset="0"/>
            </a:endParaRPr>
          </a:p>
        </p:txBody>
      </p:sp>
      <p:sp>
        <p:nvSpPr>
          <p:cNvPr id="48" name="圆角矩形 47"/>
          <p:cNvSpPr/>
          <p:nvPr/>
        </p:nvSpPr>
        <p:spPr>
          <a:xfrm>
            <a:off x="142844" y="142852"/>
            <a:ext cx="2357454" cy="78581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smtClean="0">
                <a:solidFill>
                  <a:schemeClr val="bg1"/>
                </a:solidFill>
              </a:rPr>
              <a:t>证书</a:t>
            </a:r>
            <a:endParaRPr lang="zh-CN" altLang="en-US" sz="3200" b="1" dirty="0" smtClean="0">
              <a:solidFill>
                <a:schemeClr val="bg1"/>
              </a:solidFill>
            </a:endParaRPr>
          </a:p>
        </p:txBody>
      </p:sp>
      <p:cxnSp>
        <p:nvCxnSpPr>
          <p:cNvPr id="49" name="直接连接符 48"/>
          <p:cNvCxnSpPr/>
          <p:nvPr/>
        </p:nvCxnSpPr>
        <p:spPr>
          <a:xfrm>
            <a:off x="285720" y="857232"/>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285720" y="92867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857224" y="571480"/>
            <a:ext cx="6429420" cy="506292"/>
          </a:xfrm>
          <a:prstGeom prst="rect">
            <a:avLst/>
          </a:prstGeom>
        </p:spPr>
        <p:txBody>
          <a:bodyPr wrap="square">
            <a:spAutoFit/>
          </a:bodyPr>
          <a:lstStyle/>
          <a:p>
            <a:pPr>
              <a:lnSpc>
                <a:spcPct val="150000"/>
              </a:lnSpc>
              <a:spcBef>
                <a:spcPts val="400"/>
              </a:spcBef>
              <a:spcAft>
                <a:spcPts val="400"/>
              </a:spcAft>
            </a:pPr>
            <a:r>
              <a:rPr lang="en-US" altLang="zh-CN" sz="2000" spc="600" dirty="0" smtClean="0">
                <a:solidFill>
                  <a:schemeClr val="bg1"/>
                </a:solidFill>
                <a:cs typeface="+mn-ea"/>
                <a:sym typeface="+mn-lt"/>
              </a:rPr>
              <a:t>CERTIFICATES</a:t>
            </a:r>
            <a:endParaRPr lang="zh-CN" altLang="en-US" sz="2000" spc="600" dirty="0">
              <a:solidFill>
                <a:schemeClr val="bg1"/>
              </a:solidFill>
              <a:cs typeface="+mn-ea"/>
              <a:sym typeface="+mn-lt"/>
            </a:endParaRPr>
          </a:p>
        </p:txBody>
      </p:sp>
      <p:pic>
        <p:nvPicPr>
          <p:cNvPr id="52" name="Picture 9" descr="E:\刘林平2019\A 傲瑞斯\重做\sucai\12.png"/>
          <p:cNvPicPr>
            <a:picLocks noChangeAspect="1" noChangeArrowheads="1"/>
          </p:cNvPicPr>
          <p:nvPr/>
        </p:nvPicPr>
        <p:blipFill rotWithShape="1">
          <a:blip r:embed="rId5" cstate="email"/>
          <a:srcRect/>
          <a:stretch>
            <a:fillRect/>
          </a:stretch>
        </p:blipFill>
        <p:spPr bwMode="auto">
          <a:xfrm rot="10800000" flipH="1" flipV="1">
            <a:off x="5214942" y="-24"/>
            <a:ext cx="3929090" cy="2955108"/>
          </a:xfrm>
          <a:prstGeom prst="rect">
            <a:avLst/>
          </a:prstGeom>
          <a:noFill/>
          <a:extLst>
            <a:ext uri="{909E8E84-426E-40DD-AFC4-6F175D3DCCD1}">
              <a14:hiddenFill xmlns:a14="http://schemas.microsoft.com/office/drawing/2010/main">
                <a:solidFill>
                  <a:srgbClr val="FFFFFF"/>
                </a:solidFill>
              </a14:hiddenFill>
            </a:ext>
          </a:extLst>
        </p:spPr>
      </p:pic>
      <p:sp>
        <p:nvSpPr>
          <p:cNvPr id="3" name="圆角矩形 2"/>
          <p:cNvSpPr/>
          <p:nvPr/>
        </p:nvSpPr>
        <p:spPr>
          <a:xfrm>
            <a:off x="4709795" y="1249045"/>
            <a:ext cx="2607945" cy="16611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marL="342900" lvl="0" indent="-342900">
              <a:lnSpc>
                <a:spcPct val="90000"/>
              </a:lnSpc>
              <a:spcBef>
                <a:spcPct val="20000"/>
              </a:spcBef>
              <a:defRPr/>
            </a:pPr>
            <a:endParaRPr lang="en-US" altLang="zh-CN" sz="800" b="1" i="1" dirty="0">
              <a:solidFill>
                <a:schemeClr val="tx1"/>
              </a:solidFill>
              <a:ea typeface="华文彩云" panose="02010800040101010101" pitchFamily="2" charset="-122"/>
              <a:cs typeface="Arial" panose="020B0604020202020204" pitchFamily="34" charset="0"/>
            </a:endParaRPr>
          </a:p>
          <a:p>
            <a:pPr marL="800100" lvl="1" indent="-342900">
              <a:lnSpc>
                <a:spcPct val="80000"/>
              </a:lnSpc>
              <a:spcBef>
                <a:spcPct val="20000"/>
              </a:spcBef>
              <a:buFont typeface="Wingdings" panose="05000000000000000000" charset="0"/>
              <a:buChar char="ü"/>
              <a:defRPr/>
            </a:pPr>
            <a:r>
              <a:rPr lang="en-US" altLang="zh-CN" sz="2000" b="1" dirty="0" smtClean="0">
                <a:solidFill>
                  <a:schemeClr val="tx1"/>
                </a:solidFill>
                <a:ea typeface="华文彩云" panose="02010800040101010101" pitchFamily="2" charset="-122"/>
                <a:cs typeface="Arial" panose="020B0604020202020204" pitchFamily="34" charset="0"/>
              </a:rPr>
              <a:t>IATF16949</a:t>
            </a:r>
            <a:endParaRPr lang="en-US" altLang="zh-CN" sz="2000" b="1" dirty="0" smtClean="0">
              <a:solidFill>
                <a:schemeClr val="tx1"/>
              </a:solidFill>
              <a:ea typeface="华文彩云" panose="02010800040101010101" pitchFamily="2" charset="-122"/>
              <a:cs typeface="Arial" panose="020B0604020202020204" pitchFamily="34" charset="0"/>
            </a:endParaRPr>
          </a:p>
          <a:p>
            <a:pPr marL="800100" lvl="1" indent="-342900">
              <a:lnSpc>
                <a:spcPct val="80000"/>
              </a:lnSpc>
              <a:spcBef>
                <a:spcPct val="20000"/>
              </a:spcBef>
              <a:buFont typeface="Wingdings" panose="05000000000000000000" charset="0"/>
              <a:buChar char="ü"/>
              <a:defRPr/>
            </a:pPr>
            <a:r>
              <a:rPr lang="en-US" altLang="zh-CN" sz="2000" b="1" dirty="0" smtClean="0">
                <a:solidFill>
                  <a:schemeClr val="tx1"/>
                </a:solidFill>
                <a:ea typeface="华文彩云" panose="02010800040101010101" pitchFamily="2" charset="-122"/>
                <a:cs typeface="Arial" panose="020B0604020202020204" pitchFamily="34" charset="0"/>
              </a:rPr>
              <a:t>TUV Verified</a:t>
            </a:r>
            <a:endParaRPr lang="en-US" altLang="zh-CN" sz="2000" b="1" dirty="0" smtClean="0">
              <a:solidFill>
                <a:schemeClr val="tx1"/>
              </a:solidFill>
              <a:ea typeface="华文彩云" panose="02010800040101010101" pitchFamily="2" charset="-122"/>
              <a:cs typeface="Arial" panose="020B0604020202020204" pitchFamily="34" charset="0"/>
            </a:endParaRPr>
          </a:p>
          <a:p>
            <a:pPr marL="800100" lvl="1" indent="-342900">
              <a:lnSpc>
                <a:spcPct val="80000"/>
              </a:lnSpc>
              <a:spcBef>
                <a:spcPct val="20000"/>
              </a:spcBef>
              <a:buFont typeface="Wingdings" panose="05000000000000000000" charset="0"/>
              <a:buChar char="ü"/>
              <a:defRPr/>
            </a:pPr>
            <a:r>
              <a:rPr lang="en-US" altLang="zh-CN" sz="2000" b="1" dirty="0" smtClean="0">
                <a:solidFill>
                  <a:schemeClr val="tx1"/>
                </a:solidFill>
                <a:ea typeface="华文彩云" panose="02010800040101010101" pitchFamily="2" charset="-122"/>
                <a:cs typeface="Arial" panose="020B0604020202020204" pitchFamily="34" charset="0"/>
              </a:rPr>
              <a:t>UL</a:t>
            </a:r>
            <a:endParaRPr lang="en-US" altLang="zh-CN" sz="2000" b="1" dirty="0" smtClean="0">
              <a:solidFill>
                <a:schemeClr val="tx1"/>
              </a:solidFill>
              <a:ea typeface="华文彩云" panose="02010800040101010101" pitchFamily="2" charset="-122"/>
              <a:cs typeface="Arial" panose="020B0604020202020204" pitchFamily="34" charset="0"/>
            </a:endParaRPr>
          </a:p>
        </p:txBody>
      </p:sp>
      <p:pic>
        <p:nvPicPr>
          <p:cNvPr id="2" name="图片 1" descr="IATF"/>
          <p:cNvPicPr>
            <a:picLocks noChangeAspect="1"/>
          </p:cNvPicPr>
          <p:nvPr/>
        </p:nvPicPr>
        <p:blipFill>
          <a:blip r:embed="rId6"/>
          <a:stretch>
            <a:fillRect/>
          </a:stretch>
        </p:blipFill>
        <p:spPr>
          <a:xfrm>
            <a:off x="280670" y="3717290"/>
            <a:ext cx="1267460" cy="1912620"/>
          </a:xfrm>
          <a:prstGeom prst="rect">
            <a:avLst/>
          </a:prstGeom>
        </p:spPr>
      </p:pic>
      <p:pic>
        <p:nvPicPr>
          <p:cNvPr id="4" name="图片 3" descr="iso9001"/>
          <p:cNvPicPr>
            <a:picLocks noChangeAspect="1"/>
          </p:cNvPicPr>
          <p:nvPr/>
        </p:nvPicPr>
        <p:blipFill>
          <a:blip r:embed="rId7"/>
          <a:stretch>
            <a:fillRect/>
          </a:stretch>
        </p:blipFill>
        <p:spPr>
          <a:xfrm>
            <a:off x="1749425" y="3717290"/>
            <a:ext cx="1267460" cy="1912620"/>
          </a:xfrm>
          <a:prstGeom prst="rect">
            <a:avLst/>
          </a:prstGeom>
        </p:spPr>
      </p:pic>
      <p:pic>
        <p:nvPicPr>
          <p:cNvPr id="5" name="图片 4" descr="ISO13485"/>
          <p:cNvPicPr>
            <a:picLocks noChangeAspect="1"/>
          </p:cNvPicPr>
          <p:nvPr/>
        </p:nvPicPr>
        <p:blipFill>
          <a:blip r:embed="rId8"/>
          <a:stretch>
            <a:fillRect/>
          </a:stretch>
        </p:blipFill>
        <p:spPr>
          <a:xfrm>
            <a:off x="3218180" y="3717290"/>
            <a:ext cx="1267460" cy="1912620"/>
          </a:xfrm>
          <a:prstGeom prst="rect">
            <a:avLst/>
          </a:prstGeom>
        </p:spPr>
      </p:pic>
      <p:pic>
        <p:nvPicPr>
          <p:cNvPr id="6" name="图片 5" descr="iso14001"/>
          <p:cNvPicPr>
            <a:picLocks noChangeAspect="1"/>
          </p:cNvPicPr>
          <p:nvPr/>
        </p:nvPicPr>
        <p:blipFill>
          <a:blip r:embed="rId9"/>
          <a:stretch>
            <a:fillRect/>
          </a:stretch>
        </p:blipFill>
        <p:spPr>
          <a:xfrm>
            <a:off x="4686935" y="3717290"/>
            <a:ext cx="1267460" cy="1912620"/>
          </a:xfrm>
          <a:prstGeom prst="rect">
            <a:avLst/>
          </a:prstGeom>
        </p:spPr>
      </p:pic>
      <p:pic>
        <p:nvPicPr>
          <p:cNvPr id="7" name="图片 6" descr="tuv"/>
          <p:cNvPicPr>
            <a:picLocks noChangeAspect="1"/>
          </p:cNvPicPr>
          <p:nvPr/>
        </p:nvPicPr>
        <p:blipFill>
          <a:blip r:embed="rId10"/>
          <a:stretch>
            <a:fillRect/>
          </a:stretch>
        </p:blipFill>
        <p:spPr>
          <a:xfrm>
            <a:off x="6155690" y="3717290"/>
            <a:ext cx="1267460" cy="1912620"/>
          </a:xfrm>
          <a:prstGeom prst="rect">
            <a:avLst/>
          </a:prstGeom>
        </p:spPr>
      </p:pic>
      <p:pic>
        <p:nvPicPr>
          <p:cNvPr id="8" name="图片 7" descr="ul"/>
          <p:cNvPicPr>
            <a:picLocks noChangeAspect="1"/>
          </p:cNvPicPr>
          <p:nvPr/>
        </p:nvPicPr>
        <p:blipFill>
          <a:blip r:embed="rId11"/>
          <a:stretch>
            <a:fillRect/>
          </a:stretch>
        </p:blipFill>
        <p:spPr>
          <a:xfrm>
            <a:off x="7624445" y="3717290"/>
            <a:ext cx="1267460" cy="1912620"/>
          </a:xfrm>
          <a:prstGeom prst="rect">
            <a:avLst/>
          </a:prstGeom>
        </p:spPr>
      </p:pic>
      <p:sp>
        <p:nvSpPr>
          <p:cNvPr id="9" name="矩形 8"/>
          <p:cNvSpPr/>
          <p:nvPr>
            <p:custDataLst>
              <p:tags r:id="rId12"/>
            </p:custDataLst>
          </p:nvPr>
        </p:nvSpPr>
        <p:spPr>
          <a:xfrm>
            <a:off x="3314038" y="5734189"/>
            <a:ext cx="1083945" cy="368300"/>
          </a:xfrm>
          <a:prstGeom prst="rect">
            <a:avLst/>
          </a:prstGeom>
        </p:spPr>
        <p:txBody>
          <a:bodyPr wrap="none">
            <a:spAutoFit/>
          </a:bodyPr>
          <a:p>
            <a:pPr fontAlgn="base"/>
            <a:r>
              <a:rPr lang="en-US" b="1" dirty="0" smtClean="0"/>
              <a:t>ISO13485</a:t>
            </a:r>
            <a:endParaRPr lang="en-US" b="1" dirty="0"/>
          </a:p>
        </p:txBody>
      </p:sp>
      <p:sp>
        <p:nvSpPr>
          <p:cNvPr id="10" name="矩形 9"/>
          <p:cNvSpPr/>
          <p:nvPr>
            <p:custDataLst>
              <p:tags r:id="rId13"/>
            </p:custDataLst>
          </p:nvPr>
        </p:nvSpPr>
        <p:spPr>
          <a:xfrm>
            <a:off x="7668913" y="5734189"/>
            <a:ext cx="1221105" cy="368300"/>
          </a:xfrm>
          <a:prstGeom prst="rect">
            <a:avLst/>
          </a:prstGeom>
        </p:spPr>
        <p:txBody>
          <a:bodyPr wrap="none">
            <a:spAutoFit/>
          </a:bodyPr>
          <a:p>
            <a:pPr fontAlgn="base"/>
            <a:r>
              <a:rPr lang="en-US" b="1" dirty="0" smtClean="0"/>
              <a:t>UL Verified</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1250" fill="hold"/>
                                        <p:tgtEl>
                                          <p:spTgt spid="49"/>
                                        </p:tgtEl>
                                        <p:attrNameLst>
                                          <p:attrName>ppt_x</p:attrName>
                                        </p:attrNameLst>
                                      </p:cBhvr>
                                      <p:tavLst>
                                        <p:tav tm="0">
                                          <p:val>
                                            <p:strVal val="0-#ppt_w/2"/>
                                          </p:val>
                                        </p:tav>
                                        <p:tav tm="100000">
                                          <p:val>
                                            <p:strVal val="#ppt_x"/>
                                          </p:val>
                                        </p:tav>
                                      </p:tavLst>
                                    </p:anim>
                                    <p:anim calcmode="lin" valueType="num">
                                      <p:cBhvr additive="base">
                                        <p:cTn id="8" dur="1250" fill="hold"/>
                                        <p:tgtEl>
                                          <p:spTgt spid="4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1250" fill="hold"/>
                                        <p:tgtEl>
                                          <p:spTgt spid="50"/>
                                        </p:tgtEl>
                                        <p:attrNameLst>
                                          <p:attrName>ppt_x</p:attrName>
                                        </p:attrNameLst>
                                      </p:cBhvr>
                                      <p:tavLst>
                                        <p:tav tm="0">
                                          <p:val>
                                            <p:strVal val="0-#ppt_w/2"/>
                                          </p:val>
                                        </p:tav>
                                        <p:tav tm="100000">
                                          <p:val>
                                            <p:strVal val="#ppt_x"/>
                                          </p:val>
                                        </p:tav>
                                      </p:tavLst>
                                    </p:anim>
                                    <p:anim calcmode="lin" valueType="num">
                                      <p:cBhvr additive="base">
                                        <p:cTn id="12" dur="1250" fill="hold"/>
                                        <p:tgtEl>
                                          <p:spTgt spid="5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1500" fill="hold"/>
                                        <p:tgtEl>
                                          <p:spTgt spid="51"/>
                                        </p:tgtEl>
                                        <p:attrNameLst>
                                          <p:attrName>ppt_x</p:attrName>
                                        </p:attrNameLst>
                                      </p:cBhvr>
                                      <p:tavLst>
                                        <p:tav tm="0">
                                          <p:val>
                                            <p:strVal val="0-#ppt_w/2"/>
                                          </p:val>
                                        </p:tav>
                                        <p:tav tm="100000">
                                          <p:val>
                                            <p:strVal val="#ppt_x"/>
                                          </p:val>
                                        </p:tav>
                                      </p:tavLst>
                                    </p:anim>
                                    <p:anim calcmode="lin" valueType="num">
                                      <p:cBhvr additive="base">
                                        <p:cTn id="16" dur="1500" fill="hold"/>
                                        <p:tgtEl>
                                          <p:spTgt spid="51"/>
                                        </p:tgtEl>
                                        <p:attrNameLst>
                                          <p:attrName>ppt_y</p:attrName>
                                        </p:attrNameLst>
                                      </p:cBhvr>
                                      <p:tavLst>
                                        <p:tav tm="0">
                                          <p:val>
                                            <p:strVal val="#ppt_y"/>
                                          </p:val>
                                        </p:tav>
                                        <p:tav tm="100000">
                                          <p:val>
                                            <p:strVal val="#ppt_y"/>
                                          </p:val>
                                        </p:tav>
                                      </p:tavLst>
                                    </p:anim>
                                  </p:childTnLst>
                                </p:cTn>
                              </p:par>
                              <p:par>
                                <p:cTn id="17" presetID="47" presetClass="entr" presetSubtype="0" fill="hold" nodeType="withEffect">
                                  <p:stCondLst>
                                    <p:cond delay="60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1000"/>
                                        <p:tgtEl>
                                          <p:spTgt spid="52"/>
                                        </p:tgtEl>
                                      </p:cBhvr>
                                    </p:animEffect>
                                    <p:anim calcmode="lin" valueType="num">
                                      <p:cBhvr>
                                        <p:cTn id="20" dur="1000" fill="hold"/>
                                        <p:tgtEl>
                                          <p:spTgt spid="52"/>
                                        </p:tgtEl>
                                        <p:attrNameLst>
                                          <p:attrName>ppt_x</p:attrName>
                                        </p:attrNameLst>
                                      </p:cBhvr>
                                      <p:tavLst>
                                        <p:tav tm="0">
                                          <p:val>
                                            <p:strVal val="#ppt_x"/>
                                          </p:val>
                                        </p:tav>
                                        <p:tav tm="100000">
                                          <p:val>
                                            <p:strVal val="#ppt_x"/>
                                          </p:val>
                                        </p:tav>
                                      </p:tavLst>
                                    </p:anim>
                                    <p:anim calcmode="lin" valueType="num">
                                      <p:cBhvr>
                                        <p:cTn id="2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29" name="Picture 9" descr="E:\刘林平2019\A 傲瑞斯\重做\sucai\12.png"/>
          <p:cNvPicPr>
            <a:picLocks noChangeAspect="1" noChangeArrowheads="1"/>
          </p:cNvPicPr>
          <p:nvPr/>
        </p:nvPicPr>
        <p:blipFill rotWithShape="1">
          <a:blip r:embed="rId1" cstate="email"/>
          <a:srcRect/>
          <a:stretch>
            <a:fillRect/>
          </a:stretch>
        </p:blipFill>
        <p:spPr bwMode="auto">
          <a:xfrm flipH="1">
            <a:off x="184785" y="214630"/>
            <a:ext cx="8740775" cy="657415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sz-fpi.com/wp-content/uploads/2023/03/rd4.jpg"/>
          <p:cNvPicPr>
            <a:picLocks noChangeAspect="1" noChangeArrowheads="1"/>
          </p:cNvPicPr>
          <p:nvPr/>
        </p:nvPicPr>
        <p:blipFill>
          <a:blip r:embed="rId2" cstate="print"/>
          <a:srcRect/>
          <a:stretch>
            <a:fillRect/>
          </a:stretch>
        </p:blipFill>
        <p:spPr bwMode="auto">
          <a:xfrm>
            <a:off x="285720" y="4129330"/>
            <a:ext cx="2700000" cy="1800000"/>
          </a:xfrm>
          <a:prstGeom prst="rect">
            <a:avLst/>
          </a:prstGeom>
          <a:noFill/>
        </p:spPr>
      </p:pic>
      <p:grpSp>
        <p:nvGrpSpPr>
          <p:cNvPr id="13" name="组合 12"/>
          <p:cNvGrpSpPr/>
          <p:nvPr/>
        </p:nvGrpSpPr>
        <p:grpSpPr>
          <a:xfrm>
            <a:off x="6215074" y="4129330"/>
            <a:ext cx="2700000" cy="2514380"/>
            <a:chOff x="6215074" y="4129330"/>
            <a:chExt cx="2700000" cy="2514380"/>
          </a:xfrm>
        </p:grpSpPr>
        <p:pic>
          <p:nvPicPr>
            <p:cNvPr id="2056" name="Picture 8" descr="https://sz-fpi.com/wp-content/uploads/2023/03/rd2.jpg"/>
            <p:cNvPicPr>
              <a:picLocks noChangeAspect="1" noChangeArrowheads="1"/>
            </p:cNvPicPr>
            <p:nvPr/>
          </p:nvPicPr>
          <p:blipFill>
            <a:blip r:embed="rId3" cstate="print"/>
            <a:srcRect/>
            <a:stretch>
              <a:fillRect/>
            </a:stretch>
          </p:blipFill>
          <p:spPr bwMode="auto">
            <a:xfrm>
              <a:off x="6215074" y="4129330"/>
              <a:ext cx="2700000" cy="1800000"/>
            </a:xfrm>
            <a:prstGeom prst="rect">
              <a:avLst/>
            </a:prstGeom>
            <a:noFill/>
          </p:spPr>
        </p:pic>
        <p:sp>
          <p:nvSpPr>
            <p:cNvPr id="11" name="矩形 10"/>
            <p:cNvSpPr/>
            <p:nvPr/>
          </p:nvSpPr>
          <p:spPr>
            <a:xfrm>
              <a:off x="6450369" y="6120490"/>
              <a:ext cx="2336473" cy="523220"/>
            </a:xfrm>
            <a:prstGeom prst="rect">
              <a:avLst/>
            </a:prstGeom>
          </p:spPr>
          <p:txBody>
            <a:bodyPr wrap="none">
              <a:spAutoFit/>
            </a:bodyPr>
            <a:lstStyle/>
            <a:p>
              <a:r>
                <a:rPr lang="en-US" altLang="zh-CN" sz="1400" dirty="0" smtClean="0">
                  <a:solidFill>
                    <a:schemeClr val="bg1"/>
                  </a:solidFill>
                </a:rPr>
                <a:t>Constant temperature &amp;amp;</a:t>
              </a:r>
              <a:endParaRPr lang="en-US" altLang="zh-CN" sz="1400" dirty="0" smtClean="0">
                <a:solidFill>
                  <a:schemeClr val="bg1"/>
                </a:solidFill>
              </a:endParaRPr>
            </a:p>
            <a:p>
              <a:r>
                <a:rPr lang="en-US" altLang="zh-CN" sz="1400" dirty="0" smtClean="0">
                  <a:solidFill>
                    <a:schemeClr val="bg1"/>
                  </a:solidFill>
                </a:rPr>
                <a:t> humidity tester</a:t>
              </a:r>
              <a:endParaRPr lang="zh-CN" altLang="en-US" sz="1400" dirty="0">
                <a:solidFill>
                  <a:schemeClr val="bg1"/>
                </a:solidFill>
              </a:endParaRPr>
            </a:p>
          </p:txBody>
        </p:sp>
      </p:grpSp>
      <p:grpSp>
        <p:nvGrpSpPr>
          <p:cNvPr id="15" name="组合 14"/>
          <p:cNvGrpSpPr/>
          <p:nvPr/>
        </p:nvGrpSpPr>
        <p:grpSpPr>
          <a:xfrm>
            <a:off x="3214678" y="4129330"/>
            <a:ext cx="2700000" cy="2322091"/>
            <a:chOff x="3214678" y="4129330"/>
            <a:chExt cx="2700000" cy="2322091"/>
          </a:xfrm>
        </p:grpSpPr>
        <p:pic>
          <p:nvPicPr>
            <p:cNvPr id="2058" name="Picture 10" descr="https://sz-fpi.com/wp-content/uploads/2023/03/rd3.jpg"/>
            <p:cNvPicPr>
              <a:picLocks noChangeAspect="1" noChangeArrowheads="1"/>
            </p:cNvPicPr>
            <p:nvPr/>
          </p:nvPicPr>
          <p:blipFill>
            <a:blip r:embed="rId4" cstate="print"/>
            <a:srcRect/>
            <a:stretch>
              <a:fillRect/>
            </a:stretch>
          </p:blipFill>
          <p:spPr bwMode="auto">
            <a:xfrm>
              <a:off x="3214678" y="4129330"/>
              <a:ext cx="2700000" cy="1800000"/>
            </a:xfrm>
            <a:prstGeom prst="rect">
              <a:avLst/>
            </a:prstGeom>
            <a:noFill/>
          </p:spPr>
        </p:pic>
        <p:sp>
          <p:nvSpPr>
            <p:cNvPr id="12" name="矩形 11"/>
            <p:cNvSpPr/>
            <p:nvPr/>
          </p:nvSpPr>
          <p:spPr>
            <a:xfrm>
              <a:off x="3571868" y="6143644"/>
              <a:ext cx="1992277" cy="307777"/>
            </a:xfrm>
            <a:prstGeom prst="rect">
              <a:avLst/>
            </a:prstGeom>
          </p:spPr>
          <p:txBody>
            <a:bodyPr wrap="none">
              <a:spAutoFit/>
            </a:bodyPr>
            <a:lstStyle/>
            <a:p>
              <a:r>
                <a:rPr lang="en-US" sz="1400" dirty="0" smtClean="0">
                  <a:solidFill>
                    <a:schemeClr val="bg1"/>
                  </a:solidFill>
                </a:rPr>
                <a:t>Halogen testing machine</a:t>
              </a:r>
              <a:endParaRPr lang="zh-CN" altLang="en-US" sz="1400" dirty="0">
                <a:solidFill>
                  <a:schemeClr val="bg1"/>
                </a:solidFill>
              </a:endParaRPr>
            </a:p>
          </p:txBody>
        </p:sp>
      </p:grpSp>
      <p:grpSp>
        <p:nvGrpSpPr>
          <p:cNvPr id="18" name="组合 17"/>
          <p:cNvGrpSpPr/>
          <p:nvPr/>
        </p:nvGrpSpPr>
        <p:grpSpPr>
          <a:xfrm>
            <a:off x="6086842" y="1500174"/>
            <a:ext cx="2700000" cy="2379479"/>
            <a:chOff x="6086842" y="1500174"/>
            <a:chExt cx="2700000" cy="2379479"/>
          </a:xfrm>
        </p:grpSpPr>
        <p:pic>
          <p:nvPicPr>
            <p:cNvPr id="2054" name="Picture 6" descr="https://sz-fpi.com/wp-content/uploads/2023/03/rd5.jpg"/>
            <p:cNvPicPr>
              <a:picLocks noChangeAspect="1" noChangeArrowheads="1"/>
            </p:cNvPicPr>
            <p:nvPr/>
          </p:nvPicPr>
          <p:blipFill>
            <a:blip r:embed="rId5" cstate="print"/>
            <a:srcRect/>
            <a:stretch>
              <a:fillRect/>
            </a:stretch>
          </p:blipFill>
          <p:spPr bwMode="auto">
            <a:xfrm>
              <a:off x="6086842" y="1500174"/>
              <a:ext cx="2700000" cy="1800000"/>
            </a:xfrm>
            <a:prstGeom prst="rect">
              <a:avLst/>
            </a:prstGeom>
            <a:noFill/>
          </p:spPr>
        </p:pic>
        <p:sp>
          <p:nvSpPr>
            <p:cNvPr id="17" name="矩形 16"/>
            <p:cNvSpPr/>
            <p:nvPr/>
          </p:nvSpPr>
          <p:spPr>
            <a:xfrm>
              <a:off x="6286512" y="3571876"/>
              <a:ext cx="2251835" cy="307777"/>
            </a:xfrm>
            <a:prstGeom prst="rect">
              <a:avLst/>
            </a:prstGeom>
          </p:spPr>
          <p:txBody>
            <a:bodyPr wrap="none">
              <a:spAutoFit/>
            </a:bodyPr>
            <a:lstStyle/>
            <a:p>
              <a:r>
                <a:rPr lang="en-US" altLang="zh-CN" sz="1400" dirty="0" smtClean="0">
                  <a:solidFill>
                    <a:schemeClr val="bg1"/>
                  </a:solidFill>
                </a:rPr>
                <a:t>Thermal shock test chamber</a:t>
              </a:r>
              <a:endParaRPr lang="zh-CN" altLang="en-US" sz="1400" dirty="0">
                <a:solidFill>
                  <a:schemeClr val="bg1"/>
                </a:solidFill>
              </a:endParaRPr>
            </a:p>
          </p:txBody>
        </p:sp>
      </p:grpSp>
      <p:grpSp>
        <p:nvGrpSpPr>
          <p:cNvPr id="21" name="组合 20"/>
          <p:cNvGrpSpPr/>
          <p:nvPr/>
        </p:nvGrpSpPr>
        <p:grpSpPr>
          <a:xfrm>
            <a:off x="285720" y="1500174"/>
            <a:ext cx="2700000" cy="2308041"/>
            <a:chOff x="285720" y="1500174"/>
            <a:chExt cx="2700000" cy="2308041"/>
          </a:xfrm>
        </p:grpSpPr>
        <p:pic>
          <p:nvPicPr>
            <p:cNvPr id="2050" name="Picture 2" descr="https://sz-fpi.com/wp-content/uploads/2023/03/rd6.jpg"/>
            <p:cNvPicPr>
              <a:picLocks noChangeAspect="1" noChangeArrowheads="1"/>
            </p:cNvPicPr>
            <p:nvPr/>
          </p:nvPicPr>
          <p:blipFill>
            <a:blip r:embed="rId6" cstate="print"/>
            <a:srcRect/>
            <a:stretch>
              <a:fillRect/>
            </a:stretch>
          </p:blipFill>
          <p:spPr bwMode="auto">
            <a:xfrm>
              <a:off x="285720" y="1500174"/>
              <a:ext cx="2700000" cy="1800000"/>
            </a:xfrm>
            <a:prstGeom prst="rect">
              <a:avLst/>
            </a:prstGeom>
            <a:noFill/>
          </p:spPr>
        </p:pic>
        <p:sp>
          <p:nvSpPr>
            <p:cNvPr id="20" name="矩形 19"/>
            <p:cNvSpPr/>
            <p:nvPr/>
          </p:nvSpPr>
          <p:spPr>
            <a:xfrm>
              <a:off x="369619" y="3500438"/>
              <a:ext cx="2416431" cy="307777"/>
            </a:xfrm>
            <a:prstGeom prst="rect">
              <a:avLst/>
            </a:prstGeom>
          </p:spPr>
          <p:txBody>
            <a:bodyPr wrap="none">
              <a:spAutoFit/>
            </a:bodyPr>
            <a:lstStyle/>
            <a:p>
              <a:r>
                <a:rPr lang="en-US" altLang="zh-CN" sz="1400" dirty="0" smtClean="0">
                  <a:solidFill>
                    <a:schemeClr val="bg1"/>
                  </a:solidFill>
                </a:rPr>
                <a:t>X-Ray Plating thickness tester</a:t>
              </a:r>
              <a:endParaRPr lang="zh-CN" altLang="en-US" sz="1400" dirty="0">
                <a:solidFill>
                  <a:schemeClr val="bg1"/>
                </a:solidFill>
              </a:endParaRPr>
            </a:p>
          </p:txBody>
        </p:sp>
      </p:grpSp>
      <p:grpSp>
        <p:nvGrpSpPr>
          <p:cNvPr id="24" name="组合 23"/>
          <p:cNvGrpSpPr/>
          <p:nvPr/>
        </p:nvGrpSpPr>
        <p:grpSpPr>
          <a:xfrm>
            <a:off x="3157884" y="1500174"/>
            <a:ext cx="2700000" cy="2286016"/>
            <a:chOff x="3086446" y="1500174"/>
            <a:chExt cx="2700000" cy="2286016"/>
          </a:xfrm>
        </p:grpSpPr>
        <p:pic>
          <p:nvPicPr>
            <p:cNvPr id="2052" name="Picture 4" descr="https://sz-fpi.com/wp-content/uploads/2023/03/rd7.jpg"/>
            <p:cNvPicPr>
              <a:picLocks noChangeAspect="1" noChangeArrowheads="1"/>
            </p:cNvPicPr>
            <p:nvPr/>
          </p:nvPicPr>
          <p:blipFill>
            <a:blip r:embed="rId7" cstate="print"/>
            <a:srcRect/>
            <a:stretch>
              <a:fillRect/>
            </a:stretch>
          </p:blipFill>
          <p:spPr bwMode="auto">
            <a:xfrm>
              <a:off x="3086446" y="1500174"/>
              <a:ext cx="2700000" cy="1800000"/>
            </a:xfrm>
            <a:prstGeom prst="rect">
              <a:avLst/>
            </a:prstGeom>
            <a:noFill/>
          </p:spPr>
        </p:pic>
        <p:sp>
          <p:nvSpPr>
            <p:cNvPr id="22" name="矩形 21"/>
            <p:cNvSpPr/>
            <p:nvPr/>
          </p:nvSpPr>
          <p:spPr>
            <a:xfrm>
              <a:off x="3878502" y="3478413"/>
              <a:ext cx="1479316" cy="307777"/>
            </a:xfrm>
            <a:prstGeom prst="rect">
              <a:avLst/>
            </a:prstGeom>
          </p:spPr>
          <p:txBody>
            <a:bodyPr wrap="none">
              <a:spAutoFit/>
            </a:bodyPr>
            <a:lstStyle/>
            <a:p>
              <a:r>
                <a:rPr lang="en-US" sz="1400" dirty="0" smtClean="0">
                  <a:solidFill>
                    <a:schemeClr val="bg1"/>
                  </a:solidFill>
                </a:rPr>
                <a:t>X-Ray </a:t>
              </a:r>
              <a:r>
                <a:rPr lang="en-US" sz="1400" dirty="0" err="1" smtClean="0">
                  <a:solidFill>
                    <a:schemeClr val="bg1"/>
                  </a:solidFill>
                </a:rPr>
                <a:t>scenograph</a:t>
              </a:r>
              <a:endParaRPr lang="zh-CN" altLang="en-US" sz="1400" dirty="0">
                <a:solidFill>
                  <a:schemeClr val="bg1"/>
                </a:solidFill>
              </a:endParaRPr>
            </a:p>
          </p:txBody>
        </p:sp>
      </p:grpSp>
      <p:sp>
        <p:nvSpPr>
          <p:cNvPr id="25" name="圆角矩形 24"/>
          <p:cNvSpPr/>
          <p:nvPr/>
        </p:nvSpPr>
        <p:spPr>
          <a:xfrm>
            <a:off x="-214346" y="142852"/>
            <a:ext cx="4357718" cy="78581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smtClean="0"/>
              <a:t>实验室设备</a:t>
            </a:r>
            <a:endParaRPr lang="zh-CN" altLang="en-US" sz="3200" b="1" dirty="0" smtClean="0">
              <a:solidFill>
                <a:schemeClr val="bg1"/>
              </a:solidFill>
            </a:endParaRPr>
          </a:p>
        </p:txBody>
      </p:sp>
      <p:cxnSp>
        <p:nvCxnSpPr>
          <p:cNvPr id="26" name="直接连接符 25"/>
          <p:cNvCxnSpPr/>
          <p:nvPr/>
        </p:nvCxnSpPr>
        <p:spPr>
          <a:xfrm>
            <a:off x="285720" y="857232"/>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285720" y="92867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857224" y="571480"/>
            <a:ext cx="6429420" cy="506292"/>
          </a:xfrm>
          <a:prstGeom prst="rect">
            <a:avLst/>
          </a:prstGeom>
        </p:spPr>
        <p:txBody>
          <a:bodyPr wrap="square">
            <a:spAutoFit/>
          </a:bodyPr>
          <a:lstStyle/>
          <a:p>
            <a:pPr>
              <a:lnSpc>
                <a:spcPct val="150000"/>
              </a:lnSpc>
              <a:spcBef>
                <a:spcPts val="400"/>
              </a:spcBef>
              <a:spcAft>
                <a:spcPts val="400"/>
              </a:spcAft>
            </a:pPr>
            <a:r>
              <a:rPr lang="en-US" altLang="zh-CN" sz="2000" spc="600" dirty="0" smtClean="0">
                <a:solidFill>
                  <a:schemeClr val="bg1"/>
                </a:solidFill>
                <a:cs typeface="+mn-ea"/>
                <a:sym typeface="+mn-lt"/>
              </a:rPr>
              <a:t>LABORATORY EQUIPMENT</a:t>
            </a:r>
            <a:endParaRPr lang="zh-CN" altLang="en-US" sz="2000" spc="600" dirty="0">
              <a:solidFill>
                <a:schemeClr val="bg1"/>
              </a:solidFill>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250" fill="hold"/>
                                        <p:tgtEl>
                                          <p:spTgt spid="26"/>
                                        </p:tgtEl>
                                        <p:attrNameLst>
                                          <p:attrName>ppt_x</p:attrName>
                                        </p:attrNameLst>
                                      </p:cBhvr>
                                      <p:tavLst>
                                        <p:tav tm="0">
                                          <p:val>
                                            <p:strVal val="0-#ppt_w/2"/>
                                          </p:val>
                                        </p:tav>
                                        <p:tav tm="100000">
                                          <p:val>
                                            <p:strVal val="#ppt_x"/>
                                          </p:val>
                                        </p:tav>
                                      </p:tavLst>
                                    </p:anim>
                                    <p:anim calcmode="lin" valueType="num">
                                      <p:cBhvr additive="base">
                                        <p:cTn id="8" dur="12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250" fill="hold"/>
                                        <p:tgtEl>
                                          <p:spTgt spid="27"/>
                                        </p:tgtEl>
                                        <p:attrNameLst>
                                          <p:attrName>ppt_x</p:attrName>
                                        </p:attrNameLst>
                                      </p:cBhvr>
                                      <p:tavLst>
                                        <p:tav tm="0">
                                          <p:val>
                                            <p:strVal val="0-#ppt_w/2"/>
                                          </p:val>
                                        </p:tav>
                                        <p:tav tm="100000">
                                          <p:val>
                                            <p:strVal val="#ppt_x"/>
                                          </p:val>
                                        </p:tav>
                                      </p:tavLst>
                                    </p:anim>
                                    <p:anim calcmode="lin" valueType="num">
                                      <p:cBhvr additive="base">
                                        <p:cTn id="12" dur="125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1500" fill="hold"/>
                                        <p:tgtEl>
                                          <p:spTgt spid="28"/>
                                        </p:tgtEl>
                                        <p:attrNameLst>
                                          <p:attrName>ppt_x</p:attrName>
                                        </p:attrNameLst>
                                      </p:cBhvr>
                                      <p:tavLst>
                                        <p:tav tm="0">
                                          <p:val>
                                            <p:strVal val="0-#ppt_w/2"/>
                                          </p:val>
                                        </p:tav>
                                        <p:tav tm="100000">
                                          <p:val>
                                            <p:strVal val="#ppt_x"/>
                                          </p:val>
                                        </p:tav>
                                      </p:tavLst>
                                    </p:anim>
                                    <p:anim calcmode="lin" valueType="num">
                                      <p:cBhvr additive="base">
                                        <p:cTn id="16" dur="1500" fill="hold"/>
                                        <p:tgtEl>
                                          <p:spTgt spid="28"/>
                                        </p:tgtEl>
                                        <p:attrNameLst>
                                          <p:attrName>ppt_y</p:attrName>
                                        </p:attrNameLst>
                                      </p:cBhvr>
                                      <p:tavLst>
                                        <p:tav tm="0">
                                          <p:val>
                                            <p:strVal val="#ppt_y"/>
                                          </p:val>
                                        </p:tav>
                                        <p:tav tm="100000">
                                          <p:val>
                                            <p:strVal val="#ppt_y"/>
                                          </p:val>
                                        </p:tav>
                                      </p:tavLst>
                                    </p:anim>
                                  </p:childTnLst>
                                </p:cTn>
                              </p:par>
                              <p:par>
                                <p:cTn id="17" presetID="47" presetClass="entr" presetSubtype="0" fill="hold" nodeType="withEffect">
                                  <p:stCondLst>
                                    <p:cond delay="60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0" name="Picture 9" descr="E:\刘林平2019\A 傲瑞斯\重做\sucai\12.png"/>
          <p:cNvPicPr>
            <a:picLocks noChangeAspect="1" noChangeArrowheads="1"/>
          </p:cNvPicPr>
          <p:nvPr/>
        </p:nvPicPr>
        <p:blipFill rotWithShape="1">
          <a:blip r:embed="rId1" cstate="email"/>
          <a:srcRect/>
          <a:stretch>
            <a:fillRect/>
          </a:stretch>
        </p:blipFill>
        <p:spPr bwMode="auto">
          <a:xfrm>
            <a:off x="0" y="-24"/>
            <a:ext cx="911834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3"/>
          <p:cNvSpPr/>
          <p:nvPr/>
        </p:nvSpPr>
        <p:spPr>
          <a:xfrm>
            <a:off x="-357222" y="142852"/>
            <a:ext cx="4357718" cy="78581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chemeClr val="bg1"/>
                </a:solidFill>
              </a:rPr>
              <a:t>车间一角</a:t>
            </a:r>
            <a:endParaRPr lang="zh-CN" altLang="en-US" sz="3200" b="1" dirty="0" smtClean="0">
              <a:solidFill>
                <a:schemeClr val="bg1"/>
              </a:solidFill>
            </a:endParaRPr>
          </a:p>
        </p:txBody>
      </p:sp>
      <p:cxnSp>
        <p:nvCxnSpPr>
          <p:cNvPr id="5" name="直接连接符 4"/>
          <p:cNvCxnSpPr/>
          <p:nvPr/>
        </p:nvCxnSpPr>
        <p:spPr>
          <a:xfrm>
            <a:off x="285720" y="857232"/>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85720" y="92867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857224" y="571480"/>
            <a:ext cx="6429420" cy="553085"/>
          </a:xfrm>
          <a:prstGeom prst="rect">
            <a:avLst/>
          </a:prstGeom>
        </p:spPr>
        <p:txBody>
          <a:bodyPr wrap="square">
            <a:spAutoFit/>
          </a:bodyPr>
          <a:lstStyle/>
          <a:p>
            <a:pPr>
              <a:lnSpc>
                <a:spcPct val="150000"/>
              </a:lnSpc>
              <a:spcBef>
                <a:spcPts val="400"/>
              </a:spcBef>
              <a:spcAft>
                <a:spcPts val="400"/>
              </a:spcAft>
            </a:pPr>
            <a:r>
              <a:rPr lang="en-US" altLang="zh-CN" sz="2000" spc="600" dirty="0" smtClean="0">
                <a:solidFill>
                  <a:schemeClr val="bg1"/>
                </a:solidFill>
                <a:cs typeface="+mn-ea"/>
                <a:sym typeface="+mn-lt"/>
              </a:rPr>
              <a:t>THE WORKSHOP</a:t>
            </a:r>
            <a:endParaRPr lang="zh-CN" altLang="en-US" sz="2000" spc="600" dirty="0">
              <a:solidFill>
                <a:schemeClr val="bg1"/>
              </a:solidFill>
              <a:cs typeface="+mn-ea"/>
              <a:sym typeface="+mn-lt"/>
            </a:endParaRPr>
          </a:p>
        </p:txBody>
      </p:sp>
      <p:pic>
        <p:nvPicPr>
          <p:cNvPr id="1026" name="Picture 2" descr="https://sz-fpi.com/wp-content/uploads/2023/03/Automatic-wire-cutting-1.jpg"/>
          <p:cNvPicPr>
            <a:picLocks noChangeAspect="1" noChangeArrowheads="1"/>
          </p:cNvPicPr>
          <p:nvPr/>
        </p:nvPicPr>
        <p:blipFill>
          <a:blip r:embed="rId2" cstate="print"/>
          <a:srcRect/>
          <a:stretch>
            <a:fillRect/>
          </a:stretch>
        </p:blipFill>
        <p:spPr bwMode="auto">
          <a:xfrm>
            <a:off x="214282" y="1214422"/>
            <a:ext cx="2700000" cy="1800000"/>
          </a:xfrm>
          <a:prstGeom prst="rect">
            <a:avLst/>
          </a:prstGeom>
          <a:noFill/>
        </p:spPr>
      </p:pic>
      <p:sp>
        <p:nvSpPr>
          <p:cNvPr id="10" name="矩形 9"/>
          <p:cNvSpPr/>
          <p:nvPr/>
        </p:nvSpPr>
        <p:spPr>
          <a:xfrm>
            <a:off x="428596" y="3334408"/>
            <a:ext cx="2286016" cy="523220"/>
          </a:xfrm>
          <a:prstGeom prst="rect">
            <a:avLst/>
          </a:prstGeom>
        </p:spPr>
        <p:txBody>
          <a:bodyPr wrap="square">
            <a:spAutoFit/>
          </a:bodyPr>
          <a:lstStyle/>
          <a:p>
            <a:r>
              <a:rPr lang="en-US" altLang="zh-CN" sz="1400" dirty="0" smtClean="0">
                <a:solidFill>
                  <a:schemeClr val="bg1"/>
                </a:solidFill>
              </a:rPr>
              <a:t>Automatic wire cutting </a:t>
            </a:r>
            <a:endParaRPr lang="en-US" altLang="zh-CN" sz="1400" dirty="0" smtClean="0">
              <a:solidFill>
                <a:schemeClr val="bg1"/>
              </a:solidFill>
            </a:endParaRPr>
          </a:p>
          <a:p>
            <a:r>
              <a:rPr lang="en-US" altLang="zh-CN" sz="1400" dirty="0" smtClean="0">
                <a:solidFill>
                  <a:schemeClr val="bg1"/>
                </a:solidFill>
              </a:rPr>
              <a:t>terminal crimping machine</a:t>
            </a:r>
            <a:endParaRPr lang="zh-CN" altLang="en-US" sz="1400" dirty="0">
              <a:solidFill>
                <a:schemeClr val="bg1"/>
              </a:solidFill>
            </a:endParaRPr>
          </a:p>
        </p:txBody>
      </p:sp>
      <p:pic>
        <p:nvPicPr>
          <p:cNvPr id="1028" name="Picture 4" descr="https://sz-fpi.com/wp-content/uploads/2023/03/Automatic-terminal-packing.jpg"/>
          <p:cNvPicPr>
            <a:picLocks noChangeAspect="1" noChangeArrowheads="1"/>
          </p:cNvPicPr>
          <p:nvPr/>
        </p:nvPicPr>
        <p:blipFill>
          <a:blip r:embed="rId3" cstate="print"/>
          <a:srcRect/>
          <a:stretch>
            <a:fillRect/>
          </a:stretch>
        </p:blipFill>
        <p:spPr bwMode="auto">
          <a:xfrm>
            <a:off x="3071802" y="1214422"/>
            <a:ext cx="2700000" cy="1800000"/>
          </a:xfrm>
          <a:prstGeom prst="rect">
            <a:avLst/>
          </a:prstGeom>
          <a:noFill/>
        </p:spPr>
      </p:pic>
      <p:pic>
        <p:nvPicPr>
          <p:cNvPr id="1030" name="Picture 6" descr="https://sz-fpi.com/wp-content/uploads/2023/03/automatic-gluing-1.jpg"/>
          <p:cNvPicPr>
            <a:picLocks noChangeAspect="1" noChangeArrowheads="1"/>
          </p:cNvPicPr>
          <p:nvPr/>
        </p:nvPicPr>
        <p:blipFill>
          <a:blip r:embed="rId4" cstate="print"/>
          <a:srcRect/>
          <a:stretch>
            <a:fillRect/>
          </a:stretch>
        </p:blipFill>
        <p:spPr bwMode="auto">
          <a:xfrm>
            <a:off x="6072198" y="1214422"/>
            <a:ext cx="2700000" cy="1800000"/>
          </a:xfrm>
          <a:prstGeom prst="rect">
            <a:avLst/>
          </a:prstGeom>
          <a:noFill/>
        </p:spPr>
      </p:pic>
      <p:sp>
        <p:nvSpPr>
          <p:cNvPr id="16" name="矩形 15"/>
          <p:cNvSpPr/>
          <p:nvPr/>
        </p:nvSpPr>
        <p:spPr>
          <a:xfrm>
            <a:off x="3286116" y="3239134"/>
            <a:ext cx="2286016" cy="521970"/>
          </a:xfrm>
          <a:prstGeom prst="rect">
            <a:avLst/>
          </a:prstGeom>
        </p:spPr>
        <p:txBody>
          <a:bodyPr wrap="square">
            <a:spAutoFit/>
          </a:bodyPr>
          <a:lstStyle/>
          <a:p>
            <a:r>
              <a:rPr lang="en-US" altLang="zh-CN" sz="1400" dirty="0" smtClean="0">
                <a:solidFill>
                  <a:schemeClr val="bg1"/>
                </a:solidFill>
              </a:rPr>
              <a:t>Full-automatic double-end </a:t>
            </a:r>
            <a:endParaRPr lang="en-US" altLang="zh-CN" sz="1400" dirty="0" smtClean="0">
              <a:solidFill>
                <a:schemeClr val="bg1"/>
              </a:solidFill>
            </a:endParaRPr>
          </a:p>
          <a:p>
            <a:r>
              <a:rPr lang="en-US" altLang="zh-CN" sz="1400" dirty="0" smtClean="0">
                <a:solidFill>
                  <a:schemeClr val="bg1"/>
                </a:solidFill>
              </a:rPr>
              <a:t>insert housing machine</a:t>
            </a:r>
            <a:endParaRPr lang="zh-CN" altLang="en-US" sz="1400" dirty="0">
              <a:solidFill>
                <a:schemeClr val="bg1"/>
              </a:solidFill>
            </a:endParaRPr>
          </a:p>
        </p:txBody>
      </p:sp>
      <p:sp>
        <p:nvSpPr>
          <p:cNvPr id="17" name="矩形 16"/>
          <p:cNvSpPr/>
          <p:nvPr/>
        </p:nvSpPr>
        <p:spPr>
          <a:xfrm>
            <a:off x="6315860" y="3264099"/>
            <a:ext cx="2042354" cy="307777"/>
          </a:xfrm>
          <a:prstGeom prst="rect">
            <a:avLst/>
          </a:prstGeom>
        </p:spPr>
        <p:txBody>
          <a:bodyPr wrap="none">
            <a:spAutoFit/>
          </a:bodyPr>
          <a:lstStyle/>
          <a:p>
            <a:r>
              <a:rPr lang="en-US" altLang="zh-CN" sz="1400" dirty="0" smtClean="0">
                <a:solidFill>
                  <a:schemeClr val="bg1"/>
                </a:solidFill>
              </a:rPr>
              <a:t>Automatic glue dispenser</a:t>
            </a:r>
            <a:endParaRPr lang="zh-CN" altLang="en-US" sz="1400" dirty="0">
              <a:solidFill>
                <a:schemeClr val="bg1"/>
              </a:solidFill>
            </a:endParaRPr>
          </a:p>
        </p:txBody>
      </p:sp>
      <p:pic>
        <p:nvPicPr>
          <p:cNvPr id="1032" name="Picture 8" descr="https://sz-fpi.com/wp-content/uploads/2023/03/conductive-tester.jpg"/>
          <p:cNvPicPr>
            <a:picLocks noChangeAspect="1" noChangeArrowheads="1"/>
          </p:cNvPicPr>
          <p:nvPr/>
        </p:nvPicPr>
        <p:blipFill>
          <a:blip r:embed="rId5" cstate="print"/>
          <a:srcRect/>
          <a:stretch>
            <a:fillRect/>
          </a:stretch>
        </p:blipFill>
        <p:spPr bwMode="auto">
          <a:xfrm>
            <a:off x="6015404" y="4000504"/>
            <a:ext cx="2700000" cy="1800000"/>
          </a:xfrm>
          <a:prstGeom prst="rect">
            <a:avLst/>
          </a:prstGeom>
          <a:noFill/>
        </p:spPr>
      </p:pic>
      <p:pic>
        <p:nvPicPr>
          <p:cNvPr id="1034" name="Picture 10" descr="https://sz-fpi.com/wp-content/uploads/2023/03/conduction-tester.jpg"/>
          <p:cNvPicPr>
            <a:picLocks noChangeAspect="1" noChangeArrowheads="1"/>
          </p:cNvPicPr>
          <p:nvPr/>
        </p:nvPicPr>
        <p:blipFill>
          <a:blip r:embed="rId6" cstate="print"/>
          <a:srcRect/>
          <a:stretch>
            <a:fillRect/>
          </a:stretch>
        </p:blipFill>
        <p:spPr bwMode="auto">
          <a:xfrm>
            <a:off x="3086446" y="3986454"/>
            <a:ext cx="2700000" cy="1800000"/>
          </a:xfrm>
          <a:prstGeom prst="rect">
            <a:avLst/>
          </a:prstGeom>
          <a:noFill/>
        </p:spPr>
      </p:pic>
      <p:pic>
        <p:nvPicPr>
          <p:cNvPr id="1036" name="Picture 12" descr="https://sz-fpi.com/wp-content/uploads/2023/03/appearnce-inspection.jpg"/>
          <p:cNvPicPr>
            <a:picLocks noChangeAspect="1" noChangeArrowheads="1"/>
          </p:cNvPicPr>
          <p:nvPr/>
        </p:nvPicPr>
        <p:blipFill>
          <a:blip r:embed="rId7" cstate="print"/>
          <a:srcRect/>
          <a:stretch>
            <a:fillRect/>
          </a:stretch>
        </p:blipFill>
        <p:spPr bwMode="auto">
          <a:xfrm>
            <a:off x="214282" y="4000504"/>
            <a:ext cx="2700000" cy="1800000"/>
          </a:xfrm>
          <a:prstGeom prst="rect">
            <a:avLst/>
          </a:prstGeom>
          <a:noFill/>
        </p:spPr>
      </p:pic>
      <p:sp>
        <p:nvSpPr>
          <p:cNvPr id="22" name="矩形 21"/>
          <p:cNvSpPr/>
          <p:nvPr/>
        </p:nvSpPr>
        <p:spPr>
          <a:xfrm>
            <a:off x="698233" y="6050181"/>
            <a:ext cx="1516313" cy="307777"/>
          </a:xfrm>
          <a:prstGeom prst="rect">
            <a:avLst/>
          </a:prstGeom>
        </p:spPr>
        <p:txBody>
          <a:bodyPr wrap="none">
            <a:spAutoFit/>
          </a:bodyPr>
          <a:lstStyle/>
          <a:p>
            <a:r>
              <a:rPr lang="en-US" sz="1400" dirty="0" smtClean="0">
                <a:solidFill>
                  <a:schemeClr val="bg1"/>
                </a:solidFill>
              </a:rPr>
              <a:t>Appearance check</a:t>
            </a:r>
            <a:endParaRPr lang="zh-CN" altLang="en-US" sz="1400" dirty="0">
              <a:solidFill>
                <a:schemeClr val="bg1"/>
              </a:solidFill>
            </a:endParaRPr>
          </a:p>
        </p:txBody>
      </p:sp>
      <p:sp>
        <p:nvSpPr>
          <p:cNvPr id="26" name="矩形 25"/>
          <p:cNvSpPr/>
          <p:nvPr/>
        </p:nvSpPr>
        <p:spPr>
          <a:xfrm>
            <a:off x="3416910" y="6050181"/>
            <a:ext cx="2012346" cy="307777"/>
          </a:xfrm>
          <a:prstGeom prst="rect">
            <a:avLst/>
          </a:prstGeom>
        </p:spPr>
        <p:txBody>
          <a:bodyPr wrap="none">
            <a:spAutoFit/>
          </a:bodyPr>
          <a:lstStyle/>
          <a:p>
            <a:r>
              <a:rPr lang="en-US" sz="1400" dirty="0" smtClean="0">
                <a:solidFill>
                  <a:schemeClr val="bg1"/>
                </a:solidFill>
              </a:rPr>
              <a:t>Check product alignment</a:t>
            </a:r>
            <a:endParaRPr lang="zh-CN" altLang="en-US" sz="1400" dirty="0">
              <a:solidFill>
                <a:schemeClr val="bg1"/>
              </a:solidFill>
            </a:endParaRPr>
          </a:p>
        </p:txBody>
      </p:sp>
      <p:sp>
        <p:nvSpPr>
          <p:cNvPr id="28" name="矩形 27"/>
          <p:cNvSpPr/>
          <p:nvPr/>
        </p:nvSpPr>
        <p:spPr>
          <a:xfrm>
            <a:off x="6286512" y="6050181"/>
            <a:ext cx="2000612" cy="307777"/>
          </a:xfrm>
          <a:prstGeom prst="rect">
            <a:avLst/>
          </a:prstGeom>
        </p:spPr>
        <p:txBody>
          <a:bodyPr wrap="none">
            <a:spAutoFit/>
          </a:bodyPr>
          <a:lstStyle/>
          <a:p>
            <a:r>
              <a:rPr lang="en-US" altLang="zh-CN" sz="1400" dirty="0" smtClean="0">
                <a:solidFill>
                  <a:schemeClr val="bg1"/>
                </a:solidFill>
              </a:rPr>
              <a:t>Product electrical testing</a:t>
            </a:r>
            <a:endParaRPr lang="zh-CN" altLang="en-US" sz="1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0-#ppt_w/2"/>
                                          </p:val>
                                        </p:tav>
                                        <p:tav tm="100000">
                                          <p:val>
                                            <p:strVal val="#ppt_x"/>
                                          </p:val>
                                        </p:tav>
                                      </p:tavLst>
                                    </p:anim>
                                    <p:anim calcmode="lin" valueType="num">
                                      <p:cBhvr additive="base">
                                        <p:cTn id="16" dur="1500" fill="hold"/>
                                        <p:tgtEl>
                                          <p:spTgt spid="7"/>
                                        </p:tgtEl>
                                        <p:attrNameLst>
                                          <p:attrName>ppt_y</p:attrName>
                                        </p:attrNameLst>
                                      </p:cBhvr>
                                      <p:tavLst>
                                        <p:tav tm="0">
                                          <p:val>
                                            <p:strVal val="#ppt_y"/>
                                          </p:val>
                                        </p:tav>
                                        <p:tav tm="100000">
                                          <p:val>
                                            <p:strVal val="#ppt_y"/>
                                          </p:val>
                                        </p:tav>
                                      </p:tavLst>
                                    </p:anim>
                                  </p:childTnLst>
                                </p:cTn>
                              </p:par>
                              <p:par>
                                <p:cTn id="17" presetID="47" presetClass="entr" presetSubtype="0" fill="hold" nodeType="withEffect">
                                  <p:stCondLst>
                                    <p:cond delay="60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25" name="Picture 9" descr="E:\刘林平2019\A 傲瑞斯\重做\sucai\12.png"/>
          <p:cNvPicPr>
            <a:picLocks noChangeAspect="1" noChangeArrowheads="1"/>
          </p:cNvPicPr>
          <p:nvPr/>
        </p:nvPicPr>
        <p:blipFill rotWithShape="1">
          <a:blip r:embed="rId1" cstate="email"/>
          <a:srcRect/>
          <a:stretch>
            <a:fillRect/>
          </a:stretch>
        </p:blipFill>
        <p:spPr bwMode="auto">
          <a:xfrm>
            <a:off x="0" y="0"/>
            <a:ext cx="911834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3"/>
          <p:cNvSpPr/>
          <p:nvPr/>
        </p:nvSpPr>
        <p:spPr>
          <a:xfrm>
            <a:off x="-357222" y="142852"/>
            <a:ext cx="4357718" cy="78581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chemeClr val="bg1"/>
                </a:solidFill>
              </a:rPr>
              <a:t>产品展示</a:t>
            </a:r>
            <a:endParaRPr lang="zh-CN" altLang="en-US" sz="3200" b="1" dirty="0" smtClean="0">
              <a:solidFill>
                <a:schemeClr val="bg1"/>
              </a:solidFill>
            </a:endParaRPr>
          </a:p>
        </p:txBody>
      </p:sp>
      <p:cxnSp>
        <p:nvCxnSpPr>
          <p:cNvPr id="5" name="直接连接符 4"/>
          <p:cNvCxnSpPr/>
          <p:nvPr/>
        </p:nvCxnSpPr>
        <p:spPr>
          <a:xfrm>
            <a:off x="285720" y="857232"/>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85720" y="92867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857224" y="571480"/>
            <a:ext cx="6429420" cy="506292"/>
          </a:xfrm>
          <a:prstGeom prst="rect">
            <a:avLst/>
          </a:prstGeom>
        </p:spPr>
        <p:txBody>
          <a:bodyPr wrap="square">
            <a:spAutoFit/>
          </a:bodyPr>
          <a:lstStyle/>
          <a:p>
            <a:pPr>
              <a:lnSpc>
                <a:spcPct val="150000"/>
              </a:lnSpc>
              <a:spcBef>
                <a:spcPts val="400"/>
              </a:spcBef>
              <a:spcAft>
                <a:spcPts val="400"/>
              </a:spcAft>
            </a:pPr>
            <a:r>
              <a:rPr lang="en-US" altLang="zh-CN" sz="2000" spc="600" dirty="0" smtClean="0">
                <a:solidFill>
                  <a:schemeClr val="bg1"/>
                </a:solidFill>
                <a:cs typeface="+mn-ea"/>
                <a:sym typeface="+mn-lt"/>
              </a:rPr>
              <a:t>PRODUCT DISPLAY</a:t>
            </a:r>
            <a:endParaRPr lang="zh-CN" altLang="en-US" sz="2000" spc="600" dirty="0">
              <a:solidFill>
                <a:schemeClr val="bg1"/>
              </a:solidFill>
              <a:cs typeface="+mn-ea"/>
              <a:sym typeface="+mn-lt"/>
            </a:endParaRPr>
          </a:p>
        </p:txBody>
      </p:sp>
      <p:pic>
        <p:nvPicPr>
          <p:cNvPr id="22530" name="Picture 2" descr="https://sz-fpi.com/wp-content/uploads/2023/05/EL-Series-4.5mm-Pitch-495x400.jpg"/>
          <p:cNvPicPr>
            <a:picLocks noChangeAspect="1" noChangeArrowheads="1"/>
          </p:cNvPicPr>
          <p:nvPr/>
        </p:nvPicPr>
        <p:blipFill>
          <a:blip r:embed="rId2" cstate="print"/>
          <a:srcRect/>
          <a:stretch>
            <a:fillRect/>
          </a:stretch>
        </p:blipFill>
        <p:spPr bwMode="auto">
          <a:xfrm>
            <a:off x="235894" y="1857364"/>
            <a:ext cx="1692900" cy="1368000"/>
          </a:xfrm>
          <a:prstGeom prst="rect">
            <a:avLst/>
          </a:prstGeom>
          <a:noFill/>
        </p:spPr>
      </p:pic>
      <p:pic>
        <p:nvPicPr>
          <p:cNvPr id="22532" name="Picture 4" descr="https://sz-fpi.com/wp-content/uploads/2023/05/4.2mm-pitch-terminal-wire-495x400.jpg"/>
          <p:cNvPicPr>
            <a:picLocks noChangeAspect="1" noChangeArrowheads="1"/>
          </p:cNvPicPr>
          <p:nvPr/>
        </p:nvPicPr>
        <p:blipFill>
          <a:blip r:embed="rId3" cstate="print"/>
          <a:srcRect/>
          <a:stretch>
            <a:fillRect/>
          </a:stretch>
        </p:blipFill>
        <p:spPr bwMode="auto">
          <a:xfrm>
            <a:off x="2000232" y="1857364"/>
            <a:ext cx="1692900" cy="1368000"/>
          </a:xfrm>
          <a:prstGeom prst="rect">
            <a:avLst/>
          </a:prstGeom>
          <a:noFill/>
        </p:spPr>
      </p:pic>
      <p:pic>
        <p:nvPicPr>
          <p:cNvPr id="22534" name="Picture 6" descr="https://sz-fpi.com/wp-content/uploads/2023/05/EH-Pitch-2.5mm-terminal-wires-495x400.jpg"/>
          <p:cNvPicPr>
            <a:picLocks noChangeAspect="1" noChangeArrowheads="1"/>
          </p:cNvPicPr>
          <p:nvPr/>
        </p:nvPicPr>
        <p:blipFill>
          <a:blip r:embed="rId4" cstate="print"/>
          <a:srcRect/>
          <a:stretch>
            <a:fillRect/>
          </a:stretch>
        </p:blipFill>
        <p:spPr bwMode="auto">
          <a:xfrm>
            <a:off x="3757968" y="1857364"/>
            <a:ext cx="1692900" cy="1368000"/>
          </a:xfrm>
          <a:prstGeom prst="rect">
            <a:avLst/>
          </a:prstGeom>
          <a:noFill/>
        </p:spPr>
      </p:pic>
      <p:pic>
        <p:nvPicPr>
          <p:cNvPr id="22536" name="Picture 8" descr="https://sz-fpi.com/wp-content/uploads/2023/05/BH-series-Pitch-3.5mm-495x400.jpg"/>
          <p:cNvPicPr>
            <a:picLocks noChangeAspect="1" noChangeArrowheads="1"/>
          </p:cNvPicPr>
          <p:nvPr/>
        </p:nvPicPr>
        <p:blipFill>
          <a:blip r:embed="rId5" cstate="print"/>
          <a:srcRect/>
          <a:stretch>
            <a:fillRect/>
          </a:stretch>
        </p:blipFill>
        <p:spPr bwMode="auto">
          <a:xfrm>
            <a:off x="5522306" y="1857364"/>
            <a:ext cx="1692900" cy="1368000"/>
          </a:xfrm>
          <a:prstGeom prst="rect">
            <a:avLst/>
          </a:prstGeom>
          <a:noFill/>
        </p:spPr>
      </p:pic>
      <p:pic>
        <p:nvPicPr>
          <p:cNvPr id="22538" name="Picture 10" descr="https://sz-fpi.com/wp-content/uploads/2023/05/CH-series-Pitch-2.5mm-495x400.jpg"/>
          <p:cNvPicPr>
            <a:picLocks noChangeAspect="1" noChangeArrowheads="1"/>
          </p:cNvPicPr>
          <p:nvPr/>
        </p:nvPicPr>
        <p:blipFill>
          <a:blip r:embed="rId6" cstate="print"/>
          <a:srcRect/>
          <a:stretch>
            <a:fillRect/>
          </a:stretch>
        </p:blipFill>
        <p:spPr bwMode="auto">
          <a:xfrm>
            <a:off x="7308256" y="1857364"/>
            <a:ext cx="1621462" cy="1368000"/>
          </a:xfrm>
          <a:prstGeom prst="rect">
            <a:avLst/>
          </a:prstGeom>
          <a:noFill/>
        </p:spPr>
      </p:pic>
      <p:pic>
        <p:nvPicPr>
          <p:cNvPr id="22540" name="Picture 12" descr="https://sz-fpi.com/wp-content/uploads/2023/05/ring-terminals-495x400.jpg"/>
          <p:cNvPicPr>
            <a:picLocks noChangeAspect="1" noChangeArrowheads="1"/>
          </p:cNvPicPr>
          <p:nvPr/>
        </p:nvPicPr>
        <p:blipFill>
          <a:blip r:embed="rId7" cstate="print"/>
          <a:srcRect/>
          <a:stretch>
            <a:fillRect/>
          </a:stretch>
        </p:blipFill>
        <p:spPr bwMode="auto">
          <a:xfrm>
            <a:off x="214282" y="3357562"/>
            <a:ext cx="1692900" cy="1368000"/>
          </a:xfrm>
          <a:prstGeom prst="rect">
            <a:avLst/>
          </a:prstGeom>
          <a:noFill/>
        </p:spPr>
      </p:pic>
      <p:pic>
        <p:nvPicPr>
          <p:cNvPr id="22542" name="Picture 14" descr="https://sz-fpi.com/wp-content/uploads/2023/05/O1CN01P42ygJ2191ktYTRfL_4033026941-0-cib-495x400.jpg"/>
          <p:cNvPicPr>
            <a:picLocks noChangeAspect="1" noChangeArrowheads="1"/>
          </p:cNvPicPr>
          <p:nvPr/>
        </p:nvPicPr>
        <p:blipFill>
          <a:blip r:embed="rId8" cstate="print"/>
          <a:srcRect/>
          <a:stretch>
            <a:fillRect/>
          </a:stretch>
        </p:blipFill>
        <p:spPr bwMode="auto">
          <a:xfrm>
            <a:off x="2000232" y="3357562"/>
            <a:ext cx="1692900" cy="1368000"/>
          </a:xfrm>
          <a:prstGeom prst="rect">
            <a:avLst/>
          </a:prstGeom>
          <a:noFill/>
        </p:spPr>
      </p:pic>
      <p:pic>
        <p:nvPicPr>
          <p:cNvPr id="22544" name="Picture 16" descr="https://sz-fpi.com/wp-content/uploads/2023/05/2503-300x300.jpg"/>
          <p:cNvPicPr>
            <a:picLocks noChangeAspect="1" noChangeArrowheads="1"/>
          </p:cNvPicPr>
          <p:nvPr/>
        </p:nvPicPr>
        <p:blipFill>
          <a:blip r:embed="rId9"/>
          <a:srcRect/>
          <a:stretch>
            <a:fillRect/>
          </a:stretch>
        </p:blipFill>
        <p:spPr bwMode="auto">
          <a:xfrm>
            <a:off x="3736356" y="3357562"/>
            <a:ext cx="1714512" cy="1368000"/>
          </a:xfrm>
          <a:prstGeom prst="rect">
            <a:avLst/>
          </a:prstGeom>
          <a:noFill/>
        </p:spPr>
      </p:pic>
      <p:pic>
        <p:nvPicPr>
          <p:cNvPr id="22546" name="Picture 18" descr="https://sz-fpi.com/wp-content/uploads/2023/05/O1CN01YYMIaD2191kx6WaCT_4033026941-0-cib-300x300.jpg"/>
          <p:cNvPicPr>
            <a:picLocks noChangeAspect="1" noChangeArrowheads="1"/>
          </p:cNvPicPr>
          <p:nvPr/>
        </p:nvPicPr>
        <p:blipFill>
          <a:blip r:embed="rId10"/>
          <a:srcRect/>
          <a:stretch>
            <a:fillRect/>
          </a:stretch>
        </p:blipFill>
        <p:spPr bwMode="auto">
          <a:xfrm>
            <a:off x="5522306" y="3357562"/>
            <a:ext cx="1714512" cy="1368000"/>
          </a:xfrm>
          <a:prstGeom prst="rect">
            <a:avLst/>
          </a:prstGeom>
          <a:noFill/>
        </p:spPr>
      </p:pic>
      <p:pic>
        <p:nvPicPr>
          <p:cNvPr id="22548" name="Picture 20" descr="https://cbu01.alicdn.com/img/ibank/O1CN01MslDcK1T0bXS4HYou_!!3221292320-0-cib.310x310.jpg"/>
          <p:cNvPicPr>
            <a:picLocks noChangeAspect="1" noChangeArrowheads="1"/>
          </p:cNvPicPr>
          <p:nvPr/>
        </p:nvPicPr>
        <p:blipFill>
          <a:blip r:embed="rId11"/>
          <a:srcRect/>
          <a:stretch>
            <a:fillRect/>
          </a:stretch>
        </p:blipFill>
        <p:spPr bwMode="auto">
          <a:xfrm>
            <a:off x="7286644" y="3357562"/>
            <a:ext cx="1643074" cy="1368000"/>
          </a:xfrm>
          <a:prstGeom prst="rect">
            <a:avLst/>
          </a:prstGeom>
          <a:noFill/>
        </p:spPr>
      </p:pic>
      <p:pic>
        <p:nvPicPr>
          <p:cNvPr id="22552" name="Picture 24" descr="https://cbu01.alicdn.com/img/ibank/O1CN01SWpKUZ1T0bXRnqjVL_!!3221292320-0-cib.jpg"/>
          <p:cNvPicPr>
            <a:picLocks noChangeAspect="1" noChangeArrowheads="1"/>
          </p:cNvPicPr>
          <p:nvPr/>
        </p:nvPicPr>
        <p:blipFill>
          <a:blip r:embed="rId12" cstate="print"/>
          <a:srcRect/>
          <a:stretch>
            <a:fillRect/>
          </a:stretch>
        </p:blipFill>
        <p:spPr bwMode="auto">
          <a:xfrm>
            <a:off x="214282" y="4836404"/>
            <a:ext cx="1714512" cy="1368000"/>
          </a:xfrm>
          <a:prstGeom prst="rect">
            <a:avLst/>
          </a:prstGeom>
          <a:noFill/>
        </p:spPr>
      </p:pic>
      <p:pic>
        <p:nvPicPr>
          <p:cNvPr id="22554" name="Picture 26" descr="https://cbu01.alicdn.com/img/ibank/O1CN01nRC8n41T0bXNWTEFX_!!3221292320-0-cib.jpg"/>
          <p:cNvPicPr>
            <a:picLocks noChangeAspect="1" noChangeArrowheads="1"/>
          </p:cNvPicPr>
          <p:nvPr/>
        </p:nvPicPr>
        <p:blipFill>
          <a:blip r:embed="rId13" cstate="print"/>
          <a:srcRect/>
          <a:stretch>
            <a:fillRect/>
          </a:stretch>
        </p:blipFill>
        <p:spPr bwMode="auto">
          <a:xfrm>
            <a:off x="2000232" y="4847082"/>
            <a:ext cx="1714512" cy="1368000"/>
          </a:xfrm>
          <a:prstGeom prst="rect">
            <a:avLst/>
          </a:prstGeom>
          <a:noFill/>
        </p:spPr>
      </p:pic>
      <p:pic>
        <p:nvPicPr>
          <p:cNvPr id="22556" name="Picture 28" descr="https://cbu01.alicdn.com/img/ibank/O1CN01LjVfJT1T0bXMpmNhI_!!3221292320-0-cib.310x310.jpg"/>
          <p:cNvPicPr>
            <a:picLocks noChangeAspect="1" noChangeArrowheads="1"/>
          </p:cNvPicPr>
          <p:nvPr/>
        </p:nvPicPr>
        <p:blipFill>
          <a:blip r:embed="rId14"/>
          <a:srcRect/>
          <a:stretch>
            <a:fillRect/>
          </a:stretch>
        </p:blipFill>
        <p:spPr bwMode="auto">
          <a:xfrm>
            <a:off x="3786182" y="4847082"/>
            <a:ext cx="1643074" cy="1368000"/>
          </a:xfrm>
          <a:prstGeom prst="rect">
            <a:avLst/>
          </a:prstGeom>
          <a:noFill/>
        </p:spPr>
      </p:pic>
      <p:pic>
        <p:nvPicPr>
          <p:cNvPr id="22558" name="Picture 30" descr="https://cbu01.alicdn.com/img/ibank/O1CN01at5U471T0bXDOkiUm_!!3221292320-0-cib.310x310.jpg"/>
          <p:cNvPicPr>
            <a:picLocks noChangeAspect="1" noChangeArrowheads="1"/>
          </p:cNvPicPr>
          <p:nvPr/>
        </p:nvPicPr>
        <p:blipFill>
          <a:blip r:embed="rId15"/>
          <a:srcRect/>
          <a:stretch>
            <a:fillRect/>
          </a:stretch>
        </p:blipFill>
        <p:spPr bwMode="auto">
          <a:xfrm>
            <a:off x="5500694" y="4847082"/>
            <a:ext cx="1714512" cy="1368000"/>
          </a:xfrm>
          <a:prstGeom prst="rect">
            <a:avLst/>
          </a:prstGeom>
          <a:noFill/>
        </p:spPr>
      </p:pic>
      <p:pic>
        <p:nvPicPr>
          <p:cNvPr id="22562" name="Picture 34" descr="https://cbu01.alicdn.com/img/ibank/O1CN01mrIAGh1T0bXRua2m8_!!3221292320-0-cib.310x310.jpg"/>
          <p:cNvPicPr>
            <a:picLocks noChangeAspect="1" noChangeArrowheads="1"/>
          </p:cNvPicPr>
          <p:nvPr/>
        </p:nvPicPr>
        <p:blipFill>
          <a:blip r:embed="rId16"/>
          <a:srcRect/>
          <a:stretch>
            <a:fillRect/>
          </a:stretch>
        </p:blipFill>
        <p:spPr bwMode="auto">
          <a:xfrm>
            <a:off x="7286644" y="4847082"/>
            <a:ext cx="1643074" cy="1368000"/>
          </a:xfrm>
          <a:prstGeom prst="rect">
            <a:avLst/>
          </a:prstGeom>
          <a:noFill/>
        </p:spPr>
      </p:pic>
      <p:sp>
        <p:nvSpPr>
          <p:cNvPr id="52" name="矩形 51"/>
          <p:cNvSpPr/>
          <p:nvPr/>
        </p:nvSpPr>
        <p:spPr>
          <a:xfrm>
            <a:off x="4000496" y="1202280"/>
            <a:ext cx="877163" cy="369332"/>
          </a:xfrm>
          <a:prstGeom prst="rect">
            <a:avLst/>
          </a:prstGeom>
        </p:spPr>
        <p:txBody>
          <a:bodyPr wrap="none">
            <a:spAutoFit/>
          </a:bodyPr>
          <a:lstStyle/>
          <a:p>
            <a:r>
              <a:rPr lang="zh-CN" altLang="en-US" dirty="0" smtClean="0">
                <a:solidFill>
                  <a:schemeClr val="bg1"/>
                </a:solidFill>
              </a:rPr>
              <a:t>端子线</a:t>
            </a:r>
            <a:endParaRPr lang="zh-CN" altLang="en-US" dirty="0">
              <a:solidFill>
                <a:schemeClr val="bg1"/>
              </a:solidFill>
            </a:endParaRPr>
          </a:p>
        </p:txBody>
      </p:sp>
      <p:sp>
        <p:nvSpPr>
          <p:cNvPr id="53" name="矩形 52"/>
          <p:cNvSpPr/>
          <p:nvPr/>
        </p:nvSpPr>
        <p:spPr>
          <a:xfrm>
            <a:off x="3571868" y="1428736"/>
            <a:ext cx="1785361" cy="307777"/>
          </a:xfrm>
          <a:prstGeom prst="rect">
            <a:avLst/>
          </a:prstGeom>
        </p:spPr>
        <p:txBody>
          <a:bodyPr wrap="none">
            <a:spAutoFit/>
          </a:bodyPr>
          <a:lstStyle/>
          <a:p>
            <a:r>
              <a:rPr lang="en-US" altLang="zh-CN" sz="1400" dirty="0" smtClean="0">
                <a:solidFill>
                  <a:schemeClr val="bg1"/>
                </a:solidFill>
              </a:rPr>
              <a:t>Terminal wire harness</a:t>
            </a:r>
            <a:endParaRPr lang="en-US" altLang="zh-CN" sz="1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0-#ppt_w/2"/>
                                          </p:val>
                                        </p:tav>
                                        <p:tav tm="100000">
                                          <p:val>
                                            <p:strVal val="#ppt_x"/>
                                          </p:val>
                                        </p:tav>
                                      </p:tavLst>
                                    </p:anim>
                                    <p:anim calcmode="lin" valueType="num">
                                      <p:cBhvr additive="base">
                                        <p:cTn id="16" dur="1500" fill="hold"/>
                                        <p:tgtEl>
                                          <p:spTgt spid="7"/>
                                        </p:tgtEl>
                                        <p:attrNameLst>
                                          <p:attrName>ppt_y</p:attrName>
                                        </p:attrNameLst>
                                      </p:cBhvr>
                                      <p:tavLst>
                                        <p:tav tm="0">
                                          <p:val>
                                            <p:strVal val="#ppt_y"/>
                                          </p:val>
                                        </p:tav>
                                        <p:tav tm="100000">
                                          <p:val>
                                            <p:strVal val="#ppt_y"/>
                                          </p:val>
                                        </p:tav>
                                      </p:tavLst>
                                    </p:anim>
                                  </p:childTnLst>
                                </p:cTn>
                              </p:par>
                              <p:par>
                                <p:cTn id="17" presetID="47" presetClass="entr" presetSubtype="0" fill="hold" nodeType="withEffect">
                                  <p:stCondLst>
                                    <p:cond delay="6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5" name="Picture 9" descr="E:\刘林平2019\A 傲瑞斯\重做\sucai\12.png"/>
          <p:cNvPicPr>
            <a:picLocks noChangeAspect="1" noChangeArrowheads="1"/>
          </p:cNvPicPr>
          <p:nvPr/>
        </p:nvPicPr>
        <p:blipFill rotWithShape="1">
          <a:blip r:embed="rId1" cstate="email"/>
          <a:srcRect/>
          <a:stretch>
            <a:fillRect/>
          </a:stretch>
        </p:blipFill>
        <p:spPr bwMode="auto">
          <a:xfrm flipV="1">
            <a:off x="25686" y="0"/>
            <a:ext cx="911834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3"/>
          <p:cNvSpPr/>
          <p:nvPr/>
        </p:nvSpPr>
        <p:spPr>
          <a:xfrm>
            <a:off x="-357222" y="142852"/>
            <a:ext cx="4357718" cy="78581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chemeClr val="bg1"/>
                </a:solidFill>
              </a:rPr>
              <a:t>产品展示</a:t>
            </a:r>
            <a:endParaRPr lang="zh-CN" altLang="en-US" sz="3200" b="1" dirty="0" smtClean="0">
              <a:solidFill>
                <a:schemeClr val="bg1"/>
              </a:solidFill>
            </a:endParaRPr>
          </a:p>
        </p:txBody>
      </p:sp>
      <p:cxnSp>
        <p:nvCxnSpPr>
          <p:cNvPr id="5" name="直接连接符 4"/>
          <p:cNvCxnSpPr/>
          <p:nvPr/>
        </p:nvCxnSpPr>
        <p:spPr>
          <a:xfrm>
            <a:off x="285720" y="857232"/>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85720" y="92867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857224" y="571480"/>
            <a:ext cx="6429420" cy="506292"/>
          </a:xfrm>
          <a:prstGeom prst="rect">
            <a:avLst/>
          </a:prstGeom>
        </p:spPr>
        <p:txBody>
          <a:bodyPr wrap="square">
            <a:spAutoFit/>
          </a:bodyPr>
          <a:lstStyle/>
          <a:p>
            <a:pPr>
              <a:lnSpc>
                <a:spcPct val="150000"/>
              </a:lnSpc>
              <a:spcBef>
                <a:spcPts val="400"/>
              </a:spcBef>
              <a:spcAft>
                <a:spcPts val="400"/>
              </a:spcAft>
            </a:pPr>
            <a:r>
              <a:rPr lang="en-US" altLang="zh-CN" sz="2000" spc="600" dirty="0" smtClean="0">
                <a:solidFill>
                  <a:schemeClr val="bg1"/>
                </a:solidFill>
                <a:cs typeface="+mn-ea"/>
                <a:sym typeface="+mn-lt"/>
              </a:rPr>
              <a:t>PRODUCT DISPLAY</a:t>
            </a:r>
            <a:endParaRPr lang="zh-CN" altLang="en-US" sz="2000" spc="600" dirty="0">
              <a:solidFill>
                <a:schemeClr val="bg1"/>
              </a:solidFill>
              <a:cs typeface="+mn-ea"/>
              <a:sym typeface="+mn-lt"/>
            </a:endParaRPr>
          </a:p>
        </p:txBody>
      </p:sp>
      <p:pic>
        <p:nvPicPr>
          <p:cNvPr id="24578" name="Picture 2" descr="http://mpimg.cnfol.com/article/202209/16/1663320902618401.jpg"/>
          <p:cNvPicPr>
            <a:picLocks noChangeAspect="1" noChangeArrowheads="1"/>
          </p:cNvPicPr>
          <p:nvPr/>
        </p:nvPicPr>
        <p:blipFill>
          <a:blip r:embed="rId2" cstate="print"/>
          <a:srcRect r="-1187" b="8718"/>
          <a:stretch>
            <a:fillRect/>
          </a:stretch>
        </p:blipFill>
        <p:spPr bwMode="auto">
          <a:xfrm>
            <a:off x="357158" y="1857364"/>
            <a:ext cx="3326526" cy="4500594"/>
          </a:xfrm>
          <a:prstGeom prst="rect">
            <a:avLst/>
          </a:prstGeom>
          <a:noFill/>
        </p:spPr>
      </p:pic>
      <p:sp>
        <p:nvSpPr>
          <p:cNvPr id="26" name="矩形 25"/>
          <p:cNvSpPr/>
          <p:nvPr/>
        </p:nvSpPr>
        <p:spPr>
          <a:xfrm>
            <a:off x="3000364" y="1142984"/>
            <a:ext cx="2473754" cy="369332"/>
          </a:xfrm>
          <a:prstGeom prst="rect">
            <a:avLst/>
          </a:prstGeom>
        </p:spPr>
        <p:txBody>
          <a:bodyPr wrap="none">
            <a:spAutoFit/>
          </a:bodyPr>
          <a:lstStyle/>
          <a:p>
            <a:r>
              <a:rPr lang="zh-CN" altLang="en-US" dirty="0" smtClean="0">
                <a:solidFill>
                  <a:schemeClr val="bg1"/>
                </a:solidFill>
              </a:rPr>
              <a:t>新能源线束</a:t>
            </a:r>
            <a:r>
              <a:rPr lang="en-US" altLang="zh-CN" dirty="0" smtClean="0">
                <a:solidFill>
                  <a:schemeClr val="bg1"/>
                </a:solidFill>
              </a:rPr>
              <a:t>---</a:t>
            </a:r>
            <a:r>
              <a:rPr lang="zh-CN" altLang="en-US" dirty="0" smtClean="0">
                <a:solidFill>
                  <a:schemeClr val="bg1"/>
                </a:solidFill>
              </a:rPr>
              <a:t>储能线束</a:t>
            </a:r>
            <a:endParaRPr lang="zh-CN" altLang="en-US" dirty="0">
              <a:solidFill>
                <a:schemeClr val="bg1"/>
              </a:solidFill>
            </a:endParaRPr>
          </a:p>
        </p:txBody>
      </p:sp>
      <p:sp>
        <p:nvSpPr>
          <p:cNvPr id="27" name="矩形 26"/>
          <p:cNvSpPr/>
          <p:nvPr/>
        </p:nvSpPr>
        <p:spPr>
          <a:xfrm>
            <a:off x="2285984" y="1369440"/>
            <a:ext cx="4240135" cy="307777"/>
          </a:xfrm>
          <a:prstGeom prst="rect">
            <a:avLst/>
          </a:prstGeom>
        </p:spPr>
        <p:txBody>
          <a:bodyPr wrap="none">
            <a:spAutoFit/>
          </a:bodyPr>
          <a:lstStyle/>
          <a:p>
            <a:r>
              <a:rPr lang="en-US" altLang="zh-CN" sz="1400" dirty="0" smtClean="0">
                <a:solidFill>
                  <a:schemeClr val="bg1"/>
                </a:solidFill>
              </a:rPr>
              <a:t>New energy wire harness---</a:t>
            </a:r>
            <a:r>
              <a:rPr lang="en-US" sz="1400" dirty="0" smtClean="0">
                <a:solidFill>
                  <a:schemeClr val="bg1"/>
                </a:solidFill>
              </a:rPr>
              <a:t> Energy storage wire harness</a:t>
            </a:r>
            <a:endParaRPr lang="en-US" altLang="zh-CN" sz="1400" dirty="0">
              <a:solidFill>
                <a:schemeClr val="bg1"/>
              </a:solidFill>
            </a:endParaRPr>
          </a:p>
        </p:txBody>
      </p:sp>
      <p:pic>
        <p:nvPicPr>
          <p:cNvPr id="28" name="Picture 6" descr="C:\Users\Administrator\AppData\Local\Temp\企业微信截图_16964693677846.png"/>
          <p:cNvPicPr>
            <a:picLocks noChangeAspect="1" noChangeArrowheads="1"/>
          </p:cNvPicPr>
          <p:nvPr/>
        </p:nvPicPr>
        <p:blipFill>
          <a:blip r:embed="rId3" cstate="print"/>
          <a:srcRect/>
          <a:stretch>
            <a:fillRect/>
          </a:stretch>
        </p:blipFill>
        <p:spPr bwMode="auto">
          <a:xfrm>
            <a:off x="4071934" y="1714488"/>
            <a:ext cx="2286016" cy="1571636"/>
          </a:xfrm>
          <a:prstGeom prst="rect">
            <a:avLst/>
          </a:prstGeom>
          <a:noFill/>
          <a:ln w="9525">
            <a:noFill/>
            <a:miter lim="800000"/>
            <a:headEnd/>
            <a:tailEnd/>
          </a:ln>
        </p:spPr>
      </p:pic>
      <p:pic>
        <p:nvPicPr>
          <p:cNvPr id="29" name="Picture 6" descr="https://sz-fpi.com/wp-content/uploads/2023/04/6-495x400.jpg"/>
          <p:cNvPicPr>
            <a:picLocks noChangeAspect="1" noChangeArrowheads="1"/>
          </p:cNvPicPr>
          <p:nvPr/>
        </p:nvPicPr>
        <p:blipFill>
          <a:blip r:embed="rId4"/>
          <a:srcRect l="15128" r="17532"/>
          <a:stretch>
            <a:fillRect/>
          </a:stretch>
        </p:blipFill>
        <p:spPr bwMode="auto">
          <a:xfrm rot="16200000">
            <a:off x="6743715" y="3028947"/>
            <a:ext cx="1500198" cy="2157428"/>
          </a:xfrm>
          <a:prstGeom prst="rect">
            <a:avLst/>
          </a:prstGeom>
          <a:noFill/>
        </p:spPr>
      </p:pic>
      <p:pic>
        <p:nvPicPr>
          <p:cNvPr id="30" name="Picture 8" descr="https://sz-fpi.com/wp-content/uploads/2023/04/2-1-495x400.jpg"/>
          <p:cNvPicPr>
            <a:picLocks noChangeAspect="1" noChangeArrowheads="1"/>
          </p:cNvPicPr>
          <p:nvPr/>
        </p:nvPicPr>
        <p:blipFill>
          <a:blip r:embed="rId5"/>
          <a:srcRect l="9163" t="20624" r="8369" b="11339"/>
          <a:stretch>
            <a:fillRect/>
          </a:stretch>
        </p:blipFill>
        <p:spPr bwMode="auto">
          <a:xfrm flipV="1">
            <a:off x="4107653" y="3357562"/>
            <a:ext cx="2250297" cy="1500198"/>
          </a:xfrm>
          <a:prstGeom prst="rect">
            <a:avLst/>
          </a:prstGeom>
          <a:noFill/>
        </p:spPr>
      </p:pic>
      <p:pic>
        <p:nvPicPr>
          <p:cNvPr id="31" name="Picture 10" descr="https://sz-fpi.com/wp-content/uploads/2023/04/9-495x400.jpg"/>
          <p:cNvPicPr>
            <a:picLocks noChangeAspect="1" noChangeArrowheads="1"/>
          </p:cNvPicPr>
          <p:nvPr/>
        </p:nvPicPr>
        <p:blipFill>
          <a:blip r:embed="rId6"/>
          <a:srcRect l="16129" t="19960" r="16129" b="12177"/>
          <a:stretch>
            <a:fillRect/>
          </a:stretch>
        </p:blipFill>
        <p:spPr bwMode="auto">
          <a:xfrm>
            <a:off x="6429388" y="1714488"/>
            <a:ext cx="2143140" cy="1561430"/>
          </a:xfrm>
          <a:prstGeom prst="rect">
            <a:avLst/>
          </a:prstGeom>
          <a:noFill/>
        </p:spPr>
      </p:pic>
      <p:pic>
        <p:nvPicPr>
          <p:cNvPr id="32" name="Picture 3"/>
          <p:cNvPicPr>
            <a:picLocks noChangeAspect="1" noChangeArrowheads="1"/>
          </p:cNvPicPr>
          <p:nvPr/>
        </p:nvPicPr>
        <p:blipFill>
          <a:blip r:embed="rId7"/>
          <a:srcRect/>
          <a:stretch>
            <a:fillRect/>
          </a:stretch>
        </p:blipFill>
        <p:spPr bwMode="auto">
          <a:xfrm>
            <a:off x="4128072" y="4929198"/>
            <a:ext cx="2229878" cy="1571636"/>
          </a:xfrm>
          <a:prstGeom prst="rect">
            <a:avLst/>
          </a:prstGeom>
          <a:noFill/>
          <a:ln w="9525">
            <a:noFill/>
            <a:miter lim="800000"/>
            <a:headEnd/>
            <a:tailEnd/>
          </a:ln>
        </p:spPr>
      </p:pic>
      <p:pic>
        <p:nvPicPr>
          <p:cNvPr id="24580" name="Picture 4" descr="https://cbu01.alicdn.com/img/ibank/O1CN01DPttpv1gPQC50kuYI_!!2212797764134-0-cib.jpg"/>
          <p:cNvPicPr>
            <a:picLocks noChangeAspect="1" noChangeArrowheads="1"/>
          </p:cNvPicPr>
          <p:nvPr/>
        </p:nvPicPr>
        <p:blipFill>
          <a:blip r:embed="rId8"/>
          <a:srcRect l="2813" t="19688" r="624" b="35312"/>
          <a:stretch>
            <a:fillRect/>
          </a:stretch>
        </p:blipFill>
        <p:spPr bwMode="auto">
          <a:xfrm>
            <a:off x="6429387" y="4929198"/>
            <a:ext cx="2128257" cy="15716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0-#ppt_w/2"/>
                                          </p:val>
                                        </p:tav>
                                        <p:tav tm="100000">
                                          <p:val>
                                            <p:strVal val="#ppt_x"/>
                                          </p:val>
                                        </p:tav>
                                      </p:tavLst>
                                    </p:anim>
                                    <p:anim calcmode="lin" valueType="num">
                                      <p:cBhvr additive="base">
                                        <p:cTn id="16" dur="1500" fill="hold"/>
                                        <p:tgtEl>
                                          <p:spTgt spid="7"/>
                                        </p:tgtEl>
                                        <p:attrNameLst>
                                          <p:attrName>ppt_y</p:attrName>
                                        </p:attrNameLst>
                                      </p:cBhvr>
                                      <p:tavLst>
                                        <p:tav tm="0">
                                          <p:val>
                                            <p:strVal val="#ppt_y"/>
                                          </p:val>
                                        </p:tav>
                                        <p:tav tm="100000">
                                          <p:val>
                                            <p:strVal val="#ppt_y"/>
                                          </p:val>
                                        </p:tav>
                                      </p:tavLst>
                                    </p:anim>
                                  </p:childTnLst>
                                </p:cTn>
                              </p:par>
                              <p:par>
                                <p:cTn id="17" presetID="47" presetClass="entr" presetSubtype="0" fill="hold" nodeType="withEffect">
                                  <p:stCondLst>
                                    <p:cond delay="6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p="http://schemas.openxmlformats.org/presentationml/2006/main">
  <p:tag name="KSO_WM_DIAGRAM_VIRTUALLY_FRAME" val="{&quot;height&quot;:298.1292913385827,&quot;left&quot;:29.905826771653544,&quot;top&quot;:140.11590551181104,&quot;width&quot;:417.34417322834645}"/>
</p:tagLst>
</file>

<file path=ppt/tags/tag10.xml><?xml version="1.0" encoding="utf-8"?>
<p:tagLst xmlns:p="http://schemas.openxmlformats.org/presentationml/2006/main">
  <p:tag name="KSO_WM_DIAGRAM_VIRTUALLY_FRAME" val="{&quot;height&quot;:298.1292913385827,&quot;left&quot;:29.905826771653544,&quot;top&quot;:140.11590551181104,&quot;width&quot;:417.34417322834645}"/>
</p:tagLst>
</file>

<file path=ppt/tags/tag11.xml><?xml version="1.0" encoding="utf-8"?>
<p:tagLst xmlns:p="http://schemas.openxmlformats.org/presentationml/2006/main">
  <p:tag name="KSO_WM_DIAGRAM_VIRTUALLY_FRAME" val="{&quot;height&quot;:298.1292913385827,&quot;left&quot;:29.905826771653544,&quot;top&quot;:140.11590551181104,&quot;width&quot;:417.34417322834645}"/>
</p:tagLst>
</file>

<file path=ppt/tags/tag12.xml><?xml version="1.0" encoding="utf-8"?>
<p:tagLst xmlns:p="http://schemas.openxmlformats.org/presentationml/2006/main">
  <p:tag name="KSO_WM_DIAGRAM_VIRTUALLY_FRAME" val="{&quot;height&quot;:298.1292913385827,&quot;left&quot;:29.905826771653544,&quot;top&quot;:140.11590551181104,&quot;width&quot;:417.34417322834645}"/>
</p:tagLst>
</file>

<file path=ppt/tags/tag13.xml><?xml version="1.0" encoding="utf-8"?>
<p:tagLst xmlns:p="http://schemas.openxmlformats.org/presentationml/2006/main">
  <p:tag name="KSO_WM_DIAGRAM_VIRTUALLY_FRAME" val="{&quot;height&quot;:259.70787401574796,&quot;left&quot;:11.24755905511811,&quot;top&quot;:235.29370078740158,&quot;width&quot;:697.5048818897637}"/>
</p:tagLst>
</file>

<file path=ppt/tags/tag14.xml><?xml version="1.0" encoding="utf-8"?>
<p:tagLst xmlns:p="http://schemas.openxmlformats.org/presentationml/2006/main">
  <p:tag name="KSO_WM_DIAGRAM_VIRTUALLY_FRAME" val="{&quot;height&quot;:259.70787401574796,&quot;left&quot;:11.24755905511811,&quot;top&quot;:235.29370078740158,&quot;width&quot;:697.5048818897637}"/>
</p:tagLst>
</file>

<file path=ppt/tags/tag15.xml><?xml version="1.0" encoding="utf-8"?>
<p:tagLst xmlns:p="http://schemas.openxmlformats.org/presentationml/2006/main">
  <p:tag name="KSO_WM_DIAGRAM_VIRTUALLY_FRAME" val="{&quot;height&quot;:259.70787401574796,&quot;left&quot;:11.24755905511811,&quot;top&quot;:235.29370078740158,&quot;width&quot;:697.5048818897637}"/>
</p:tagLst>
</file>

<file path=ppt/tags/tag16.xml><?xml version="1.0" encoding="utf-8"?>
<p:tagLst xmlns:p="http://schemas.openxmlformats.org/presentationml/2006/main">
  <p:tag name="KSO_WM_DIAGRAM_VIRTUALLY_FRAME" val="{&quot;height&quot;:259.70787401574796,&quot;left&quot;:11.24755905511811,&quot;top&quot;:235.29370078740158,&quot;width&quot;:697.5048818897637}"/>
</p:tagLst>
</file>

<file path=ppt/tags/tag17.xml><?xml version="1.0" encoding="utf-8"?>
<p:tagLst xmlns:p="http://schemas.openxmlformats.org/presentationml/2006/main">
  <p:tag name="KSO_WM_DIAGRAM_VIRTUALLY_FRAME" val="{&quot;height&quot;:259.70787401574796,&quot;left&quot;:11.24755905511811,&quot;top&quot;:235.29370078740158,&quot;width&quot;:697.5048818897637}"/>
</p:tagLst>
</file>

<file path=ppt/tags/tag18.xml><?xml version="1.0" encoding="utf-8"?>
<p:tagLst xmlns:p="http://schemas.openxmlformats.org/presentationml/2006/main">
  <p:tag name="KSO_WM_DIAGRAM_VIRTUALLY_FRAME" val="{&quot;height&quot;:259.70787401574796,&quot;left&quot;:11.24755905511811,&quot;top&quot;:235.29370078740158,&quot;width&quot;:697.5048818897637}"/>
</p:tagLst>
</file>

<file path=ppt/tags/tag19.xml><?xml version="1.0" encoding="utf-8"?>
<p:tagLst xmlns:p="http://schemas.openxmlformats.org/presentationml/2006/main">
  <p:tag name="commondata" val="eyJoZGlkIjoiYjc1ZGQ3MDYyYzIwYzFjZTg5M2FlMTYwOTg1OGZmYzUifQ=="/>
</p:tagLst>
</file>

<file path=ppt/tags/tag2.xml><?xml version="1.0" encoding="utf-8"?>
<p:tagLst xmlns:p="http://schemas.openxmlformats.org/presentationml/2006/main">
  <p:tag name="KSO_WM_DIAGRAM_VIRTUALLY_FRAME" val="{&quot;height&quot;:298.1292913385827,&quot;left&quot;:29.905826771653544,&quot;top&quot;:140.11590551181104,&quot;width&quot;:417.34417322834645}"/>
</p:tagLst>
</file>

<file path=ppt/tags/tag3.xml><?xml version="1.0" encoding="utf-8"?>
<p:tagLst xmlns:p="http://schemas.openxmlformats.org/presentationml/2006/main">
  <p:tag name="KSO_WM_DIAGRAM_VIRTUALLY_FRAME" val="{&quot;height&quot;:298.1292913385827,&quot;left&quot;:29.905826771653544,&quot;top&quot;:140.11590551181104,&quot;width&quot;:417.34417322834645}"/>
</p:tagLst>
</file>

<file path=ppt/tags/tag4.xml><?xml version="1.0" encoding="utf-8"?>
<p:tagLst xmlns:p="http://schemas.openxmlformats.org/presentationml/2006/main">
  <p:tag name="KSO_WM_DIAGRAM_VIRTUALLY_FRAME" val="{&quot;height&quot;:298.1292913385827,&quot;left&quot;:29.905826771653544,&quot;top&quot;:140.11590551181104,&quot;width&quot;:417.34417322834645}"/>
</p:tagLst>
</file>

<file path=ppt/tags/tag5.xml><?xml version="1.0" encoding="utf-8"?>
<p:tagLst xmlns:p="http://schemas.openxmlformats.org/presentationml/2006/main">
  <p:tag name="KSO_WM_DIAGRAM_VIRTUALLY_FRAME" val="{&quot;height&quot;:298.1292913385827,&quot;left&quot;:29.905826771653544,&quot;top&quot;:140.11590551181104,&quot;width&quot;:417.34417322834645}"/>
</p:tagLst>
</file>

<file path=ppt/tags/tag6.xml><?xml version="1.0" encoding="utf-8"?>
<p:tagLst xmlns:p="http://schemas.openxmlformats.org/presentationml/2006/main">
  <p:tag name="KSO_WM_DIAGRAM_VIRTUALLY_FRAME" val="{&quot;height&quot;:298.1292913385827,&quot;left&quot;:29.905826771653544,&quot;top&quot;:140.11590551181104,&quot;width&quot;:417.34417322834645}"/>
</p:tagLst>
</file>

<file path=ppt/tags/tag7.xml><?xml version="1.0" encoding="utf-8"?>
<p:tagLst xmlns:p="http://schemas.openxmlformats.org/presentationml/2006/main">
  <p:tag name="KSO_WM_DIAGRAM_VIRTUALLY_FRAME" val="{&quot;height&quot;:298.1292913385827,&quot;left&quot;:29.905826771653544,&quot;top&quot;:140.11590551181104,&quot;width&quot;:417.34417322834645}"/>
</p:tagLst>
</file>

<file path=ppt/tags/tag8.xml><?xml version="1.0" encoding="utf-8"?>
<p:tagLst xmlns:p="http://schemas.openxmlformats.org/presentationml/2006/main">
  <p:tag name="KSO_WM_DIAGRAM_VIRTUALLY_FRAME" val="{&quot;height&quot;:298.1292913385827,&quot;left&quot;:29.905826771653544,&quot;top&quot;:140.11590551181104,&quot;width&quot;:417.34417322834645}"/>
</p:tagLst>
</file>

<file path=ppt/tags/tag9.xml><?xml version="1.0" encoding="utf-8"?>
<p:tagLst xmlns:p="http://schemas.openxmlformats.org/presentationml/2006/main">
  <p:tag name="KSO_WM_DIAGRAM_VIRTUALLY_FRAME" val="{&quot;height&quot;:298.1292913385827,&quot;left&quot;:29.905826771653544,&quot;top&quot;:140.11590551181104,&quot;width&quot;:417.3441732283464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3664</Words>
  <Application>WPS 演示</Application>
  <PresentationFormat>全屏显示(4:3)</PresentationFormat>
  <Paragraphs>197</Paragraphs>
  <Slides>17</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17</vt:i4>
      </vt:variant>
    </vt:vector>
  </HeadingPairs>
  <TitlesOfParts>
    <vt:vector size="28" baseType="lpstr">
      <vt:lpstr>Arial</vt:lpstr>
      <vt:lpstr>宋体</vt:lpstr>
      <vt:lpstr>Wingdings</vt:lpstr>
      <vt:lpstr>华文中宋</vt:lpstr>
      <vt:lpstr>华文彩云</vt:lpstr>
      <vt:lpstr>Calibri</vt:lpstr>
      <vt:lpstr>Wingdings</vt:lpstr>
      <vt:lpstr>Arial Unicode MS</vt:lpstr>
      <vt:lpstr>Calibri</vt:lpstr>
      <vt:lpstr>微软雅黑</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Administrator</cp:lastModifiedBy>
  <cp:revision>109</cp:revision>
  <dcterms:created xsi:type="dcterms:W3CDTF">2023-10-17T04:05:00Z</dcterms:created>
  <dcterms:modified xsi:type="dcterms:W3CDTF">2024-10-22T03:10:45Z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A22B189F38D64123BE3D667336190A92_13</vt:lpwstr>
  </property>
  <property fmtid="{D5CDD505-2E9C-101B-9397-08002B2CF9AE}" pid="3" name="KSOProductBuildVer">
    <vt:lpwstr>2052-12.1.0.18276</vt:lpwstr>
  </property>
</Properties>
</file>