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15122525" cy="10693400"/>
  <p:notesSz cx="9144000" cy="6858000"/>
  <p:defaultTextStyle>
    <a:defPPr>
      <a:defRPr lang="zh-CN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8570" autoAdjust="0"/>
    <p:restoredTop sz="94660"/>
  </p:normalViewPr>
  <p:slideViewPr>
    <p:cSldViewPr>
      <p:cViewPr>
        <p:scale>
          <a:sx n="100" d="100"/>
          <a:sy n="100" d="100"/>
        </p:scale>
        <p:origin x="-72" y="6"/>
      </p:cViewPr>
      <p:guideLst>
        <p:guide orient="horz" pos="3369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348" y="-108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DEEFC-733C-414A-8A44-0BB03A8CB744}" type="datetimeFigureOut">
              <a:rPr lang="zh-CN" altLang="en-US" smtClean="0"/>
              <a:pPr/>
              <a:t>2023/8/25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754313" y="514350"/>
            <a:ext cx="36353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4B112-CE7A-4174-98EB-1E5CDBCA03F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34190" y="1829257"/>
            <a:ext cx="12854146" cy="2292151"/>
          </a:xfrm>
          <a:prstGeom prst="rect">
            <a:avLst/>
          </a:prstGeom>
        </p:spPr>
        <p:txBody>
          <a:bodyPr anchor="b"/>
          <a:lstStyle>
            <a:lvl1pPr algn="l">
              <a:defRPr sz="55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7359" y="4121407"/>
            <a:ext cx="11031580" cy="273275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56128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166866" y="9911199"/>
            <a:ext cx="4788799" cy="56932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837811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4"/>
          </a:xfrm>
          <a:prstGeom prst="rect">
            <a:avLst/>
          </a:prstGeo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56126" y="2495128"/>
            <a:ext cx="13610273" cy="7057149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56128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166866" y="9911199"/>
            <a:ext cx="4788799" cy="56932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837811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814503" y="428235"/>
            <a:ext cx="2551896" cy="9124045"/>
          </a:xfrm>
          <a:prstGeom prst="rect">
            <a:avLst/>
          </a:prstGeo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56128" y="428235"/>
            <a:ext cx="10940231" cy="9124045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56128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166866" y="9911199"/>
            <a:ext cx="4788799" cy="56932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837811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4"/>
          </a:xfrm>
          <a:prstGeom prst="rect">
            <a:avLst/>
          </a:prstGeo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6126" y="2495128"/>
            <a:ext cx="13610273" cy="7057149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166866" y="9911199"/>
            <a:ext cx="4788799" cy="56932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837811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34190" y="4559558"/>
            <a:ext cx="12854146" cy="2123828"/>
          </a:xfrm>
          <a:prstGeom prst="rect">
            <a:avLst/>
          </a:prstGeom>
        </p:spPr>
        <p:txBody>
          <a:bodyPr anchor="t"/>
          <a:lstStyle>
            <a:lvl1pPr algn="l">
              <a:defRPr sz="5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34190" y="2227787"/>
            <a:ext cx="12854146" cy="23391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56128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166866" y="9911199"/>
            <a:ext cx="4788799" cy="56932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837811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4"/>
          </a:xfrm>
          <a:prstGeom prst="rect">
            <a:avLst/>
          </a:prstGeo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56126" y="2495128"/>
            <a:ext cx="6679115" cy="705714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687284" y="2495128"/>
            <a:ext cx="6679115" cy="705714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756128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2023/8/25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5166866" y="9911199"/>
            <a:ext cx="4788799" cy="56932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0837811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56128" y="2393639"/>
            <a:ext cx="6681741" cy="9975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56128" y="3391195"/>
            <a:ext cx="6681741" cy="6161082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7682035" y="2393639"/>
            <a:ext cx="6684366" cy="9975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7682035" y="3391195"/>
            <a:ext cx="6684366" cy="6161082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756128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2023/8/25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5166866" y="9911199"/>
            <a:ext cx="4788799" cy="56932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10837811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4"/>
          </a:xfrm>
          <a:prstGeom prst="rect">
            <a:avLst/>
          </a:prstGeo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756128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2023/8/25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5166866" y="9911199"/>
            <a:ext cx="4788799" cy="56932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10837811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756128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2023/8/25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5166866" y="9911199"/>
            <a:ext cx="4788799" cy="56932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0837811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1388" y="1670819"/>
            <a:ext cx="8453912" cy="7873885"/>
          </a:xfrm>
          <a:prstGeom prst="rect">
            <a:avLst/>
          </a:prstGeo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92181" y="1670820"/>
            <a:ext cx="4975207" cy="53467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756128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2023/8/25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5166866" y="9911199"/>
            <a:ext cx="4788799" cy="56932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0837811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6137" y="445525"/>
            <a:ext cx="13612576" cy="1086220"/>
          </a:xfrm>
          <a:prstGeom prst="rect">
            <a:avLst/>
          </a:prstGeom>
        </p:spPr>
        <p:txBody>
          <a:bodyPr anchor="ctr"/>
          <a:lstStyle>
            <a:lvl1pPr algn="ctr">
              <a:defRPr sz="41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232249" y="1002477"/>
            <a:ext cx="1299600" cy="7128983"/>
          </a:xfrm>
          <a:prstGeom prst="rect">
            <a:avLst/>
          </a:prstGeom>
        </p:spPr>
        <p:txBody>
          <a:bodyPr vert="eaVert" anchor="ctr"/>
          <a:lstStyle>
            <a:lvl1pPr algn="l">
              <a:defRPr sz="27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32514" y="844090"/>
            <a:ext cx="10609407" cy="8512664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696359" y="1559428"/>
            <a:ext cx="1512200" cy="6572032"/>
          </a:xfrm>
          <a:prstGeom prst="rect">
            <a:avLst/>
          </a:prstGeom>
        </p:spPr>
        <p:txBody>
          <a:bodyPr vert="eaVert" anchor="ctr"/>
          <a:lstStyle>
            <a:lvl1pPr marL="0" indent="0" algn="ctr">
              <a:buNone/>
              <a:defRPr sz="1600"/>
            </a:lvl1pPr>
            <a:lvl2pPr marL="521528" indent="0" algn="ctr">
              <a:buNone/>
              <a:defRPr sz="1400"/>
            </a:lvl2pPr>
            <a:lvl3pPr marL="1043056" indent="0" algn="ctr">
              <a:buNone/>
              <a:defRPr sz="1100"/>
            </a:lvl3pPr>
            <a:lvl4pPr marL="1564584" indent="0" algn="ctr">
              <a:buNone/>
              <a:defRPr sz="1000"/>
            </a:lvl4pPr>
            <a:lvl5pPr marL="2086112" indent="0" algn="ctr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756128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2023/8/25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5166866" y="9911199"/>
            <a:ext cx="4788799" cy="56932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0837811" y="9911199"/>
            <a:ext cx="3528590" cy="56932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15122525" cy="11139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63853"/>
            <a:ext cx="7561263" cy="11139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10011140"/>
            <a:ext cx="15122525" cy="682262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1633227" y="93135"/>
            <a:ext cx="3291927" cy="49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5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91146" indent="-391146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rtl="0" eaLnBrk="1" latinLnBrk="0" hangingPunct="1">
        <a:spcBef>
          <a:spcPct val="20000"/>
        </a:spcBef>
        <a:buFont typeface="Arial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rtl="0" eaLnBrk="1" latinLnBrk="0" hangingPunct="1">
        <a:spcBef>
          <a:spcPct val="20000"/>
        </a:spcBef>
        <a:buFont typeface="Arial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rtl="0" eaLnBrk="1" latinLnBrk="0" hangingPunct="1">
        <a:spcBef>
          <a:spcPct val="20000"/>
        </a:spcBef>
        <a:buFont typeface="Arial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rtl="0" eaLnBrk="1" latinLnBrk="0" hangingPunct="1">
        <a:spcBef>
          <a:spcPct val="20000"/>
        </a:spcBef>
        <a:buFont typeface="Arial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6222" y="7404124"/>
            <a:ext cx="2694413" cy="871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131710" y="1846238"/>
            <a:ext cx="250031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200" dirty="0">
                <a:latin typeface="宋体" pitchFamily="2" charset="-122"/>
                <a:ea typeface="宋体" pitchFamily="2" charset="-122"/>
              </a:rPr>
              <a:t>ES 1500V 10.0 SERIES</a:t>
            </a:r>
            <a:endParaRPr lang="zh-CN" altLang="en-US" sz="1200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2" name="TextBox 17"/>
          <p:cNvSpPr txBox="1">
            <a:spLocks noChangeArrowheads="1"/>
          </p:cNvSpPr>
          <p:nvPr/>
        </p:nvSpPr>
        <p:spPr bwMode="auto">
          <a:xfrm>
            <a:off x="131710" y="346040"/>
            <a:ext cx="35004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ea typeface="宋体" pitchFamily="2" charset="-122"/>
              </a:rPr>
              <a:t>1. Hole </a:t>
            </a:r>
            <a:r>
              <a:rPr lang="en-US" altLang="zh-CN" sz="1600" b="1" dirty="0">
                <a:ea typeface="宋体" pitchFamily="2" charset="-122"/>
              </a:rPr>
              <a:t>size of mounting panel.</a:t>
            </a:r>
            <a:endParaRPr lang="zh-CN" altLang="en-US" sz="1600" b="1" dirty="0">
              <a:ea typeface="宋体" pitchFamily="2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17726" y="1703362"/>
            <a:ext cx="18573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200" dirty="0">
                <a:latin typeface="宋体" pitchFamily="2" charset="-122"/>
                <a:ea typeface="宋体" pitchFamily="2" charset="-122"/>
              </a:rPr>
              <a:t>ES 1000V/1500V</a:t>
            </a:r>
          </a:p>
          <a:p>
            <a:pPr>
              <a:defRPr/>
            </a:pPr>
            <a:r>
              <a:rPr lang="en-US" altLang="zh-CN" sz="1200" dirty="0">
                <a:latin typeface="宋体" pitchFamily="2" charset="-122"/>
                <a:ea typeface="宋体" pitchFamily="2" charset="-122"/>
              </a:rPr>
              <a:t>   8.0 SERIES</a:t>
            </a:r>
            <a:endParaRPr lang="zh-CN" altLang="en-US" sz="1200" dirty="0"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3412" y="703230"/>
            <a:ext cx="1544400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586" y="703230"/>
            <a:ext cx="1470950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32238" y="703230"/>
            <a:ext cx="1270589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4060800" y="1846238"/>
            <a:ext cx="192882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1200" dirty="0">
                <a:latin typeface="宋体" pitchFamily="2" charset="-122"/>
                <a:ea typeface="宋体" pitchFamily="2" charset="-122"/>
              </a:rPr>
              <a:t>ES 1000V 6.0 SERIES</a:t>
            </a:r>
            <a:endParaRPr lang="zh-CN" altLang="en-US" sz="1200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346156" y="60288"/>
            <a:ext cx="2908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b="1" dirty="0" smtClean="0"/>
              <a:t>RECEPTACLE CONNECTOR</a:t>
            </a:r>
            <a:endParaRPr lang="zh-CN" altLang="en-US" sz="1800" b="1" dirty="0"/>
          </a:p>
        </p:txBody>
      </p:sp>
      <p:sp>
        <p:nvSpPr>
          <p:cNvPr id="23" name="矩形 22"/>
          <p:cNvSpPr/>
          <p:nvPr/>
        </p:nvSpPr>
        <p:spPr>
          <a:xfrm>
            <a:off x="131710" y="60288"/>
            <a:ext cx="5715039" cy="2131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131711" y="2203428"/>
            <a:ext cx="5715039" cy="4857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RECEPTACLE CONNECTOR</a:t>
            </a:r>
            <a:endParaRPr lang="zh-CN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131710" y="2956209"/>
            <a:ext cx="23210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 smtClean="0">
                <a:ea typeface="宋体" pitchFamily="2" charset="-122"/>
              </a:rPr>
              <a:t>3.Socket classification:</a:t>
            </a:r>
            <a:endParaRPr lang="zh-CN" altLang="en-US" sz="1600" b="1" dirty="0">
              <a:ea typeface="宋体" pitchFamily="2" charset="-122"/>
            </a:endParaRPr>
          </a:p>
        </p:txBody>
      </p:sp>
      <p:pic>
        <p:nvPicPr>
          <p:cNvPr id="26" name="Picture 8"/>
          <p:cNvPicPr>
            <a:picLocks noChangeAspect="1" noChangeArrowheads="1"/>
          </p:cNvPicPr>
          <p:nvPr/>
        </p:nvPicPr>
        <p:blipFill>
          <a:blip r:embed="rId6"/>
          <a:srcRect t="764"/>
          <a:stretch>
            <a:fillRect/>
          </a:stretch>
        </p:blipFill>
        <p:spPr bwMode="auto">
          <a:xfrm>
            <a:off x="3917924" y="3153663"/>
            <a:ext cx="1857388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9"/>
          <p:cNvPicPr>
            <a:picLocks noChangeAspect="1" noChangeArrowheads="1"/>
          </p:cNvPicPr>
          <p:nvPr/>
        </p:nvPicPr>
        <p:blipFill>
          <a:blip r:embed="rId7"/>
          <a:srcRect t="781"/>
          <a:stretch>
            <a:fillRect/>
          </a:stretch>
        </p:blipFill>
        <p:spPr bwMode="auto">
          <a:xfrm>
            <a:off x="1989098" y="3258610"/>
            <a:ext cx="1857388" cy="2230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0"/>
          <p:cNvPicPr>
            <a:picLocks noChangeAspect="1" noChangeArrowheads="1"/>
          </p:cNvPicPr>
          <p:nvPr/>
        </p:nvPicPr>
        <p:blipFill>
          <a:blip r:embed="rId8"/>
          <a:srcRect l="1236" r="2340"/>
          <a:stretch>
            <a:fillRect/>
          </a:stretch>
        </p:blipFill>
        <p:spPr bwMode="auto">
          <a:xfrm>
            <a:off x="157794" y="4233663"/>
            <a:ext cx="1831304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矩形 10"/>
          <p:cNvSpPr>
            <a:spLocks noChangeArrowheads="1"/>
          </p:cNvSpPr>
          <p:nvPr/>
        </p:nvSpPr>
        <p:spPr bwMode="auto">
          <a:xfrm>
            <a:off x="4060800" y="5250978"/>
            <a:ext cx="10310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dirty="0">
                <a:latin typeface="宋体" pitchFamily="2" charset="-122"/>
                <a:ea typeface="宋体" pitchFamily="2" charset="-122"/>
              </a:rPr>
              <a:t>INNER SCREW</a:t>
            </a:r>
            <a:endParaRPr lang="zh-CN" altLang="en-US" sz="1200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0" name="矩形 11"/>
          <p:cNvSpPr>
            <a:spLocks noChangeArrowheads="1"/>
          </p:cNvSpPr>
          <p:nvPr/>
        </p:nvSpPr>
        <p:spPr bwMode="auto">
          <a:xfrm>
            <a:off x="4244195" y="4099217"/>
            <a:ext cx="10310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dirty="0">
                <a:latin typeface="宋体" pitchFamily="2" charset="-122"/>
                <a:ea typeface="宋体" pitchFamily="2" charset="-122"/>
              </a:rPr>
              <a:t>OUTER SCREW</a:t>
            </a:r>
            <a:endParaRPr lang="zh-CN" altLang="en-US" sz="1200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1" name="矩形 12"/>
          <p:cNvSpPr>
            <a:spLocks noChangeArrowheads="1"/>
          </p:cNvSpPr>
          <p:nvPr/>
        </p:nvSpPr>
        <p:spPr bwMode="auto">
          <a:xfrm>
            <a:off x="1989099" y="5060948"/>
            <a:ext cx="1071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>
                <a:latin typeface="宋体" pitchFamily="2" charset="-122"/>
                <a:ea typeface="宋体" pitchFamily="2" charset="-122"/>
              </a:rPr>
              <a:t>COPPER BUS </a:t>
            </a:r>
          </a:p>
          <a:p>
            <a:r>
              <a:rPr lang="en-US" altLang="zh-CN" sz="1200" dirty="0">
                <a:latin typeface="宋体" pitchFamily="2" charset="-122"/>
                <a:ea typeface="宋体" pitchFamily="2" charset="-122"/>
              </a:rPr>
              <a:t>THREAD HOLE</a:t>
            </a:r>
            <a:endParaRPr lang="zh-CN" altLang="en-US" sz="1200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2" name="矩形 13"/>
          <p:cNvSpPr>
            <a:spLocks noChangeArrowheads="1"/>
          </p:cNvSpPr>
          <p:nvPr/>
        </p:nvSpPr>
        <p:spPr bwMode="auto">
          <a:xfrm>
            <a:off x="1917660" y="3956341"/>
            <a:ext cx="11430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>
                <a:latin typeface="宋体" pitchFamily="2" charset="-122"/>
                <a:ea typeface="宋体" pitchFamily="2" charset="-122"/>
              </a:rPr>
              <a:t>COPPER BUS </a:t>
            </a:r>
          </a:p>
          <a:p>
            <a:r>
              <a:rPr lang="en-US" altLang="zh-CN" sz="1200" dirty="0">
                <a:latin typeface="宋体" pitchFamily="2" charset="-122"/>
                <a:ea typeface="宋体" pitchFamily="2" charset="-122"/>
              </a:rPr>
              <a:t>THROUGH HOLE</a:t>
            </a:r>
            <a:endParaRPr lang="zh-CN" altLang="en-US" sz="1200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3" name="矩形 14"/>
          <p:cNvSpPr>
            <a:spLocks noChangeArrowheads="1"/>
          </p:cNvSpPr>
          <p:nvPr/>
        </p:nvSpPr>
        <p:spPr bwMode="auto">
          <a:xfrm>
            <a:off x="346024" y="5203824"/>
            <a:ext cx="8002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dirty="0">
                <a:latin typeface="宋体" pitchFamily="2" charset="-122"/>
                <a:ea typeface="宋体" pitchFamily="2" charset="-122"/>
              </a:rPr>
              <a:t>CRIMPING</a:t>
            </a:r>
            <a:endParaRPr lang="zh-CN" altLang="en-US" sz="1200" dirty="0">
              <a:latin typeface="宋体" pitchFamily="2" charset="-122"/>
              <a:ea typeface="宋体" pitchFamily="2" charset="-122"/>
            </a:endParaRPr>
          </a:p>
        </p:txBody>
      </p:sp>
      <p:graphicFrame>
        <p:nvGraphicFramePr>
          <p:cNvPr id="34" name="表格 33"/>
          <p:cNvGraphicFramePr>
            <a:graphicFrameLocks noGrp="1"/>
          </p:cNvGraphicFramePr>
          <p:nvPr/>
        </p:nvGraphicFramePr>
        <p:xfrm>
          <a:off x="346020" y="5702607"/>
          <a:ext cx="5072101" cy="1358605"/>
        </p:xfrm>
        <a:graphic>
          <a:graphicData uri="http://schemas.openxmlformats.org/drawingml/2006/table">
            <a:tbl>
              <a:tblPr/>
              <a:tblGrid>
                <a:gridCol w="1044257"/>
                <a:gridCol w="596718"/>
                <a:gridCol w="578070"/>
                <a:gridCol w="475509"/>
                <a:gridCol w="792516"/>
                <a:gridCol w="792516"/>
                <a:gridCol w="792515"/>
              </a:tblGrid>
              <a:tr h="4073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ES series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Size </a:t>
                      </a:r>
                      <a:r>
                        <a:rPr lang="el-GR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Φ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Size </a:t>
                      </a:r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Φ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Size 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Size 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Size 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Size 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ES 1000V 6.0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M6*1.0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M6*1.0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M6*1.0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ES 1000V 8.0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10.6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M8*1.25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M8*1.25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M8*1.25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ES 1500V 8.0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10.6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M8*1.25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M8*1.25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M8*1.25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ES 1500V 10.0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12.6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M10*1.5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M10*1.5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M10*1.5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" name="矩形 34"/>
          <p:cNvSpPr/>
          <p:nvPr/>
        </p:nvSpPr>
        <p:spPr>
          <a:xfrm>
            <a:off x="274586" y="5418138"/>
            <a:ext cx="29289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ea typeface="宋体" pitchFamily="2" charset="-122"/>
              </a:rPr>
              <a:t>Key dimensions of sockets:</a:t>
            </a:r>
            <a:endParaRPr lang="zh-CN" altLang="en-US" sz="1400" b="1" dirty="0">
              <a:ea typeface="宋体" pitchFamily="2" charset="-122"/>
            </a:endParaRPr>
          </a:p>
        </p:txBody>
      </p:sp>
      <p:graphicFrame>
        <p:nvGraphicFramePr>
          <p:cNvPr id="36" name="表格 35"/>
          <p:cNvGraphicFramePr>
            <a:graphicFrameLocks noGrp="1"/>
          </p:cNvGraphicFramePr>
          <p:nvPr/>
        </p:nvGraphicFramePr>
        <p:xfrm>
          <a:off x="203148" y="8418534"/>
          <a:ext cx="5572165" cy="1993529"/>
        </p:xfrm>
        <a:graphic>
          <a:graphicData uri="http://schemas.openxmlformats.org/drawingml/2006/table">
            <a:tbl>
              <a:tblPr/>
              <a:tblGrid>
                <a:gridCol w="879815"/>
                <a:gridCol w="1480159"/>
                <a:gridCol w="524439"/>
                <a:gridCol w="589994"/>
                <a:gridCol w="589994"/>
                <a:gridCol w="786658"/>
                <a:gridCol w="721106"/>
              </a:tblGrid>
              <a:tr h="5305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IES series 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Connector P/N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Cable spec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Cable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宋体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Strip L(mm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)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Tool width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W(mm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)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Crimp height A(mm)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Pull-out force(N) 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ES 1000V 6.0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A082-2M06-C025B-XX-XX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25mm²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12±1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8.0 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7.4±0.1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≥1900N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7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A082-2M06-C025F-XX-XX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25mm²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12±1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8.0 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7.4±0.1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≥1900N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ES 1000V 8.0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A081-2M08-C050B-XX-XX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50mm²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18±1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12.0 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10.4±0.1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≥2800N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7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A081-2M08-C050F-XX-XX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50mm²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18±1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12.0 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10.4±0.1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≥2800N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ES 1500V 8.0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A083-2M08-C050B-XX-XX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50mm²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16±1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12.0 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10.4±0.1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≥2800N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7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A083-2M08-C050F-XX-XX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50mm²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16±1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12.0 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10.4±0.1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≥2800N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ES 1500V 10.0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A083-2M10-C070B-XX-XX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70mm²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18±1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12.0 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12.4±0.1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≥3500N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7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A083-2M10-C070F-XX-XX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70mm²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18±1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12.0 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12.4±0.1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≥3500N</a:t>
                      </a:r>
                    </a:p>
                  </a:txBody>
                  <a:tcPr marL="8404" marR="8404" marT="8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4" name="矩形 53"/>
          <p:cNvSpPr/>
          <p:nvPr/>
        </p:nvSpPr>
        <p:spPr>
          <a:xfrm>
            <a:off x="131710" y="7061212"/>
            <a:ext cx="5715039" cy="3429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5" name="矩形 54"/>
          <p:cNvSpPr/>
          <p:nvPr/>
        </p:nvSpPr>
        <p:spPr>
          <a:xfrm>
            <a:off x="131710" y="7061212"/>
            <a:ext cx="44110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 smtClean="0">
                <a:ea typeface="宋体" pitchFamily="2" charset="-122"/>
              </a:rPr>
              <a:t>4. Crimping socket processing size reference:</a:t>
            </a:r>
            <a:endParaRPr lang="zh-CN" altLang="en-US" sz="1600" b="1" dirty="0">
              <a:ea typeface="宋体" pitchFamily="2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560866" y="7354918"/>
            <a:ext cx="959966" cy="706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82"/>
          <p:cNvPicPr>
            <a:picLocks noChangeAspect="1" noChangeArrowheads="1"/>
          </p:cNvPicPr>
          <p:nvPr/>
        </p:nvPicPr>
        <p:blipFill>
          <a:blip r:embed="rId10"/>
          <a:srcRect l="27178" r="5786" b="10533"/>
          <a:stretch>
            <a:fillRect/>
          </a:stretch>
        </p:blipFill>
        <p:spPr bwMode="auto">
          <a:xfrm>
            <a:off x="274586" y="7346964"/>
            <a:ext cx="15745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矩形 56"/>
          <p:cNvSpPr/>
          <p:nvPr/>
        </p:nvSpPr>
        <p:spPr>
          <a:xfrm>
            <a:off x="5846750" y="60288"/>
            <a:ext cx="5715039" cy="104299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061064" y="631792"/>
            <a:ext cx="4893394" cy="93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9" name="矩形 58"/>
          <p:cNvSpPr/>
          <p:nvPr/>
        </p:nvSpPr>
        <p:spPr>
          <a:xfrm>
            <a:off x="6989758" y="60288"/>
            <a:ext cx="2123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b="1" dirty="0" smtClean="0"/>
              <a:t>PLUG CONNECTOR</a:t>
            </a:r>
            <a:endParaRPr lang="zh-CN" altLang="en-US" sz="18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061064" y="2146372"/>
            <a:ext cx="5405828" cy="699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6" name="矩形 65"/>
          <p:cNvSpPr/>
          <p:nvPr/>
        </p:nvSpPr>
        <p:spPr>
          <a:xfrm>
            <a:off x="5989626" y="346040"/>
            <a:ext cx="27640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 smtClean="0">
                <a:ea typeface="宋体" pitchFamily="2" charset="-122"/>
              </a:rPr>
              <a:t>1.Cut Cable off outer jacket:</a:t>
            </a:r>
            <a:endParaRPr lang="zh-CN" altLang="en-US" sz="1600" b="1" dirty="0">
              <a:ea typeface="宋体" pitchFamily="2" charset="-122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5989626" y="1579122"/>
            <a:ext cx="47747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 smtClean="0">
                <a:ea typeface="宋体" pitchFamily="2" charset="-122"/>
              </a:rPr>
              <a:t>2. Mount connector fittings on both ends in turn :</a:t>
            </a:r>
            <a:endParaRPr lang="zh-CN" altLang="en-US" sz="1600" b="1" dirty="0">
              <a:ea typeface="宋体" pitchFamily="2" charset="-122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418254" y="1989114"/>
            <a:ext cx="59449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0275906" y="1989114"/>
            <a:ext cx="546492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0" name="TextBox 69"/>
          <p:cNvSpPr txBox="1"/>
          <p:nvPr/>
        </p:nvSpPr>
        <p:spPr>
          <a:xfrm>
            <a:off x="7847014" y="2855123"/>
            <a:ext cx="9286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 smtClean="0"/>
              <a:t>Cable Nut</a:t>
            </a:r>
            <a:endParaRPr lang="zh-CN" altLang="en-US" sz="1200" dirty="0">
              <a:ea typeface="宋体" pitchFamily="2" charset="-122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132634" y="2855123"/>
            <a:ext cx="9286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1200" dirty="0" smtClean="0"/>
              <a:t>Cable seal</a:t>
            </a:r>
            <a:endParaRPr lang="zh-CN" altLang="zh-CN" sz="1200" dirty="0"/>
          </a:p>
        </p:txBody>
      </p:sp>
      <p:sp>
        <p:nvSpPr>
          <p:cNvPr id="72" name="Text Box 11"/>
          <p:cNvSpPr txBox="1">
            <a:spLocks noChangeArrowheads="1"/>
          </p:cNvSpPr>
          <p:nvPr/>
        </p:nvSpPr>
        <p:spPr bwMode="auto">
          <a:xfrm>
            <a:off x="5846750" y="2846370"/>
            <a:ext cx="15001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zh-CN" sz="1200" dirty="0"/>
              <a:t>Insulation bushing</a:t>
            </a:r>
            <a:endParaRPr lang="zh-CN" altLang="zh-CN" sz="1200" dirty="0"/>
          </a:p>
        </p:txBody>
      </p:sp>
      <p:cxnSp>
        <p:nvCxnSpPr>
          <p:cNvPr id="74" name="直接箭头连接符 73"/>
          <p:cNvCxnSpPr/>
          <p:nvPr/>
        </p:nvCxnSpPr>
        <p:spPr>
          <a:xfrm rot="5400000" flipH="1" flipV="1">
            <a:off x="6614709" y="2685635"/>
            <a:ext cx="214313" cy="250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/>
          <p:nvPr/>
        </p:nvCxnSpPr>
        <p:spPr>
          <a:xfrm rot="16200000" flipV="1">
            <a:off x="7315990" y="2743974"/>
            <a:ext cx="214313" cy="13335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箭头连接符 78"/>
          <p:cNvCxnSpPr/>
          <p:nvPr/>
        </p:nvCxnSpPr>
        <p:spPr>
          <a:xfrm rot="16200000" flipV="1">
            <a:off x="7887494" y="2743974"/>
            <a:ext cx="214313" cy="13335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矩形 80"/>
          <p:cNvSpPr/>
          <p:nvPr/>
        </p:nvSpPr>
        <p:spPr>
          <a:xfrm>
            <a:off x="5918188" y="3203560"/>
            <a:ext cx="2325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 smtClean="0">
                <a:ea typeface="宋体" pitchFamily="2" charset="-122"/>
              </a:rPr>
              <a:t>3.</a:t>
            </a:r>
            <a:r>
              <a:rPr lang="en-US" sz="1600" b="1" dirty="0" smtClean="0"/>
              <a:t> Connector crimping:</a:t>
            </a:r>
            <a:endParaRPr lang="zh-CN" altLang="en-US" sz="1600" b="1" dirty="0">
              <a:ea typeface="宋体" pitchFamily="2" charset="-122"/>
            </a:endParaRPr>
          </a:p>
        </p:txBody>
      </p:sp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490220" y="3711580"/>
            <a:ext cx="862889" cy="6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3" name="矩形 82"/>
          <p:cNvSpPr/>
          <p:nvPr/>
        </p:nvSpPr>
        <p:spPr>
          <a:xfrm>
            <a:off x="10204468" y="4418006"/>
            <a:ext cx="13782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The measurement</a:t>
            </a:r>
          </a:p>
          <a:p>
            <a:r>
              <a:rPr lang="en-US" sz="1200" dirty="0" smtClean="0"/>
              <a:t> diagram</a:t>
            </a:r>
            <a:endParaRPr lang="zh-CN" altLang="en-US" sz="1200" dirty="0"/>
          </a:p>
        </p:txBody>
      </p:sp>
      <p:sp>
        <p:nvSpPr>
          <p:cNvPr id="84" name="矩形 83"/>
          <p:cNvSpPr/>
          <p:nvPr/>
        </p:nvSpPr>
        <p:spPr>
          <a:xfrm>
            <a:off x="4346552" y="7989906"/>
            <a:ext cx="13782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The measurement</a:t>
            </a:r>
          </a:p>
          <a:p>
            <a:r>
              <a:rPr lang="en-US" sz="1200" dirty="0" smtClean="0"/>
              <a:t> diagram</a:t>
            </a:r>
            <a:endParaRPr lang="zh-CN" altLang="en-US" sz="1200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061064" y="3632188"/>
            <a:ext cx="4214842" cy="90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989626" y="5248483"/>
            <a:ext cx="5357850" cy="741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" name="Picture 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9490088" y="5023824"/>
            <a:ext cx="59449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1" name="Picture 6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46948" y="5060948"/>
            <a:ext cx="546492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" name="矩形 91"/>
          <p:cNvSpPr/>
          <p:nvPr/>
        </p:nvSpPr>
        <p:spPr>
          <a:xfrm>
            <a:off x="11990418" y="631792"/>
            <a:ext cx="2663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b="1" dirty="0" smtClean="0">
                <a:ea typeface="宋体" pitchFamily="2" charset="-122"/>
              </a:rPr>
              <a:t>CONNECTOR ASSEMBLY</a:t>
            </a:r>
            <a:endParaRPr lang="zh-CN" altLang="en-US" sz="1800" b="1" dirty="0">
              <a:ea typeface="宋体" pitchFamily="2" charset="-122"/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989626" y="6203956"/>
            <a:ext cx="5357850" cy="734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918320" y="6132518"/>
            <a:ext cx="220923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" name="Picture 14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 flipV="1">
            <a:off x="10204468" y="6203956"/>
            <a:ext cx="220923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6" name="表格 95"/>
          <p:cNvGraphicFramePr>
            <a:graphicFrameLocks noGrp="1"/>
          </p:cNvGraphicFramePr>
          <p:nvPr/>
        </p:nvGraphicFramePr>
        <p:xfrm>
          <a:off x="5918189" y="7204088"/>
          <a:ext cx="5643601" cy="3191029"/>
        </p:xfrm>
        <a:graphic>
          <a:graphicData uri="http://schemas.openxmlformats.org/drawingml/2006/table">
            <a:tbl>
              <a:tblPr/>
              <a:tblGrid>
                <a:gridCol w="637972"/>
                <a:gridCol w="1548924"/>
                <a:gridCol w="463142"/>
                <a:gridCol w="687048"/>
                <a:gridCol w="490748"/>
                <a:gridCol w="475412"/>
                <a:gridCol w="705450"/>
                <a:gridCol w="634905"/>
              </a:tblGrid>
              <a:tr h="7172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IES series 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Connector P/N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Cable spec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Cable OD (mm)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Cable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Strip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L(mm)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Tool width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W(mm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)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Crimp height A(mm)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Pull-out force(N) 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1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ES 1000V 6.0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A082-1F06-C010N-XX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10mm²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6.4±0.3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12±1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8.0 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6.2±0.1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≥900N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1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A082-1F06-C016N-XX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16mm²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10.2±0.3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12±1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8.0 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7.0±0.1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≥1500N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1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A082-1F06-C025N-XX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25mm²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10.0±0.3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12±1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8.0 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7.4±0.1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≥1900N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1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ES 1000V 8.0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A081-1F08-C025N-XX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25mm²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10.0±0.3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18±1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12.0 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7.4±0.1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≥1900N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1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A081-1F08-C035N-XX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35mm²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11.0±0.4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18±1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12.0 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8.8±0.1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≥2300N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1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A081-1F08-C050N-XX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50mm²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13.0±0.5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18±1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12.0 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10.4±0.1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≥2800N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1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ES 1500V 8.0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</a:br>
                      <a:endParaRPr lang="en-US" sz="1000" b="0" i="0" u="none" strike="noStrike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A083-1F08-C025N-XX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25mm²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10.0±0.3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16±1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12.0 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7.4±0.1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≥1900N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1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A083-1F08-C035N-XX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35mm²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11.0±0.4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16±1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12.0 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8.8±0.1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≥2300N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1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A083-1F08-C050N-XX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50mm²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13.0±0.5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16±1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12.0 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10.4±0.1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≥2800N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1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ES 1500V 10.0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A083-1F10-C035N-XX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35mm²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11.0±0.4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19±1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15.0 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8.8±0.1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≥2300N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1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A083-1F10-C050N-XX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50mm²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13.0±0.5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19±1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15.0 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10.4±0.1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≥2800N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1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A083-1F10-C070N-XX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-XX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70mm²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15.0±0.5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19±1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15.0 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12.4±0.1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　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宋体" pitchFamily="2" charset="-122"/>
                          <a:ea typeface="宋体" pitchFamily="2" charset="-122"/>
                        </a:rPr>
                        <a:t>≥3500N</a:t>
                      </a:r>
                    </a:p>
                  </a:txBody>
                  <a:tcPr marL="6665" marR="6665" marT="66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7" name="矩形 96"/>
          <p:cNvSpPr/>
          <p:nvPr/>
        </p:nvSpPr>
        <p:spPr>
          <a:xfrm>
            <a:off x="5918188" y="6865534"/>
            <a:ext cx="27729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 smtClean="0"/>
              <a:t>5.Plug assembly data sheet:</a:t>
            </a:r>
            <a:endParaRPr lang="zh-CN" altLang="en-US" sz="1600" b="1" dirty="0"/>
          </a:p>
        </p:txBody>
      </p:sp>
      <p:sp>
        <p:nvSpPr>
          <p:cNvPr id="103" name="矩形 102"/>
          <p:cNvSpPr/>
          <p:nvPr/>
        </p:nvSpPr>
        <p:spPr>
          <a:xfrm>
            <a:off x="5918188" y="4722394"/>
            <a:ext cx="20222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 b="1" dirty="0" smtClean="0"/>
              <a:t>4.Connector Mating</a:t>
            </a:r>
            <a:endParaRPr lang="zh-CN" altLang="en-US" sz="1600" b="1" dirty="0"/>
          </a:p>
        </p:txBody>
      </p:sp>
      <p:grpSp>
        <p:nvGrpSpPr>
          <p:cNvPr id="112" name="组合 111"/>
          <p:cNvGrpSpPr/>
          <p:nvPr/>
        </p:nvGrpSpPr>
        <p:grpSpPr>
          <a:xfrm>
            <a:off x="11347476" y="846106"/>
            <a:ext cx="3632173" cy="2428892"/>
            <a:chOff x="11347476" y="1274734"/>
            <a:chExt cx="3632173" cy="2428892"/>
          </a:xfrm>
        </p:grpSpPr>
        <p:grpSp>
          <p:nvGrpSpPr>
            <p:cNvPr id="98" name="组合 17"/>
            <p:cNvGrpSpPr>
              <a:grpSpLocks/>
            </p:cNvGrpSpPr>
            <p:nvPr/>
          </p:nvGrpSpPr>
          <p:grpSpPr bwMode="auto">
            <a:xfrm>
              <a:off x="11347476" y="1274734"/>
              <a:ext cx="2500330" cy="2428892"/>
              <a:chOff x="285720" y="2382660"/>
              <a:chExt cx="4000528" cy="3999950"/>
            </a:xfrm>
          </p:grpSpPr>
          <p:pic>
            <p:nvPicPr>
              <p:cNvPr id="99" name="图片 12" descr="微信图片_20220901100524.png"/>
              <p:cNvPicPr>
                <a:picLocks noChangeAspect="1"/>
              </p:cNvPicPr>
              <p:nvPr/>
            </p:nvPicPr>
            <p:blipFill>
              <a:blip r:embed="rId19"/>
              <a:srcRect t="12634" r="3169"/>
              <a:stretch>
                <a:fillRect/>
              </a:stretch>
            </p:blipFill>
            <p:spPr bwMode="auto">
              <a:xfrm>
                <a:off x="285720" y="2500305"/>
                <a:ext cx="4000528" cy="38823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00" name="组合 16"/>
              <p:cNvGrpSpPr>
                <a:grpSpLocks/>
              </p:cNvGrpSpPr>
              <p:nvPr/>
            </p:nvGrpSpPr>
            <p:grpSpPr bwMode="auto">
              <a:xfrm>
                <a:off x="971525" y="2382660"/>
                <a:ext cx="901700" cy="1014586"/>
                <a:chOff x="1114426" y="2382664"/>
                <a:chExt cx="901700" cy="1014586"/>
              </a:xfrm>
            </p:grpSpPr>
            <p:pic>
              <p:nvPicPr>
                <p:cNvPr id="101" name="Picture 1354"/>
                <p:cNvPicPr>
                  <a:picLocks noChangeAspect="1" noChangeArrowheads="1"/>
                </p:cNvPicPr>
                <p:nvPr/>
              </p:nvPicPr>
              <p:blipFill>
                <a:blip r:embed="rId20" cstate="print"/>
                <a:srcRect/>
                <a:stretch>
                  <a:fillRect/>
                </a:stretch>
              </p:blipFill>
              <p:spPr bwMode="auto">
                <a:xfrm>
                  <a:off x="1428750" y="2857500"/>
                  <a:ext cx="388938" cy="5397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02" name="Text Box 1362"/>
                <p:cNvSpPr txBox="1">
                  <a:spLocks noChangeArrowheads="1"/>
                </p:cNvSpPr>
                <p:nvPr/>
              </p:nvSpPr>
              <p:spPr bwMode="auto">
                <a:xfrm>
                  <a:off x="1114426" y="2382664"/>
                  <a:ext cx="901700" cy="273049"/>
                </a:xfrm>
                <a:prstGeom prst="rect">
                  <a:avLst/>
                </a:prstGeom>
                <a:noFill/>
                <a:ln w="635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en-US" altLang="zh-CN" sz="1400" b="1" dirty="0">
                      <a:latin typeface="Calibri" pitchFamily="34" charset="0"/>
                    </a:rPr>
                    <a:t>Push</a:t>
                  </a:r>
                  <a:endParaRPr lang="zh-CN" altLang="zh-CN" sz="1400" dirty="0"/>
                </a:p>
              </p:txBody>
            </p:sp>
          </p:grpSp>
        </p:grpSp>
        <p:grpSp>
          <p:nvGrpSpPr>
            <p:cNvPr id="111" name="组合 110"/>
            <p:cNvGrpSpPr/>
            <p:nvPr/>
          </p:nvGrpSpPr>
          <p:grpSpPr>
            <a:xfrm>
              <a:off x="12633360" y="1560486"/>
              <a:ext cx="2346289" cy="2071702"/>
              <a:chOff x="12633360" y="1560486"/>
              <a:chExt cx="2346289" cy="2071702"/>
            </a:xfrm>
          </p:grpSpPr>
          <p:grpSp>
            <p:nvGrpSpPr>
              <p:cNvPr id="109" name="组合 108"/>
              <p:cNvGrpSpPr/>
              <p:nvPr/>
            </p:nvGrpSpPr>
            <p:grpSpPr>
              <a:xfrm>
                <a:off x="12633360" y="1560486"/>
                <a:ext cx="2346289" cy="2071702"/>
                <a:chOff x="12633360" y="1560486"/>
                <a:chExt cx="2346289" cy="2071702"/>
              </a:xfrm>
            </p:grpSpPr>
            <p:pic>
              <p:nvPicPr>
                <p:cNvPr id="107" name="图片 13" descr="ES6.0.2294.png"/>
                <p:cNvPicPr>
                  <a:picLocks noChangeAspect="1"/>
                </p:cNvPicPr>
                <p:nvPr/>
              </p:nvPicPr>
              <p:blipFill>
                <a:blip r:embed="rId21"/>
                <a:srcRect l="32471" t="29118" r="34052" b="25287"/>
                <a:stretch>
                  <a:fillRect/>
                </a:stretch>
              </p:blipFill>
              <p:spPr bwMode="auto">
                <a:xfrm>
                  <a:off x="12633360" y="1560486"/>
                  <a:ext cx="2346289" cy="207170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08" name="Cloud Callout 155"/>
                <p:cNvSpPr>
                  <a:spLocks noChangeArrowheads="1"/>
                </p:cNvSpPr>
                <p:nvPr/>
              </p:nvSpPr>
              <p:spPr bwMode="auto">
                <a:xfrm>
                  <a:off x="13704930" y="2560618"/>
                  <a:ext cx="805508" cy="464347"/>
                </a:xfrm>
                <a:prstGeom prst="cloudCallout">
                  <a:avLst>
                    <a:gd name="adj1" fmla="val -92509"/>
                    <a:gd name="adj2" fmla="val -72991"/>
                  </a:avLst>
                </a:prstGeom>
                <a:noFill/>
                <a:ln w="12700">
                  <a:solidFill>
                    <a:srgbClr val="FFC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en-US" altLang="zh-CN" sz="1400" b="1" i="1">
                      <a:solidFill>
                        <a:srgbClr val="000000"/>
                      </a:solidFill>
                      <a:latin typeface="Calibri" pitchFamily="34" charset="0"/>
                    </a:rPr>
                    <a:t>Click</a:t>
                  </a:r>
                  <a:endParaRPr lang="zh-CN" altLang="zh-CN" sz="1400"/>
                </a:p>
              </p:txBody>
            </p:sp>
          </p:grpSp>
          <p:sp>
            <p:nvSpPr>
              <p:cNvPr id="110" name="Text Box 1362"/>
              <p:cNvSpPr txBox="1">
                <a:spLocks noChangeArrowheads="1"/>
              </p:cNvSpPr>
              <p:nvPr/>
            </p:nvSpPr>
            <p:spPr bwMode="auto">
              <a:xfrm>
                <a:off x="13562054" y="3203560"/>
                <a:ext cx="1214446" cy="285752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en-US" altLang="zh-CN" sz="1400" b="1" dirty="0" smtClean="0">
                    <a:latin typeface="Calibri" pitchFamily="34" charset="0"/>
                  </a:rPr>
                  <a:t>Assembly OK</a:t>
                </a:r>
                <a:endParaRPr lang="zh-CN" altLang="zh-CN" sz="1400" dirty="0"/>
              </a:p>
            </p:txBody>
          </p:sp>
        </p:grpSp>
      </p:grpSp>
      <p:grpSp>
        <p:nvGrpSpPr>
          <p:cNvPr id="124" name="组合 123"/>
          <p:cNvGrpSpPr/>
          <p:nvPr/>
        </p:nvGrpSpPr>
        <p:grpSpPr>
          <a:xfrm>
            <a:off x="11347476" y="3560750"/>
            <a:ext cx="3929090" cy="2643206"/>
            <a:chOff x="11347476" y="4132254"/>
            <a:chExt cx="3929090" cy="2643206"/>
          </a:xfrm>
        </p:grpSpPr>
        <p:grpSp>
          <p:nvGrpSpPr>
            <p:cNvPr id="113" name="组合 16"/>
            <p:cNvGrpSpPr>
              <a:grpSpLocks/>
            </p:cNvGrpSpPr>
            <p:nvPr/>
          </p:nvGrpSpPr>
          <p:grpSpPr bwMode="auto">
            <a:xfrm>
              <a:off x="11347476" y="4132254"/>
              <a:ext cx="2428892" cy="2643206"/>
              <a:chOff x="571472" y="2139546"/>
              <a:chExt cx="3929090" cy="4030863"/>
            </a:xfrm>
          </p:grpSpPr>
          <p:pic>
            <p:nvPicPr>
              <p:cNvPr id="114" name="图片 2" descr="微信图片_20220901100524.png"/>
              <p:cNvPicPr>
                <a:picLocks noChangeAspect="1"/>
              </p:cNvPicPr>
              <p:nvPr/>
            </p:nvPicPr>
            <p:blipFill>
              <a:blip r:embed="rId19"/>
              <a:srcRect t="12634" r="3169"/>
              <a:stretch>
                <a:fillRect/>
              </a:stretch>
            </p:blipFill>
            <p:spPr bwMode="auto">
              <a:xfrm>
                <a:off x="571472" y="2357430"/>
                <a:ext cx="3929090" cy="38129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5" name="Picture 1345"/>
              <p:cNvPicPr>
                <a:picLocks noChangeAspect="1"/>
              </p:cNvPicPr>
              <p:nvPr/>
            </p:nvPicPr>
            <p:blipFill>
              <a:blip r:embed="rId22"/>
              <a:srcRect/>
              <a:stretch>
                <a:fillRect/>
              </a:stretch>
            </p:blipFill>
            <p:spPr bwMode="auto">
              <a:xfrm>
                <a:off x="1357290" y="2571744"/>
                <a:ext cx="446542" cy="6148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6" name="Text Box 1348"/>
              <p:cNvSpPr txBox="1">
                <a:spLocks noChangeArrowheads="1"/>
              </p:cNvSpPr>
              <p:nvPr/>
            </p:nvSpPr>
            <p:spPr bwMode="auto">
              <a:xfrm>
                <a:off x="918156" y="2139546"/>
                <a:ext cx="1643651" cy="323246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en-US" altLang="zh-CN" sz="1400" b="1" dirty="0">
                    <a:latin typeface="Calibri" pitchFamily="34" charset="0"/>
                  </a:rPr>
                  <a:t>Pull out</a:t>
                </a:r>
                <a:endParaRPr lang="zh-CN" altLang="zh-CN" sz="1400" dirty="0"/>
              </a:p>
            </p:txBody>
          </p:sp>
        </p:grpSp>
        <p:grpSp>
          <p:nvGrpSpPr>
            <p:cNvPr id="117" name="组合 13"/>
            <p:cNvGrpSpPr>
              <a:grpSpLocks/>
            </p:cNvGrpSpPr>
            <p:nvPr/>
          </p:nvGrpSpPr>
          <p:grpSpPr bwMode="auto">
            <a:xfrm>
              <a:off x="12847674" y="4632320"/>
              <a:ext cx="2428892" cy="2071702"/>
              <a:chOff x="4714876" y="2857496"/>
              <a:chExt cx="4102983" cy="3143272"/>
            </a:xfrm>
          </p:grpSpPr>
          <p:grpSp>
            <p:nvGrpSpPr>
              <p:cNvPr id="118" name="组合 12"/>
              <p:cNvGrpSpPr>
                <a:grpSpLocks/>
              </p:cNvGrpSpPr>
              <p:nvPr/>
            </p:nvGrpSpPr>
            <p:grpSpPr bwMode="auto">
              <a:xfrm>
                <a:off x="4714876" y="2857496"/>
                <a:ext cx="4102983" cy="3143272"/>
                <a:chOff x="4714876" y="2857496"/>
                <a:chExt cx="4102983" cy="3143272"/>
              </a:xfrm>
            </p:grpSpPr>
            <p:pic>
              <p:nvPicPr>
                <p:cNvPr id="121" name="图片 6" descr="ES6.0.2294.png"/>
                <p:cNvPicPr>
                  <a:picLocks noChangeAspect="1"/>
                </p:cNvPicPr>
                <p:nvPr/>
              </p:nvPicPr>
              <p:blipFill>
                <a:blip r:embed="rId21"/>
                <a:srcRect l="32471" t="29118" r="34052" b="25287"/>
                <a:stretch>
                  <a:fillRect/>
                </a:stretch>
              </p:blipFill>
              <p:spPr bwMode="auto">
                <a:xfrm>
                  <a:off x="4714876" y="2857496"/>
                  <a:ext cx="4102983" cy="3143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22" name="Picture 58"/>
                <p:cNvPicPr>
                  <a:picLocks noChangeAspect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5286380" y="3104456"/>
                  <a:ext cx="406805" cy="620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23" name="Picture 1344"/>
                <p:cNvPicPr>
                  <a:picLocks noChangeAspect="1"/>
                </p:cNvPicPr>
                <p:nvPr/>
              </p:nvPicPr>
              <p:blipFill>
                <a:blip r:embed="rId23" cstate="print"/>
                <a:srcRect/>
                <a:stretch>
                  <a:fillRect/>
                </a:stretch>
              </p:blipFill>
              <p:spPr bwMode="auto">
                <a:xfrm rot="-3485485">
                  <a:off x="5990773" y="4129831"/>
                  <a:ext cx="448627" cy="5622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19" name="Text Box 1346"/>
              <p:cNvSpPr txBox="1">
                <a:spLocks noChangeArrowheads="1"/>
              </p:cNvSpPr>
              <p:nvPr/>
            </p:nvSpPr>
            <p:spPr bwMode="auto">
              <a:xfrm rot="18105137">
                <a:off x="5636187" y="4476722"/>
                <a:ext cx="1795983" cy="443956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en-US" altLang="zh-CN" sz="1400" b="1" dirty="0">
                    <a:latin typeface="Calibri" pitchFamily="34" charset="0"/>
                  </a:rPr>
                  <a:t>Press button</a:t>
                </a:r>
                <a:endParaRPr lang="zh-CN" altLang="zh-CN" sz="1400" dirty="0"/>
              </a:p>
            </p:txBody>
          </p:sp>
          <p:sp>
            <p:nvSpPr>
              <p:cNvPr id="120" name="Text Box 1347"/>
              <p:cNvSpPr txBox="1">
                <a:spLocks noChangeArrowheads="1"/>
              </p:cNvSpPr>
              <p:nvPr/>
            </p:nvSpPr>
            <p:spPr bwMode="auto">
              <a:xfrm>
                <a:off x="5559608" y="2965885"/>
                <a:ext cx="1534064" cy="240885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en-US" altLang="zh-CN" sz="1400" b="1" dirty="0">
                    <a:latin typeface="Calibri" pitchFamily="34" charset="0"/>
                  </a:rPr>
                  <a:t>Pull out</a:t>
                </a:r>
                <a:endParaRPr lang="zh-CN" altLang="zh-CN" sz="1400" dirty="0"/>
              </a:p>
            </p:txBody>
          </p:sp>
        </p:grpSp>
      </p:grpSp>
      <p:sp>
        <p:nvSpPr>
          <p:cNvPr id="125" name="矩形 124"/>
          <p:cNvSpPr/>
          <p:nvPr/>
        </p:nvSpPr>
        <p:spPr>
          <a:xfrm>
            <a:off x="11990418" y="3346436"/>
            <a:ext cx="3051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b="1" dirty="0" smtClean="0">
                <a:ea typeface="宋体" pitchFamily="2" charset="-122"/>
              </a:rPr>
              <a:t>HISTORIES AND REVISIONS</a:t>
            </a:r>
            <a:endParaRPr lang="zh-CN" altLang="en-US" sz="1800" b="1" dirty="0">
              <a:ea typeface="宋体" pitchFamily="2" charset="-122"/>
            </a:endParaRPr>
          </a:p>
        </p:txBody>
      </p:sp>
      <p:sp>
        <p:nvSpPr>
          <p:cNvPr id="126" name="矩形 125"/>
          <p:cNvSpPr/>
          <p:nvPr/>
        </p:nvSpPr>
        <p:spPr>
          <a:xfrm>
            <a:off x="11704666" y="6203956"/>
            <a:ext cx="22408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 smtClean="0"/>
              <a:t>Battery Pin connector</a:t>
            </a:r>
            <a:endParaRPr lang="en-US" altLang="zh-CN" sz="1600" b="1" dirty="0"/>
          </a:p>
        </p:txBody>
      </p:sp>
      <p:sp>
        <p:nvSpPr>
          <p:cNvPr id="127" name="矩形 126"/>
          <p:cNvSpPr/>
          <p:nvPr/>
        </p:nvSpPr>
        <p:spPr>
          <a:xfrm>
            <a:off x="11633228" y="6489708"/>
            <a:ext cx="3286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/>
              <a:t>The plug connector can only be used with the corresponding series of sockets, and the device plug can only be used indoors.</a:t>
            </a:r>
            <a:endParaRPr lang="en-US" altLang="zh-CN" sz="1200" dirty="0"/>
          </a:p>
        </p:txBody>
      </p:sp>
      <p:pic>
        <p:nvPicPr>
          <p:cNvPr id="129" name="Picture 6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11633228" y="7298133"/>
            <a:ext cx="928694" cy="834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0" name="矩形 129"/>
          <p:cNvSpPr/>
          <p:nvPr/>
        </p:nvSpPr>
        <p:spPr>
          <a:xfrm>
            <a:off x="12490484" y="7061212"/>
            <a:ext cx="27082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 err="1" smtClean="0"/>
              <a:t>WARNING:Risk</a:t>
            </a:r>
            <a:r>
              <a:rPr lang="en-US" altLang="zh-CN" sz="1200" b="1" dirty="0" smtClean="0"/>
              <a:t> of burns</a:t>
            </a:r>
          </a:p>
          <a:p>
            <a:r>
              <a:rPr lang="en-US" altLang="zh-CN" sz="1200" b="1" dirty="0" smtClean="0"/>
              <a:t>The connector heats up during </a:t>
            </a:r>
            <a:r>
              <a:rPr lang="en-US" altLang="zh-CN" sz="1200" b="1" dirty="0" err="1" smtClean="0"/>
              <a:t>operation.It</a:t>
            </a:r>
            <a:r>
              <a:rPr lang="en-US" altLang="zh-CN" sz="1200" b="1" dirty="0" smtClean="0"/>
              <a:t> can heat up to 125</a:t>
            </a:r>
            <a:r>
              <a:rPr lang="zh-CN" altLang="en-US" sz="1200" b="1" dirty="0" smtClean="0"/>
              <a:t>℃</a:t>
            </a:r>
            <a:r>
              <a:rPr lang="en-US" altLang="zh-CN" sz="1200" b="1" dirty="0" smtClean="0"/>
              <a:t>,depending on the ambient conditions. In this case, the user is responsible for attaching warnings(</a:t>
            </a:r>
            <a:r>
              <a:rPr lang="en-US" altLang="zh-CN" sz="1200" b="1" dirty="0" err="1" smtClean="0"/>
              <a:t>e.g.,in</a:t>
            </a:r>
            <a:r>
              <a:rPr lang="en-US" altLang="zh-CN" sz="1200" b="1" dirty="0" smtClean="0"/>
              <a:t> accordance with DIN EN ISO 13732-1).</a:t>
            </a:r>
            <a:endParaRPr lang="en-US" altLang="zh-CN" sz="1200" b="1" dirty="0"/>
          </a:p>
        </p:txBody>
      </p:sp>
      <p:sp>
        <p:nvSpPr>
          <p:cNvPr id="131" name="矩形 130"/>
          <p:cNvSpPr/>
          <p:nvPr/>
        </p:nvSpPr>
        <p:spPr>
          <a:xfrm>
            <a:off x="11572955" y="8561410"/>
            <a:ext cx="36321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/>
              <a:t>1.Safety notes</a:t>
            </a:r>
          </a:p>
          <a:p>
            <a:r>
              <a:rPr lang="en-US" altLang="zh-CN" sz="1200" dirty="0" smtClean="0"/>
              <a:t>Only electrically qualified personnel may install and operate the product.</a:t>
            </a:r>
          </a:p>
          <a:p>
            <a:r>
              <a:rPr lang="en-US" altLang="zh-CN" sz="1200" dirty="0" smtClean="0"/>
              <a:t>Do not disconnect the connectors under load.</a:t>
            </a:r>
          </a:p>
          <a:p>
            <a:r>
              <a:rPr lang="en-US" altLang="zh-CN" sz="1200" dirty="0" smtClean="0"/>
              <a:t>Always connect only “+” to “+”and “-” -“”.</a:t>
            </a:r>
          </a:p>
          <a:p>
            <a:r>
              <a:rPr lang="en-US" altLang="zh-CN" sz="1200" dirty="0" smtClean="0"/>
              <a:t>2.Suitable conductor</a:t>
            </a:r>
          </a:p>
          <a:p>
            <a:r>
              <a:rPr lang="en-US" altLang="zh-CN" sz="1200" dirty="0" smtClean="0"/>
              <a:t>-Multi-wire flexible copper </a:t>
            </a:r>
            <a:r>
              <a:rPr lang="en-US" altLang="zh-CN" sz="1200" dirty="0" err="1" smtClean="0"/>
              <a:t>conductor,class</a:t>
            </a:r>
            <a:r>
              <a:rPr lang="en-US" altLang="zh-CN" sz="1200" dirty="0" smtClean="0"/>
              <a:t> 6 in accordance with IEC 60228</a:t>
            </a:r>
          </a:p>
          <a:p>
            <a:r>
              <a:rPr lang="en-US" altLang="zh-CN" sz="1200" dirty="0" smtClean="0"/>
              <a:t>-Outer diameter 6.4 to 15.0mm </a:t>
            </a:r>
          </a:p>
          <a:p>
            <a:r>
              <a:rPr lang="en-US" altLang="zh-CN" sz="1200" dirty="0" smtClean="0"/>
              <a:t> Select the appropriate seal for your diameter.</a:t>
            </a:r>
            <a:endParaRPr lang="en-US" altLang="zh-CN" sz="1200" dirty="0"/>
          </a:p>
        </p:txBody>
      </p:sp>
      <p:sp>
        <p:nvSpPr>
          <p:cNvPr id="88" name="矩形 87"/>
          <p:cNvSpPr/>
          <p:nvPr/>
        </p:nvSpPr>
        <p:spPr>
          <a:xfrm>
            <a:off x="131710" y="2203428"/>
            <a:ext cx="24697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 smtClean="0">
                <a:ea typeface="宋体" pitchFamily="2" charset="-122"/>
              </a:rPr>
              <a:t>2. Receptacle Assembly :</a:t>
            </a:r>
            <a:endParaRPr lang="zh-CN" altLang="en-US" sz="1600" b="1" dirty="0">
              <a:ea typeface="宋体" pitchFamily="2" charset="-122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46024" y="2527581"/>
            <a:ext cx="52149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1200" dirty="0" smtClean="0">
                <a:ea typeface="宋体" pitchFamily="2" charset="-122"/>
              </a:rPr>
              <a:t>     The socket is assembled on the mounting panel with M4 standard screws and the torque is 0.7 N * 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龙腾四海">
  <a:themeElements>
    <a:clrScheme name="灰度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</TotalTime>
  <Words>542</Words>
  <PresentationFormat>自定义</PresentationFormat>
  <Paragraphs>242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龙腾四海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137</cp:revision>
  <dcterms:created xsi:type="dcterms:W3CDTF">2023-06-28T03:22:52Z</dcterms:created>
  <dcterms:modified xsi:type="dcterms:W3CDTF">2023-08-25T01:22:13Z</dcterms:modified>
</cp:coreProperties>
</file>